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2.xml" ContentType="application/vnd.openxmlformats-officedocument.presentationml.comments+xml"/>
  <Override PartName="/ppt/notesSlides/notesSlide5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comment3.xml" ContentType="application/vnd.openxmlformats-officedocument.presentationml.comment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 id="2147483696" r:id="rId5"/>
    <p:sldMasterId id="2147483708" r:id="rId6"/>
    <p:sldMasterId id="2147483720" r:id="rId7"/>
    <p:sldMasterId id="2147483732" r:id="rId8"/>
    <p:sldMasterId id="2147483744" r:id="rId9"/>
  </p:sldMasterIdLst>
  <p:notesMasterIdLst>
    <p:notesMasterId r:id="rId89"/>
  </p:notesMasterIdLst>
  <p:handoutMasterIdLst>
    <p:handoutMasterId r:id="rId90"/>
  </p:handoutMasterIdLst>
  <p:sldIdLst>
    <p:sldId id="256" r:id="rId10"/>
    <p:sldId id="512" r:id="rId11"/>
    <p:sldId id="257" r:id="rId12"/>
    <p:sldId id="470" r:id="rId13"/>
    <p:sldId id="261" r:id="rId14"/>
    <p:sldId id="472" r:id="rId15"/>
    <p:sldId id="473" r:id="rId16"/>
    <p:sldId id="259" r:id="rId17"/>
    <p:sldId id="267" r:id="rId18"/>
    <p:sldId id="283" r:id="rId19"/>
    <p:sldId id="475" r:id="rId20"/>
    <p:sldId id="260" r:id="rId21"/>
    <p:sldId id="476" r:id="rId22"/>
    <p:sldId id="262" r:id="rId23"/>
    <p:sldId id="263" r:id="rId24"/>
    <p:sldId id="264" r:id="rId25"/>
    <p:sldId id="265" r:id="rId26"/>
    <p:sldId id="266" r:id="rId27"/>
    <p:sldId id="477" r:id="rId28"/>
    <p:sldId id="268" r:id="rId29"/>
    <p:sldId id="269" r:id="rId30"/>
    <p:sldId id="273" r:id="rId31"/>
    <p:sldId id="271" r:id="rId32"/>
    <p:sldId id="272" r:id="rId33"/>
    <p:sldId id="270" r:id="rId34"/>
    <p:sldId id="275" r:id="rId35"/>
    <p:sldId id="478" r:id="rId36"/>
    <p:sldId id="280" r:id="rId37"/>
    <p:sldId id="276" r:id="rId38"/>
    <p:sldId id="279" r:id="rId39"/>
    <p:sldId id="281" r:id="rId40"/>
    <p:sldId id="479" r:id="rId41"/>
    <p:sldId id="480" r:id="rId42"/>
    <p:sldId id="481" r:id="rId43"/>
    <p:sldId id="482" r:id="rId44"/>
    <p:sldId id="483" r:id="rId45"/>
    <p:sldId id="274" r:id="rId46"/>
    <p:sldId id="484" r:id="rId47"/>
    <p:sldId id="485" r:id="rId48"/>
    <p:sldId id="493" r:id="rId49"/>
    <p:sldId id="516" r:id="rId50"/>
    <p:sldId id="322" r:id="rId51"/>
    <p:sldId id="323" r:id="rId52"/>
    <p:sldId id="324" r:id="rId53"/>
    <p:sldId id="325" r:id="rId54"/>
    <p:sldId id="326" r:id="rId55"/>
    <p:sldId id="328" r:id="rId56"/>
    <p:sldId id="327" r:id="rId57"/>
    <p:sldId id="332" r:id="rId58"/>
    <p:sldId id="334" r:id="rId59"/>
    <p:sldId id="339" r:id="rId60"/>
    <p:sldId id="337" r:id="rId61"/>
    <p:sldId id="338" r:id="rId62"/>
    <p:sldId id="336" r:id="rId63"/>
    <p:sldId id="340" r:id="rId64"/>
    <p:sldId id="341" r:id="rId65"/>
    <p:sldId id="359" r:id="rId66"/>
    <p:sldId id="342" r:id="rId67"/>
    <p:sldId id="346" r:id="rId68"/>
    <p:sldId id="344" r:id="rId69"/>
    <p:sldId id="494" r:id="rId70"/>
    <p:sldId id="343" r:id="rId71"/>
    <p:sldId id="500" r:id="rId72"/>
    <p:sldId id="501" r:id="rId73"/>
    <p:sldId id="517" r:id="rId74"/>
    <p:sldId id="258" r:id="rId75"/>
    <p:sldId id="518" r:id="rId76"/>
    <p:sldId id="519" r:id="rId77"/>
    <p:sldId id="520" r:id="rId78"/>
    <p:sldId id="521" r:id="rId79"/>
    <p:sldId id="522" r:id="rId80"/>
    <p:sldId id="523" r:id="rId81"/>
    <p:sldId id="288" r:id="rId82"/>
    <p:sldId id="524" r:id="rId83"/>
    <p:sldId id="282" r:id="rId84"/>
    <p:sldId id="290" r:id="rId85"/>
    <p:sldId id="525" r:id="rId86"/>
    <p:sldId id="526" r:id="rId87"/>
    <p:sldId id="278" r:id="rId8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Gritsch" initials="KG" lastIdx="3" clrIdx="0"/>
  <p:cmAuthor id="2" name="Rachael Moulton" initials="R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68E65-BF73-4887-A1B0-C3967A51D2A1}" v="2" dt="2020-03-18T00:03:58.224"/>
    <p1510:client id="{6CB2EA1B-CD45-4210-9A36-62BB5659B954}" v="7" dt="2020-03-17T23:51:22.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9696"/>
    <p:restoredTop sz="82998" autoAdjust="0"/>
  </p:normalViewPr>
  <p:slideViewPr>
    <p:cSldViewPr snapToGrid="0" snapToObjects="1">
      <p:cViewPr varScale="1">
        <p:scale>
          <a:sx n="60" d="100"/>
          <a:sy n="60" d="100"/>
        </p:scale>
        <p:origin x="90" y="4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4" d="100"/>
          <a:sy n="94" d="100"/>
        </p:scale>
        <p:origin x="364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notesMaster" Target="notesMasters/notesMaster1.xml"/><Relationship Id="rId97"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Olsen" userId="f04ebc14-5a92-482d-a6ca-438c396d3318" providerId="ADAL" clId="{A7B449A5-0519-4379-ABEF-30695E14D16F}"/>
    <pc:docChg chg="addSld delSld modSld">
      <pc:chgData name="Linda Olsen" userId="f04ebc14-5a92-482d-a6ca-438c396d3318" providerId="ADAL" clId="{A7B449A5-0519-4379-ABEF-30695E14D16F}" dt="2020-03-07T00:57:08.623" v="5" actId="2696"/>
      <pc:docMkLst>
        <pc:docMk/>
      </pc:docMkLst>
      <pc:sldChg chg="add">
        <pc:chgData name="Linda Olsen" userId="f04ebc14-5a92-482d-a6ca-438c396d3318" providerId="ADAL" clId="{A7B449A5-0519-4379-ABEF-30695E14D16F}" dt="2020-03-07T00:54:31.850" v="3"/>
        <pc:sldMkLst>
          <pc:docMk/>
          <pc:sldMk cId="2011162974" sldId="258"/>
        </pc:sldMkLst>
      </pc:sldChg>
      <pc:sldChg chg="add">
        <pc:chgData name="Linda Olsen" userId="f04ebc14-5a92-482d-a6ca-438c396d3318" providerId="ADAL" clId="{A7B449A5-0519-4379-ABEF-30695E14D16F}" dt="2020-03-07T00:49:07.302" v="0"/>
        <pc:sldMkLst>
          <pc:docMk/>
          <pc:sldMk cId="2001909096" sldId="260"/>
        </pc:sldMkLst>
      </pc:sldChg>
      <pc:sldChg chg="add">
        <pc:chgData name="Linda Olsen" userId="f04ebc14-5a92-482d-a6ca-438c396d3318" providerId="ADAL" clId="{A7B449A5-0519-4379-ABEF-30695E14D16F}" dt="2020-03-07T00:49:07.302" v="0"/>
        <pc:sldMkLst>
          <pc:docMk/>
          <pc:sldMk cId="3411124364" sldId="262"/>
        </pc:sldMkLst>
      </pc:sldChg>
      <pc:sldChg chg="add">
        <pc:chgData name="Linda Olsen" userId="f04ebc14-5a92-482d-a6ca-438c396d3318" providerId="ADAL" clId="{A7B449A5-0519-4379-ABEF-30695E14D16F}" dt="2020-03-07T00:49:07.302" v="0"/>
        <pc:sldMkLst>
          <pc:docMk/>
          <pc:sldMk cId="2317587085" sldId="263"/>
        </pc:sldMkLst>
      </pc:sldChg>
      <pc:sldChg chg="add">
        <pc:chgData name="Linda Olsen" userId="f04ebc14-5a92-482d-a6ca-438c396d3318" providerId="ADAL" clId="{A7B449A5-0519-4379-ABEF-30695E14D16F}" dt="2020-03-07T00:49:07.302" v="0"/>
        <pc:sldMkLst>
          <pc:docMk/>
          <pc:sldMk cId="1678944545" sldId="264"/>
        </pc:sldMkLst>
      </pc:sldChg>
      <pc:sldChg chg="add">
        <pc:chgData name="Linda Olsen" userId="f04ebc14-5a92-482d-a6ca-438c396d3318" providerId="ADAL" clId="{A7B449A5-0519-4379-ABEF-30695E14D16F}" dt="2020-03-07T00:49:07.302" v="0"/>
        <pc:sldMkLst>
          <pc:docMk/>
          <pc:sldMk cId="3890516740" sldId="265"/>
        </pc:sldMkLst>
      </pc:sldChg>
      <pc:sldChg chg="add">
        <pc:chgData name="Linda Olsen" userId="f04ebc14-5a92-482d-a6ca-438c396d3318" providerId="ADAL" clId="{A7B449A5-0519-4379-ABEF-30695E14D16F}" dt="2020-03-07T00:49:07.302" v="0"/>
        <pc:sldMkLst>
          <pc:docMk/>
          <pc:sldMk cId="3397505558" sldId="266"/>
        </pc:sldMkLst>
      </pc:sldChg>
      <pc:sldChg chg="add">
        <pc:chgData name="Linda Olsen" userId="f04ebc14-5a92-482d-a6ca-438c396d3318" providerId="ADAL" clId="{A7B449A5-0519-4379-ABEF-30695E14D16F}" dt="2020-03-07T00:49:07.302" v="0"/>
        <pc:sldMkLst>
          <pc:docMk/>
          <pc:sldMk cId="2695933241" sldId="268"/>
        </pc:sldMkLst>
      </pc:sldChg>
      <pc:sldChg chg="add">
        <pc:chgData name="Linda Olsen" userId="f04ebc14-5a92-482d-a6ca-438c396d3318" providerId="ADAL" clId="{A7B449A5-0519-4379-ABEF-30695E14D16F}" dt="2020-03-07T00:49:07.302" v="0"/>
        <pc:sldMkLst>
          <pc:docMk/>
          <pc:sldMk cId="199130554" sldId="269"/>
        </pc:sldMkLst>
      </pc:sldChg>
      <pc:sldChg chg="add">
        <pc:chgData name="Linda Olsen" userId="f04ebc14-5a92-482d-a6ca-438c396d3318" providerId="ADAL" clId="{A7B449A5-0519-4379-ABEF-30695E14D16F}" dt="2020-03-07T00:49:07.302" v="0"/>
        <pc:sldMkLst>
          <pc:docMk/>
          <pc:sldMk cId="1365185303" sldId="270"/>
        </pc:sldMkLst>
      </pc:sldChg>
      <pc:sldChg chg="add">
        <pc:chgData name="Linda Olsen" userId="f04ebc14-5a92-482d-a6ca-438c396d3318" providerId="ADAL" clId="{A7B449A5-0519-4379-ABEF-30695E14D16F}" dt="2020-03-07T00:49:07.302" v="0"/>
        <pc:sldMkLst>
          <pc:docMk/>
          <pc:sldMk cId="385368400" sldId="271"/>
        </pc:sldMkLst>
      </pc:sldChg>
      <pc:sldChg chg="add">
        <pc:chgData name="Linda Olsen" userId="f04ebc14-5a92-482d-a6ca-438c396d3318" providerId="ADAL" clId="{A7B449A5-0519-4379-ABEF-30695E14D16F}" dt="2020-03-07T00:49:07.302" v="0"/>
        <pc:sldMkLst>
          <pc:docMk/>
          <pc:sldMk cId="1214144819" sldId="272"/>
        </pc:sldMkLst>
      </pc:sldChg>
      <pc:sldChg chg="add">
        <pc:chgData name="Linda Olsen" userId="f04ebc14-5a92-482d-a6ca-438c396d3318" providerId="ADAL" clId="{A7B449A5-0519-4379-ABEF-30695E14D16F}" dt="2020-03-07T00:49:07.302" v="0"/>
        <pc:sldMkLst>
          <pc:docMk/>
          <pc:sldMk cId="2643147598" sldId="273"/>
        </pc:sldMkLst>
      </pc:sldChg>
      <pc:sldChg chg="add">
        <pc:chgData name="Linda Olsen" userId="f04ebc14-5a92-482d-a6ca-438c396d3318" providerId="ADAL" clId="{A7B449A5-0519-4379-ABEF-30695E14D16F}" dt="2020-03-07T00:51:38.453" v="1"/>
        <pc:sldMkLst>
          <pc:docMk/>
          <pc:sldMk cId="975360721" sldId="274"/>
        </pc:sldMkLst>
      </pc:sldChg>
      <pc:sldChg chg="add">
        <pc:chgData name="Linda Olsen" userId="f04ebc14-5a92-482d-a6ca-438c396d3318" providerId="ADAL" clId="{A7B449A5-0519-4379-ABEF-30695E14D16F}" dt="2020-03-07T00:49:07.302" v="0"/>
        <pc:sldMkLst>
          <pc:docMk/>
          <pc:sldMk cId="2421829787" sldId="275"/>
        </pc:sldMkLst>
      </pc:sldChg>
      <pc:sldChg chg="add">
        <pc:chgData name="Linda Olsen" userId="f04ebc14-5a92-482d-a6ca-438c396d3318" providerId="ADAL" clId="{A7B449A5-0519-4379-ABEF-30695E14D16F}" dt="2020-03-07T00:51:38.453" v="1"/>
        <pc:sldMkLst>
          <pc:docMk/>
          <pc:sldMk cId="3150040368" sldId="276"/>
        </pc:sldMkLst>
      </pc:sldChg>
      <pc:sldChg chg="add">
        <pc:chgData name="Linda Olsen" userId="f04ebc14-5a92-482d-a6ca-438c396d3318" providerId="ADAL" clId="{A7B449A5-0519-4379-ABEF-30695E14D16F}" dt="2020-03-07T00:56:12.712" v="4"/>
        <pc:sldMkLst>
          <pc:docMk/>
          <pc:sldMk cId="3662071779" sldId="278"/>
        </pc:sldMkLst>
      </pc:sldChg>
      <pc:sldChg chg="add">
        <pc:chgData name="Linda Olsen" userId="f04ebc14-5a92-482d-a6ca-438c396d3318" providerId="ADAL" clId="{A7B449A5-0519-4379-ABEF-30695E14D16F}" dt="2020-03-07T00:51:38.453" v="1"/>
        <pc:sldMkLst>
          <pc:docMk/>
          <pc:sldMk cId="2654001521" sldId="279"/>
        </pc:sldMkLst>
      </pc:sldChg>
      <pc:sldChg chg="add">
        <pc:chgData name="Linda Olsen" userId="f04ebc14-5a92-482d-a6ca-438c396d3318" providerId="ADAL" clId="{A7B449A5-0519-4379-ABEF-30695E14D16F}" dt="2020-03-07T00:51:38.453" v="1"/>
        <pc:sldMkLst>
          <pc:docMk/>
          <pc:sldMk cId="1971728239" sldId="280"/>
        </pc:sldMkLst>
      </pc:sldChg>
      <pc:sldChg chg="add">
        <pc:chgData name="Linda Olsen" userId="f04ebc14-5a92-482d-a6ca-438c396d3318" providerId="ADAL" clId="{A7B449A5-0519-4379-ABEF-30695E14D16F}" dt="2020-03-07T00:51:38.453" v="1"/>
        <pc:sldMkLst>
          <pc:docMk/>
          <pc:sldMk cId="1235806497" sldId="281"/>
        </pc:sldMkLst>
      </pc:sldChg>
      <pc:sldChg chg="add">
        <pc:chgData name="Linda Olsen" userId="f04ebc14-5a92-482d-a6ca-438c396d3318" providerId="ADAL" clId="{A7B449A5-0519-4379-ABEF-30695E14D16F}" dt="2020-03-07T00:56:12.712" v="4"/>
        <pc:sldMkLst>
          <pc:docMk/>
          <pc:sldMk cId="693685256" sldId="282"/>
        </pc:sldMkLst>
      </pc:sldChg>
      <pc:sldChg chg="add">
        <pc:chgData name="Linda Olsen" userId="f04ebc14-5a92-482d-a6ca-438c396d3318" providerId="ADAL" clId="{A7B449A5-0519-4379-ABEF-30695E14D16F}" dt="2020-03-07T00:56:12.712" v="4"/>
        <pc:sldMkLst>
          <pc:docMk/>
          <pc:sldMk cId="3909621993" sldId="288"/>
        </pc:sldMkLst>
      </pc:sldChg>
      <pc:sldChg chg="add">
        <pc:chgData name="Linda Olsen" userId="f04ebc14-5a92-482d-a6ca-438c396d3318" providerId="ADAL" clId="{A7B449A5-0519-4379-ABEF-30695E14D16F}" dt="2020-03-07T00:56:12.712" v="4"/>
        <pc:sldMkLst>
          <pc:docMk/>
          <pc:sldMk cId="2394841026" sldId="290"/>
        </pc:sldMkLst>
      </pc:sldChg>
      <pc:sldChg chg="add">
        <pc:chgData name="Linda Olsen" userId="f04ebc14-5a92-482d-a6ca-438c396d3318" providerId="ADAL" clId="{A7B449A5-0519-4379-ABEF-30695E14D16F}" dt="2020-03-07T00:53:24.410" v="2"/>
        <pc:sldMkLst>
          <pc:docMk/>
          <pc:sldMk cId="3206527609" sldId="322"/>
        </pc:sldMkLst>
      </pc:sldChg>
      <pc:sldChg chg="add">
        <pc:chgData name="Linda Olsen" userId="f04ebc14-5a92-482d-a6ca-438c396d3318" providerId="ADAL" clId="{A7B449A5-0519-4379-ABEF-30695E14D16F}" dt="2020-03-07T00:53:24.410" v="2"/>
        <pc:sldMkLst>
          <pc:docMk/>
          <pc:sldMk cId="1386874683" sldId="323"/>
        </pc:sldMkLst>
      </pc:sldChg>
      <pc:sldChg chg="add">
        <pc:chgData name="Linda Olsen" userId="f04ebc14-5a92-482d-a6ca-438c396d3318" providerId="ADAL" clId="{A7B449A5-0519-4379-ABEF-30695E14D16F}" dt="2020-03-07T00:53:24.410" v="2"/>
        <pc:sldMkLst>
          <pc:docMk/>
          <pc:sldMk cId="961894968" sldId="324"/>
        </pc:sldMkLst>
      </pc:sldChg>
      <pc:sldChg chg="add">
        <pc:chgData name="Linda Olsen" userId="f04ebc14-5a92-482d-a6ca-438c396d3318" providerId="ADAL" clId="{A7B449A5-0519-4379-ABEF-30695E14D16F}" dt="2020-03-07T00:53:24.410" v="2"/>
        <pc:sldMkLst>
          <pc:docMk/>
          <pc:sldMk cId="2893860281" sldId="325"/>
        </pc:sldMkLst>
      </pc:sldChg>
      <pc:sldChg chg="add">
        <pc:chgData name="Linda Olsen" userId="f04ebc14-5a92-482d-a6ca-438c396d3318" providerId="ADAL" clId="{A7B449A5-0519-4379-ABEF-30695E14D16F}" dt="2020-03-07T00:53:24.410" v="2"/>
        <pc:sldMkLst>
          <pc:docMk/>
          <pc:sldMk cId="114784400" sldId="326"/>
        </pc:sldMkLst>
      </pc:sldChg>
      <pc:sldChg chg="add">
        <pc:chgData name="Linda Olsen" userId="f04ebc14-5a92-482d-a6ca-438c396d3318" providerId="ADAL" clId="{A7B449A5-0519-4379-ABEF-30695E14D16F}" dt="2020-03-07T00:53:24.410" v="2"/>
        <pc:sldMkLst>
          <pc:docMk/>
          <pc:sldMk cId="2743005793" sldId="327"/>
        </pc:sldMkLst>
      </pc:sldChg>
      <pc:sldChg chg="add">
        <pc:chgData name="Linda Olsen" userId="f04ebc14-5a92-482d-a6ca-438c396d3318" providerId="ADAL" clId="{A7B449A5-0519-4379-ABEF-30695E14D16F}" dt="2020-03-07T00:53:24.410" v="2"/>
        <pc:sldMkLst>
          <pc:docMk/>
          <pc:sldMk cId="3924978303" sldId="328"/>
        </pc:sldMkLst>
      </pc:sldChg>
      <pc:sldChg chg="add">
        <pc:chgData name="Linda Olsen" userId="f04ebc14-5a92-482d-a6ca-438c396d3318" providerId="ADAL" clId="{A7B449A5-0519-4379-ABEF-30695E14D16F}" dt="2020-03-07T00:53:24.410" v="2"/>
        <pc:sldMkLst>
          <pc:docMk/>
          <pc:sldMk cId="2388038076" sldId="332"/>
        </pc:sldMkLst>
      </pc:sldChg>
      <pc:sldChg chg="add">
        <pc:chgData name="Linda Olsen" userId="f04ebc14-5a92-482d-a6ca-438c396d3318" providerId="ADAL" clId="{A7B449A5-0519-4379-ABEF-30695E14D16F}" dt="2020-03-07T00:53:24.410" v="2"/>
        <pc:sldMkLst>
          <pc:docMk/>
          <pc:sldMk cId="2899387543" sldId="334"/>
        </pc:sldMkLst>
      </pc:sldChg>
      <pc:sldChg chg="add">
        <pc:chgData name="Linda Olsen" userId="f04ebc14-5a92-482d-a6ca-438c396d3318" providerId="ADAL" clId="{A7B449A5-0519-4379-ABEF-30695E14D16F}" dt="2020-03-07T00:53:24.410" v="2"/>
        <pc:sldMkLst>
          <pc:docMk/>
          <pc:sldMk cId="3857397965" sldId="336"/>
        </pc:sldMkLst>
      </pc:sldChg>
      <pc:sldChg chg="add">
        <pc:chgData name="Linda Olsen" userId="f04ebc14-5a92-482d-a6ca-438c396d3318" providerId="ADAL" clId="{A7B449A5-0519-4379-ABEF-30695E14D16F}" dt="2020-03-07T00:53:24.410" v="2"/>
        <pc:sldMkLst>
          <pc:docMk/>
          <pc:sldMk cId="2655727476" sldId="337"/>
        </pc:sldMkLst>
      </pc:sldChg>
      <pc:sldChg chg="add">
        <pc:chgData name="Linda Olsen" userId="f04ebc14-5a92-482d-a6ca-438c396d3318" providerId="ADAL" clId="{A7B449A5-0519-4379-ABEF-30695E14D16F}" dt="2020-03-07T00:53:24.410" v="2"/>
        <pc:sldMkLst>
          <pc:docMk/>
          <pc:sldMk cId="3625087642" sldId="338"/>
        </pc:sldMkLst>
      </pc:sldChg>
      <pc:sldChg chg="add">
        <pc:chgData name="Linda Olsen" userId="f04ebc14-5a92-482d-a6ca-438c396d3318" providerId="ADAL" clId="{A7B449A5-0519-4379-ABEF-30695E14D16F}" dt="2020-03-07T00:53:24.410" v="2"/>
        <pc:sldMkLst>
          <pc:docMk/>
          <pc:sldMk cId="2214908682" sldId="339"/>
        </pc:sldMkLst>
      </pc:sldChg>
      <pc:sldChg chg="add">
        <pc:chgData name="Linda Olsen" userId="f04ebc14-5a92-482d-a6ca-438c396d3318" providerId="ADAL" clId="{A7B449A5-0519-4379-ABEF-30695E14D16F}" dt="2020-03-07T00:53:24.410" v="2"/>
        <pc:sldMkLst>
          <pc:docMk/>
          <pc:sldMk cId="4096128385" sldId="340"/>
        </pc:sldMkLst>
      </pc:sldChg>
      <pc:sldChg chg="add">
        <pc:chgData name="Linda Olsen" userId="f04ebc14-5a92-482d-a6ca-438c396d3318" providerId="ADAL" clId="{A7B449A5-0519-4379-ABEF-30695E14D16F}" dt="2020-03-07T00:53:24.410" v="2"/>
        <pc:sldMkLst>
          <pc:docMk/>
          <pc:sldMk cId="3440161156" sldId="341"/>
        </pc:sldMkLst>
      </pc:sldChg>
      <pc:sldChg chg="add">
        <pc:chgData name="Linda Olsen" userId="f04ebc14-5a92-482d-a6ca-438c396d3318" providerId="ADAL" clId="{A7B449A5-0519-4379-ABEF-30695E14D16F}" dt="2020-03-07T00:53:24.410" v="2"/>
        <pc:sldMkLst>
          <pc:docMk/>
          <pc:sldMk cId="141855446" sldId="342"/>
        </pc:sldMkLst>
      </pc:sldChg>
      <pc:sldChg chg="add">
        <pc:chgData name="Linda Olsen" userId="f04ebc14-5a92-482d-a6ca-438c396d3318" providerId="ADAL" clId="{A7B449A5-0519-4379-ABEF-30695E14D16F}" dt="2020-03-07T00:53:24.410" v="2"/>
        <pc:sldMkLst>
          <pc:docMk/>
          <pc:sldMk cId="3097205344" sldId="343"/>
        </pc:sldMkLst>
      </pc:sldChg>
      <pc:sldChg chg="add">
        <pc:chgData name="Linda Olsen" userId="f04ebc14-5a92-482d-a6ca-438c396d3318" providerId="ADAL" clId="{A7B449A5-0519-4379-ABEF-30695E14D16F}" dt="2020-03-07T00:53:24.410" v="2"/>
        <pc:sldMkLst>
          <pc:docMk/>
          <pc:sldMk cId="4043939718" sldId="344"/>
        </pc:sldMkLst>
      </pc:sldChg>
      <pc:sldChg chg="add">
        <pc:chgData name="Linda Olsen" userId="f04ebc14-5a92-482d-a6ca-438c396d3318" providerId="ADAL" clId="{A7B449A5-0519-4379-ABEF-30695E14D16F}" dt="2020-03-07T00:53:24.410" v="2"/>
        <pc:sldMkLst>
          <pc:docMk/>
          <pc:sldMk cId="1934535692" sldId="346"/>
        </pc:sldMkLst>
      </pc:sldChg>
      <pc:sldChg chg="add">
        <pc:chgData name="Linda Olsen" userId="f04ebc14-5a92-482d-a6ca-438c396d3318" providerId="ADAL" clId="{A7B449A5-0519-4379-ABEF-30695E14D16F}" dt="2020-03-07T00:53:24.410" v="2"/>
        <pc:sldMkLst>
          <pc:docMk/>
          <pc:sldMk cId="3352181044" sldId="359"/>
        </pc:sldMkLst>
      </pc:sldChg>
      <pc:sldChg chg="del">
        <pc:chgData name="Linda Olsen" userId="f04ebc14-5a92-482d-a6ca-438c396d3318" providerId="ADAL" clId="{A7B449A5-0519-4379-ABEF-30695E14D16F}" dt="2020-03-07T00:57:08.623" v="5" actId="2696"/>
        <pc:sldMkLst>
          <pc:docMk/>
          <pc:sldMk cId="99897861" sldId="474"/>
        </pc:sldMkLst>
      </pc:sldChg>
      <pc:sldChg chg="add">
        <pc:chgData name="Linda Olsen" userId="f04ebc14-5a92-482d-a6ca-438c396d3318" providerId="ADAL" clId="{A7B449A5-0519-4379-ABEF-30695E14D16F}" dt="2020-03-07T00:49:07.302" v="0"/>
        <pc:sldMkLst>
          <pc:docMk/>
          <pc:sldMk cId="564910678" sldId="475"/>
        </pc:sldMkLst>
      </pc:sldChg>
      <pc:sldChg chg="add">
        <pc:chgData name="Linda Olsen" userId="f04ebc14-5a92-482d-a6ca-438c396d3318" providerId="ADAL" clId="{A7B449A5-0519-4379-ABEF-30695E14D16F}" dt="2020-03-07T00:49:07.302" v="0"/>
        <pc:sldMkLst>
          <pc:docMk/>
          <pc:sldMk cId="2047056493" sldId="476"/>
        </pc:sldMkLst>
      </pc:sldChg>
      <pc:sldChg chg="add">
        <pc:chgData name="Linda Olsen" userId="f04ebc14-5a92-482d-a6ca-438c396d3318" providerId="ADAL" clId="{A7B449A5-0519-4379-ABEF-30695E14D16F}" dt="2020-03-07T00:49:07.302" v="0"/>
        <pc:sldMkLst>
          <pc:docMk/>
          <pc:sldMk cId="1466683010" sldId="477"/>
        </pc:sldMkLst>
      </pc:sldChg>
      <pc:sldChg chg="add">
        <pc:chgData name="Linda Olsen" userId="f04ebc14-5a92-482d-a6ca-438c396d3318" providerId="ADAL" clId="{A7B449A5-0519-4379-ABEF-30695E14D16F}" dt="2020-03-07T00:51:38.453" v="1"/>
        <pc:sldMkLst>
          <pc:docMk/>
          <pc:sldMk cId="4022599810" sldId="478"/>
        </pc:sldMkLst>
      </pc:sldChg>
      <pc:sldChg chg="add">
        <pc:chgData name="Linda Olsen" userId="f04ebc14-5a92-482d-a6ca-438c396d3318" providerId="ADAL" clId="{A7B449A5-0519-4379-ABEF-30695E14D16F}" dt="2020-03-07T00:51:38.453" v="1"/>
        <pc:sldMkLst>
          <pc:docMk/>
          <pc:sldMk cId="2195263941" sldId="479"/>
        </pc:sldMkLst>
      </pc:sldChg>
      <pc:sldChg chg="add">
        <pc:chgData name="Linda Olsen" userId="f04ebc14-5a92-482d-a6ca-438c396d3318" providerId="ADAL" clId="{A7B449A5-0519-4379-ABEF-30695E14D16F}" dt="2020-03-07T00:51:38.453" v="1"/>
        <pc:sldMkLst>
          <pc:docMk/>
          <pc:sldMk cId="3932979372" sldId="480"/>
        </pc:sldMkLst>
      </pc:sldChg>
      <pc:sldChg chg="add">
        <pc:chgData name="Linda Olsen" userId="f04ebc14-5a92-482d-a6ca-438c396d3318" providerId="ADAL" clId="{A7B449A5-0519-4379-ABEF-30695E14D16F}" dt="2020-03-07T00:51:38.453" v="1"/>
        <pc:sldMkLst>
          <pc:docMk/>
          <pc:sldMk cId="2569784526" sldId="481"/>
        </pc:sldMkLst>
      </pc:sldChg>
      <pc:sldChg chg="add">
        <pc:chgData name="Linda Olsen" userId="f04ebc14-5a92-482d-a6ca-438c396d3318" providerId="ADAL" clId="{A7B449A5-0519-4379-ABEF-30695E14D16F}" dt="2020-03-07T00:51:38.453" v="1"/>
        <pc:sldMkLst>
          <pc:docMk/>
          <pc:sldMk cId="1226059446" sldId="482"/>
        </pc:sldMkLst>
      </pc:sldChg>
      <pc:sldChg chg="add">
        <pc:chgData name="Linda Olsen" userId="f04ebc14-5a92-482d-a6ca-438c396d3318" providerId="ADAL" clId="{A7B449A5-0519-4379-ABEF-30695E14D16F}" dt="2020-03-07T00:51:38.453" v="1"/>
        <pc:sldMkLst>
          <pc:docMk/>
          <pc:sldMk cId="629121158" sldId="483"/>
        </pc:sldMkLst>
      </pc:sldChg>
      <pc:sldChg chg="add">
        <pc:chgData name="Linda Olsen" userId="f04ebc14-5a92-482d-a6ca-438c396d3318" providerId="ADAL" clId="{A7B449A5-0519-4379-ABEF-30695E14D16F}" dt="2020-03-07T00:51:38.453" v="1"/>
        <pc:sldMkLst>
          <pc:docMk/>
          <pc:sldMk cId="3885691310" sldId="484"/>
        </pc:sldMkLst>
      </pc:sldChg>
      <pc:sldChg chg="add">
        <pc:chgData name="Linda Olsen" userId="f04ebc14-5a92-482d-a6ca-438c396d3318" providerId="ADAL" clId="{A7B449A5-0519-4379-ABEF-30695E14D16F}" dt="2020-03-07T00:51:38.453" v="1"/>
        <pc:sldMkLst>
          <pc:docMk/>
          <pc:sldMk cId="3954549745" sldId="485"/>
        </pc:sldMkLst>
      </pc:sldChg>
      <pc:sldChg chg="add">
        <pc:chgData name="Linda Olsen" userId="f04ebc14-5a92-482d-a6ca-438c396d3318" providerId="ADAL" clId="{A7B449A5-0519-4379-ABEF-30695E14D16F}" dt="2020-03-07T00:53:24.410" v="2"/>
        <pc:sldMkLst>
          <pc:docMk/>
          <pc:sldMk cId="3967257119" sldId="493"/>
        </pc:sldMkLst>
      </pc:sldChg>
      <pc:sldChg chg="add">
        <pc:chgData name="Linda Olsen" userId="f04ebc14-5a92-482d-a6ca-438c396d3318" providerId="ADAL" clId="{A7B449A5-0519-4379-ABEF-30695E14D16F}" dt="2020-03-07T00:53:24.410" v="2"/>
        <pc:sldMkLst>
          <pc:docMk/>
          <pc:sldMk cId="4279855451" sldId="494"/>
        </pc:sldMkLst>
      </pc:sldChg>
      <pc:sldChg chg="add">
        <pc:chgData name="Linda Olsen" userId="f04ebc14-5a92-482d-a6ca-438c396d3318" providerId="ADAL" clId="{A7B449A5-0519-4379-ABEF-30695E14D16F}" dt="2020-03-07T00:53:24.410" v="2"/>
        <pc:sldMkLst>
          <pc:docMk/>
          <pc:sldMk cId="1750735163" sldId="500"/>
        </pc:sldMkLst>
      </pc:sldChg>
      <pc:sldChg chg="add">
        <pc:chgData name="Linda Olsen" userId="f04ebc14-5a92-482d-a6ca-438c396d3318" providerId="ADAL" clId="{A7B449A5-0519-4379-ABEF-30695E14D16F}" dt="2020-03-07T00:53:24.410" v="2"/>
        <pc:sldMkLst>
          <pc:docMk/>
          <pc:sldMk cId="4255986699" sldId="501"/>
        </pc:sldMkLst>
      </pc:sldChg>
      <pc:sldChg chg="add">
        <pc:chgData name="Linda Olsen" userId="f04ebc14-5a92-482d-a6ca-438c396d3318" providerId="ADAL" clId="{A7B449A5-0519-4379-ABEF-30695E14D16F}" dt="2020-03-07T00:53:24.410" v="2"/>
        <pc:sldMkLst>
          <pc:docMk/>
          <pc:sldMk cId="482842022" sldId="516"/>
        </pc:sldMkLst>
      </pc:sldChg>
      <pc:sldChg chg="add">
        <pc:chgData name="Linda Olsen" userId="f04ebc14-5a92-482d-a6ca-438c396d3318" providerId="ADAL" clId="{A7B449A5-0519-4379-ABEF-30695E14D16F}" dt="2020-03-07T00:54:31.850" v="3"/>
        <pc:sldMkLst>
          <pc:docMk/>
          <pc:sldMk cId="3006434044" sldId="517"/>
        </pc:sldMkLst>
      </pc:sldChg>
      <pc:sldChg chg="add">
        <pc:chgData name="Linda Olsen" userId="f04ebc14-5a92-482d-a6ca-438c396d3318" providerId="ADAL" clId="{A7B449A5-0519-4379-ABEF-30695E14D16F}" dt="2020-03-07T00:54:31.850" v="3"/>
        <pc:sldMkLst>
          <pc:docMk/>
          <pc:sldMk cId="1420092277" sldId="518"/>
        </pc:sldMkLst>
      </pc:sldChg>
      <pc:sldChg chg="add">
        <pc:chgData name="Linda Olsen" userId="f04ebc14-5a92-482d-a6ca-438c396d3318" providerId="ADAL" clId="{A7B449A5-0519-4379-ABEF-30695E14D16F}" dt="2020-03-07T00:54:31.850" v="3"/>
        <pc:sldMkLst>
          <pc:docMk/>
          <pc:sldMk cId="3567157868" sldId="519"/>
        </pc:sldMkLst>
      </pc:sldChg>
      <pc:sldChg chg="add">
        <pc:chgData name="Linda Olsen" userId="f04ebc14-5a92-482d-a6ca-438c396d3318" providerId="ADAL" clId="{A7B449A5-0519-4379-ABEF-30695E14D16F}" dt="2020-03-07T00:54:31.850" v="3"/>
        <pc:sldMkLst>
          <pc:docMk/>
          <pc:sldMk cId="1510504968" sldId="520"/>
        </pc:sldMkLst>
      </pc:sldChg>
      <pc:sldChg chg="add">
        <pc:chgData name="Linda Olsen" userId="f04ebc14-5a92-482d-a6ca-438c396d3318" providerId="ADAL" clId="{A7B449A5-0519-4379-ABEF-30695E14D16F}" dt="2020-03-07T00:56:12.712" v="4"/>
        <pc:sldMkLst>
          <pc:docMk/>
          <pc:sldMk cId="2500515396" sldId="521"/>
        </pc:sldMkLst>
      </pc:sldChg>
      <pc:sldChg chg="add">
        <pc:chgData name="Linda Olsen" userId="f04ebc14-5a92-482d-a6ca-438c396d3318" providerId="ADAL" clId="{A7B449A5-0519-4379-ABEF-30695E14D16F}" dt="2020-03-07T00:56:12.712" v="4"/>
        <pc:sldMkLst>
          <pc:docMk/>
          <pc:sldMk cId="1124737369" sldId="522"/>
        </pc:sldMkLst>
      </pc:sldChg>
      <pc:sldChg chg="add">
        <pc:chgData name="Linda Olsen" userId="f04ebc14-5a92-482d-a6ca-438c396d3318" providerId="ADAL" clId="{A7B449A5-0519-4379-ABEF-30695E14D16F}" dt="2020-03-07T00:56:12.712" v="4"/>
        <pc:sldMkLst>
          <pc:docMk/>
          <pc:sldMk cId="1764146662" sldId="523"/>
        </pc:sldMkLst>
      </pc:sldChg>
      <pc:sldChg chg="add">
        <pc:chgData name="Linda Olsen" userId="f04ebc14-5a92-482d-a6ca-438c396d3318" providerId="ADAL" clId="{A7B449A5-0519-4379-ABEF-30695E14D16F}" dt="2020-03-07T00:56:12.712" v="4"/>
        <pc:sldMkLst>
          <pc:docMk/>
          <pc:sldMk cId="187831357" sldId="524"/>
        </pc:sldMkLst>
      </pc:sldChg>
      <pc:sldChg chg="add">
        <pc:chgData name="Linda Olsen" userId="f04ebc14-5a92-482d-a6ca-438c396d3318" providerId="ADAL" clId="{A7B449A5-0519-4379-ABEF-30695E14D16F}" dt="2020-03-07T00:56:12.712" v="4"/>
        <pc:sldMkLst>
          <pc:docMk/>
          <pc:sldMk cId="970383808" sldId="525"/>
        </pc:sldMkLst>
      </pc:sldChg>
      <pc:sldChg chg="add">
        <pc:chgData name="Linda Olsen" userId="f04ebc14-5a92-482d-a6ca-438c396d3318" providerId="ADAL" clId="{A7B449A5-0519-4379-ABEF-30695E14D16F}" dt="2020-03-07T00:56:12.712" v="4"/>
        <pc:sldMkLst>
          <pc:docMk/>
          <pc:sldMk cId="1051149458" sldId="526"/>
        </pc:sldMkLst>
      </pc:sldChg>
    </pc:docChg>
  </pc:docChgLst>
  <pc:docChgLst>
    <pc:chgData name="Linda Olsen" userId="f04ebc14-5a92-482d-a6ca-438c396d3318" providerId="ADAL" clId="{65768E65-BF73-4887-A1B0-C3967A51D2A1}"/>
    <pc:docChg chg="undo redo custSel modSld">
      <pc:chgData name="Linda Olsen" userId="f04ebc14-5a92-482d-a6ca-438c396d3318" providerId="ADAL" clId="{65768E65-BF73-4887-A1B0-C3967A51D2A1}" dt="2020-03-18T00:07:12.541" v="136" actId="5793"/>
      <pc:docMkLst>
        <pc:docMk/>
      </pc:docMkLst>
      <pc:sldChg chg="addSp modSp">
        <pc:chgData name="Linda Olsen" userId="f04ebc14-5a92-482d-a6ca-438c396d3318" providerId="ADAL" clId="{65768E65-BF73-4887-A1B0-C3967A51D2A1}" dt="2020-03-18T00:07:12.541" v="136" actId="5793"/>
        <pc:sldMkLst>
          <pc:docMk/>
          <pc:sldMk cId="3520300029" sldId="512"/>
        </pc:sldMkLst>
        <pc:spChg chg="mod">
          <ac:chgData name="Linda Olsen" userId="f04ebc14-5a92-482d-a6ca-438c396d3318" providerId="ADAL" clId="{65768E65-BF73-4887-A1B0-C3967A51D2A1}" dt="2020-03-18T00:03:58.298" v="11" actId="27636"/>
          <ac:spMkLst>
            <pc:docMk/>
            <pc:sldMk cId="3520300029" sldId="512"/>
            <ac:spMk id="3" creationId="{6DC11642-A280-4E69-B567-9DE366BE95EB}"/>
          </ac:spMkLst>
        </pc:spChg>
        <pc:spChg chg="add mod">
          <ac:chgData name="Linda Olsen" userId="f04ebc14-5a92-482d-a6ca-438c396d3318" providerId="ADAL" clId="{65768E65-BF73-4887-A1B0-C3967A51D2A1}" dt="2020-03-18T00:07:12.541" v="136" actId="5793"/>
          <ac:spMkLst>
            <pc:docMk/>
            <pc:sldMk cId="3520300029" sldId="512"/>
            <ac:spMk id="8" creationId="{866E87EC-91AE-4182-9950-961730E58461}"/>
          </ac:spMkLst>
        </pc:spChg>
        <pc:grpChg chg="add">
          <ac:chgData name="Linda Olsen" userId="f04ebc14-5a92-482d-a6ca-438c396d3318" providerId="ADAL" clId="{65768E65-BF73-4887-A1B0-C3967A51D2A1}" dt="2020-03-18T00:02:20.437" v="0"/>
          <ac:grpSpMkLst>
            <pc:docMk/>
            <pc:sldMk cId="3520300029" sldId="512"/>
            <ac:grpSpMk id="4" creationId="{EB38E5EA-6FF2-4E86-9DDC-2F074C7DAB4E}"/>
          </ac:grpSpMkLst>
        </pc:grpChg>
      </pc:sldChg>
    </pc:docChg>
  </pc:docChgLst>
  <pc:docChgLst>
    <pc:chgData name="Linda Olsen" userId="f04ebc14-5a92-482d-a6ca-438c396d3318" providerId="ADAL" clId="{6CB2EA1B-CD45-4210-9A36-62BB5659B954}"/>
    <pc:docChg chg="custSel addSld delSld modSld">
      <pc:chgData name="Linda Olsen" userId="f04ebc14-5a92-482d-a6ca-438c396d3318" providerId="ADAL" clId="{6CB2EA1B-CD45-4210-9A36-62BB5659B954}" dt="2020-03-17T23:55:14.123" v="3" actId="2696"/>
      <pc:docMkLst>
        <pc:docMk/>
      </pc:docMkLst>
      <pc:sldChg chg="add del">
        <pc:chgData name="Linda Olsen" userId="f04ebc14-5a92-482d-a6ca-438c396d3318" providerId="ADAL" clId="{6CB2EA1B-CD45-4210-9A36-62BB5659B954}" dt="2020-03-17T23:55:14.123" v="3" actId="2696"/>
        <pc:sldMkLst>
          <pc:docMk/>
          <pc:sldMk cId="4247755084" sldId="508"/>
        </pc:sldMkLst>
      </pc:sldChg>
      <pc:sldChg chg="modSp add">
        <pc:chgData name="Linda Olsen" userId="f04ebc14-5a92-482d-a6ca-438c396d3318" providerId="ADAL" clId="{6CB2EA1B-CD45-4210-9A36-62BB5659B954}" dt="2020-03-17T23:49:44.874" v="1" actId="27636"/>
        <pc:sldMkLst>
          <pc:docMk/>
          <pc:sldMk cId="3520300029" sldId="512"/>
        </pc:sldMkLst>
        <pc:spChg chg="mod">
          <ac:chgData name="Linda Olsen" userId="f04ebc14-5a92-482d-a6ca-438c396d3318" providerId="ADAL" clId="{6CB2EA1B-CD45-4210-9A36-62BB5659B954}" dt="2020-03-17T23:49:44.874" v="1" actId="27636"/>
          <ac:spMkLst>
            <pc:docMk/>
            <pc:sldMk cId="3520300029" sldId="512"/>
            <ac:spMk id="3" creationId="{6DC11642-A280-4E69-B567-9DE366BE95EB}"/>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18-05-30T14:32:00.481" idx="2">
    <p:pos x="10" y="10"/>
    <p:text>For a shorter version of this, I would recommend just condensing each slide a bit and only including the most important information (especially the voucher/public housing program slides).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5-30T14:04:07.976" idx="1">
    <p:pos x="10" y="10"/>
    <p:text>What are some ways to have a "good relationship with local law enforcement"? What can housing/homeless providers do to be proactive with this?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05-30T13:57:26.551" idx="1">
    <p:pos x="10" y="10"/>
    <p:text>What are some more immediate resources that can be offered to immigrant survivors for them to feel supported while waiting for a U-Visa? Are there groups they could attend, etc.? </p:text>
    <p:extLst>
      <p:ext uri="{C676402C-5697-4E1C-873F-D02D1690AC5C}">
        <p15:threadingInfo xmlns:p15="http://schemas.microsoft.com/office/powerpoint/2012/main" timeZoneBias="420"/>
      </p:ext>
    </p:extLst>
  </p:cm>
</p:cmLst>
</file>

<file path=ppt/diagrams/_rels/data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9.png"/><Relationship Id="rId6" Type="http://schemas.openxmlformats.org/officeDocument/2006/relationships/image" Target="../media/image28.svg"/><Relationship Id="rId5" Type="http://schemas.openxmlformats.org/officeDocument/2006/relationships/image" Target="../media/image30.png"/><Relationship Id="rId4" Type="http://schemas.openxmlformats.org/officeDocument/2006/relationships/image" Target="../media/image26.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5.png"/><Relationship Id="rId4" Type="http://schemas.openxmlformats.org/officeDocument/2006/relationships/image" Target="../media/image34.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23C85-194B-40DB-B1BF-9A0D83E5193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3DD11EF-053C-4F33-91D2-4069FF643241}">
      <dgm:prSet custT="1"/>
      <dgm:spPr>
        <a:solidFill>
          <a:schemeClr val="tx2">
            <a:lumMod val="40000"/>
            <a:lumOff val="60000"/>
          </a:schemeClr>
        </a:solidFill>
      </dgm:spPr>
      <dgm:t>
        <a:bodyPr/>
        <a:lstStyle/>
        <a:p>
          <a:r>
            <a:rPr lang="en-US" sz="2400" baseline="0" dirty="0"/>
            <a:t>What is Domestic Violence?</a:t>
          </a:r>
        </a:p>
        <a:p>
          <a:r>
            <a:rPr lang="en-US" sz="2400" baseline="0" dirty="0"/>
            <a:t>A pattern of power and coercive control used by one person over another person– including more behaviors than physical or sexual abuse – with consequences or harm experienced by the person who resists.</a:t>
          </a:r>
          <a:endParaRPr lang="en-US" sz="2400" dirty="0"/>
        </a:p>
      </dgm:t>
    </dgm:pt>
    <dgm:pt modelId="{E34BD9D1-5B3A-4206-88A1-5EA16945C3F6}" type="parTrans" cxnId="{15415070-9D98-491A-A8DA-1F403972CA3E}">
      <dgm:prSet/>
      <dgm:spPr/>
      <dgm:t>
        <a:bodyPr/>
        <a:lstStyle/>
        <a:p>
          <a:endParaRPr lang="en-US"/>
        </a:p>
      </dgm:t>
    </dgm:pt>
    <dgm:pt modelId="{F7C0B8B7-949B-4972-8FC1-76E2BB3064DF}" type="sibTrans" cxnId="{15415070-9D98-491A-A8DA-1F403972CA3E}">
      <dgm:prSet/>
      <dgm:spPr/>
      <dgm:t>
        <a:bodyPr/>
        <a:lstStyle/>
        <a:p>
          <a:endParaRPr lang="en-US"/>
        </a:p>
      </dgm:t>
    </dgm:pt>
    <dgm:pt modelId="{56ADDEA2-9CA0-4F74-80D9-38FC82F7D054}" type="pres">
      <dgm:prSet presAssocID="{53223C85-194B-40DB-B1BF-9A0D83E51938}" presName="linear" presStyleCnt="0">
        <dgm:presLayoutVars>
          <dgm:animLvl val="lvl"/>
          <dgm:resizeHandles val="exact"/>
        </dgm:presLayoutVars>
      </dgm:prSet>
      <dgm:spPr/>
    </dgm:pt>
    <dgm:pt modelId="{7985B73C-E241-4CA5-BEB5-C073B29819A0}" type="pres">
      <dgm:prSet presAssocID="{E3DD11EF-053C-4F33-91D2-4069FF643241}" presName="parentText" presStyleLbl="node1" presStyleIdx="0" presStyleCnt="1" custLinFactNeighborY="5393">
        <dgm:presLayoutVars>
          <dgm:chMax val="0"/>
          <dgm:bulletEnabled val="1"/>
        </dgm:presLayoutVars>
      </dgm:prSet>
      <dgm:spPr/>
    </dgm:pt>
  </dgm:ptLst>
  <dgm:cxnLst>
    <dgm:cxn modelId="{36C8896F-4621-4380-9222-BAEB03703C70}" type="presOf" srcId="{53223C85-194B-40DB-B1BF-9A0D83E51938}" destId="{56ADDEA2-9CA0-4F74-80D9-38FC82F7D054}" srcOrd="0" destOrd="0" presId="urn:microsoft.com/office/officeart/2005/8/layout/vList2"/>
    <dgm:cxn modelId="{15415070-9D98-491A-A8DA-1F403972CA3E}" srcId="{53223C85-194B-40DB-B1BF-9A0D83E51938}" destId="{E3DD11EF-053C-4F33-91D2-4069FF643241}" srcOrd="0" destOrd="0" parTransId="{E34BD9D1-5B3A-4206-88A1-5EA16945C3F6}" sibTransId="{F7C0B8B7-949B-4972-8FC1-76E2BB3064DF}"/>
    <dgm:cxn modelId="{0B20D1BD-E706-44E2-BB9F-82EA8DEB56AD}" type="presOf" srcId="{E3DD11EF-053C-4F33-91D2-4069FF643241}" destId="{7985B73C-E241-4CA5-BEB5-C073B29819A0}" srcOrd="0" destOrd="0" presId="urn:microsoft.com/office/officeart/2005/8/layout/vList2"/>
    <dgm:cxn modelId="{6AC28845-A269-44BD-8061-33DFED3BBCFE}" type="presParOf" srcId="{56ADDEA2-9CA0-4F74-80D9-38FC82F7D054}" destId="{7985B73C-E241-4CA5-BEB5-C073B29819A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DE44C917-7012-4707-82AB-35177A303085}">
      <dgm:prSet/>
      <dgm:spPr/>
      <dgm:t>
        <a:bodyPr/>
        <a:lstStyle/>
        <a:p>
          <a:r>
            <a:rPr lang="en-US" dirty="0">
              <a:solidFill>
                <a:schemeClr val="tx1"/>
              </a:solidFill>
            </a:rPr>
            <a:t>The best way to SUPPORT CHILDREN is to SUPPORT PARENTS</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5546" custLinFactNeighborY="3383"/>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dgm:spPr/>
    </dgm:pt>
  </dgm:ptLst>
  <dgm:cxnLst>
    <dgm:cxn modelId="{90001D31-3EA7-44B0-B195-EE2923108883}" type="presOf" srcId="{55C42CA1-E622-4B0D-9ABF-9069FC9301E0}" destId="{E6DFA2B9-5C83-45C1-9763-9233DCF122E6}" srcOrd="0" destOrd="0" presId="urn:microsoft.com/office/officeart/2005/8/layout/cycle8"/>
    <dgm:cxn modelId="{F1A58FAF-2E98-4598-8EA6-2842FE732A10}"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6B6A80DF-B29D-4564-B08E-7D0BD1CCF075}" type="presOf" srcId="{DE44C917-7012-4707-82AB-35177A303085}" destId="{CAB98428-0B3B-4830-9115-E2B181CD36C0}" srcOrd="1" destOrd="0" presId="urn:microsoft.com/office/officeart/2005/8/layout/cycle8"/>
    <dgm:cxn modelId="{A868BEB1-D723-4E91-AF51-0A527C5A0D1A}" type="presParOf" srcId="{E6DFA2B9-5C83-45C1-9763-9233DCF122E6}" destId="{65F69C3B-4220-4E1E-980F-FA42DB3990FF}" srcOrd="0" destOrd="0" presId="urn:microsoft.com/office/officeart/2005/8/layout/cycle8"/>
    <dgm:cxn modelId="{FD10EA83-81C6-4333-B538-D8DB6808D243}" type="presParOf" srcId="{E6DFA2B9-5C83-45C1-9763-9233DCF122E6}" destId="{01253DC0-9530-4566-9719-3B37A433F042}" srcOrd="1" destOrd="0" presId="urn:microsoft.com/office/officeart/2005/8/layout/cycle8"/>
    <dgm:cxn modelId="{B3D3C870-BFA5-48D2-971B-31E7453C5AE8}" type="presParOf" srcId="{E6DFA2B9-5C83-45C1-9763-9233DCF122E6}" destId="{66C707D2-43C3-41CD-AC5C-6E9A41B260FD}" srcOrd="2" destOrd="0" presId="urn:microsoft.com/office/officeart/2005/8/layout/cycle8"/>
    <dgm:cxn modelId="{E3233567-D01D-4BCF-AB8E-6181BC807923}" type="presParOf" srcId="{E6DFA2B9-5C83-45C1-9763-9233DCF122E6}" destId="{CAB98428-0B3B-4830-9115-E2B181CD36C0}" srcOrd="3" destOrd="0" presId="urn:microsoft.com/office/officeart/2005/8/layout/cycle8"/>
    <dgm:cxn modelId="{D63106A6-A1DA-456C-8610-7F7EA0A563F6}"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4" csCatId="colorful" phldr="1"/>
      <dgm:spPr/>
      <dgm:t>
        <a:bodyPr/>
        <a:lstStyle/>
        <a:p>
          <a:endParaRPr lang="en-US"/>
        </a:p>
      </dgm:t>
    </dgm:pt>
    <dgm:pt modelId="{DE44C917-7012-4707-82AB-35177A303085}">
      <dgm:prSet/>
      <dgm:spPr/>
      <dgm:t>
        <a:bodyPr/>
        <a:lstStyle/>
        <a:p>
          <a:r>
            <a:rPr lang="en-US" dirty="0">
              <a:solidFill>
                <a:schemeClr val="tx1"/>
              </a:solidFill>
            </a:rPr>
            <a:t>Leaving doesn’t equal safety</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52946" custLinFactNeighborY="5128"/>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dgm:spPr/>
    </dgm:pt>
  </dgm:ptLst>
  <dgm:cxnLst>
    <dgm:cxn modelId="{B11E4040-13D2-41A4-B94E-5051013B9C6F}" type="presOf" srcId="{DE44C917-7012-4707-82AB-35177A303085}" destId="{CAB98428-0B3B-4830-9115-E2B181CD36C0}" srcOrd="1"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CE3594BE-107E-4059-A3E1-A02D6A48C350}" type="presOf" srcId="{DE44C917-7012-4707-82AB-35177A303085}" destId="{65F69C3B-4220-4E1E-980F-FA42DB3990FF}" srcOrd="0" destOrd="0" presId="urn:microsoft.com/office/officeart/2005/8/layout/cycle8"/>
    <dgm:cxn modelId="{E9B2E7D3-7BA1-488B-BD69-236BC2974848}" type="presOf" srcId="{55C42CA1-E622-4B0D-9ABF-9069FC9301E0}" destId="{E6DFA2B9-5C83-45C1-9763-9233DCF122E6}" srcOrd="0" destOrd="0" presId="urn:microsoft.com/office/officeart/2005/8/layout/cycle8"/>
    <dgm:cxn modelId="{8C9422D9-6756-4C40-B480-865A52B10704}" type="presParOf" srcId="{E6DFA2B9-5C83-45C1-9763-9233DCF122E6}" destId="{65F69C3B-4220-4E1E-980F-FA42DB3990FF}" srcOrd="0" destOrd="0" presId="urn:microsoft.com/office/officeart/2005/8/layout/cycle8"/>
    <dgm:cxn modelId="{15E8E4C2-A06C-4FDC-BCEE-24CA67689CB9}" type="presParOf" srcId="{E6DFA2B9-5C83-45C1-9763-9233DCF122E6}" destId="{01253DC0-9530-4566-9719-3B37A433F042}" srcOrd="1" destOrd="0" presId="urn:microsoft.com/office/officeart/2005/8/layout/cycle8"/>
    <dgm:cxn modelId="{02E983F8-58A1-43C4-802D-39008D850865}" type="presParOf" srcId="{E6DFA2B9-5C83-45C1-9763-9233DCF122E6}" destId="{66C707D2-43C3-41CD-AC5C-6E9A41B260FD}" srcOrd="2" destOrd="0" presId="urn:microsoft.com/office/officeart/2005/8/layout/cycle8"/>
    <dgm:cxn modelId="{4E4B67F8-8D34-4FC0-B640-EF065F51DD1A}" type="presParOf" srcId="{E6DFA2B9-5C83-45C1-9763-9233DCF122E6}" destId="{CAB98428-0B3B-4830-9115-E2B181CD36C0}" srcOrd="3" destOrd="0" presId="urn:microsoft.com/office/officeart/2005/8/layout/cycle8"/>
    <dgm:cxn modelId="{1D5B5810-56A3-41BD-9BC1-09B5DD1D3AD8}"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D354FA-F808-40DE-AFA2-8369D9C44051}" type="doc">
      <dgm:prSet loTypeId="urn:microsoft.com/office/officeart/2005/8/layout/lProcess2" loCatId="list" qsTypeId="urn:microsoft.com/office/officeart/2005/8/quickstyle/3d2" qsCatId="3D" csTypeId="urn:microsoft.com/office/officeart/2005/8/colors/colorful1" csCatId="colorful" phldr="1"/>
      <dgm:spPr/>
    </dgm:pt>
    <dgm:pt modelId="{1EB52D5B-8835-4C11-AE62-A0819060AB95}">
      <dgm:prSet phldrT="[Text]"/>
      <dgm:spPr/>
      <dgm:t>
        <a:bodyPr/>
        <a:lstStyle/>
        <a:p>
          <a:r>
            <a:rPr lang="en-US" dirty="0"/>
            <a:t>Safety</a:t>
          </a:r>
        </a:p>
      </dgm:t>
    </dgm:pt>
    <dgm:pt modelId="{8836E612-6CD9-4AF9-8B0D-268337B994E3}" type="parTrans" cxnId="{5685CBD4-9B02-49E0-BA5A-F152E2E809AE}">
      <dgm:prSet/>
      <dgm:spPr/>
      <dgm:t>
        <a:bodyPr/>
        <a:lstStyle/>
        <a:p>
          <a:endParaRPr lang="en-US"/>
        </a:p>
      </dgm:t>
    </dgm:pt>
    <dgm:pt modelId="{30689202-F704-4490-8ED6-878DD1BE0617}" type="sibTrans" cxnId="{5685CBD4-9B02-49E0-BA5A-F152E2E809AE}">
      <dgm:prSet/>
      <dgm:spPr/>
      <dgm:t>
        <a:bodyPr/>
        <a:lstStyle/>
        <a:p>
          <a:endParaRPr lang="en-US"/>
        </a:p>
      </dgm:t>
    </dgm:pt>
    <dgm:pt modelId="{B1AAFE2A-F6C3-497D-A7F4-96440BEB6483}">
      <dgm:prSet phldrT="[Text]"/>
      <dgm:spPr/>
      <dgm:t>
        <a:bodyPr/>
        <a:lstStyle/>
        <a:p>
          <a:r>
            <a:rPr lang="en-US" dirty="0"/>
            <a:t>Safer</a:t>
          </a:r>
        </a:p>
      </dgm:t>
    </dgm:pt>
    <dgm:pt modelId="{89FD502F-57B9-4AAC-9AA7-A938AA4CC418}" type="parTrans" cxnId="{4994E732-24A6-40CD-A889-12016130E274}">
      <dgm:prSet/>
      <dgm:spPr/>
      <dgm:t>
        <a:bodyPr/>
        <a:lstStyle/>
        <a:p>
          <a:endParaRPr lang="en-US"/>
        </a:p>
      </dgm:t>
    </dgm:pt>
    <dgm:pt modelId="{E06D678A-D9DD-4E21-B36A-1BF49083AB99}" type="sibTrans" cxnId="{4994E732-24A6-40CD-A889-12016130E274}">
      <dgm:prSet/>
      <dgm:spPr/>
      <dgm:t>
        <a:bodyPr/>
        <a:lstStyle/>
        <a:p>
          <a:endParaRPr lang="en-US"/>
        </a:p>
      </dgm:t>
    </dgm:pt>
    <dgm:pt modelId="{BD2D3282-C6F4-490F-8EA4-8B312E228244}">
      <dgm:prSet phldrT="[Text]"/>
      <dgm:spPr/>
      <dgm:t>
        <a:bodyPr/>
        <a:lstStyle/>
        <a:p>
          <a:r>
            <a:rPr lang="en-US" dirty="0"/>
            <a:t>Social and Emotional Well-Being</a:t>
          </a:r>
        </a:p>
      </dgm:t>
    </dgm:pt>
    <dgm:pt modelId="{64FF7B6F-83A3-4AC9-8EF6-71957140FA25}" type="parTrans" cxnId="{82CC984C-D7A7-4980-B57E-A5722D0276F1}">
      <dgm:prSet/>
      <dgm:spPr/>
      <dgm:t>
        <a:bodyPr/>
        <a:lstStyle/>
        <a:p>
          <a:endParaRPr lang="en-US"/>
        </a:p>
      </dgm:t>
    </dgm:pt>
    <dgm:pt modelId="{53E0AD75-F745-4F55-8FD4-43AB307EF00E}" type="sibTrans" cxnId="{82CC984C-D7A7-4980-B57E-A5722D0276F1}">
      <dgm:prSet/>
      <dgm:spPr/>
      <dgm:t>
        <a:bodyPr/>
        <a:lstStyle/>
        <a:p>
          <a:endParaRPr lang="en-US"/>
        </a:p>
      </dgm:t>
    </dgm:pt>
    <dgm:pt modelId="{5CC5E543-7DBC-4080-A20F-64A41083355D}">
      <dgm:prSet phldrT="[Text]" custT="1"/>
      <dgm:spPr/>
      <dgm:t>
        <a:bodyPr/>
        <a:lstStyle/>
        <a:p>
          <a:r>
            <a:rPr lang="en-US" sz="2100" dirty="0"/>
            <a:t>Less violence</a:t>
          </a:r>
        </a:p>
        <a:p>
          <a:r>
            <a:rPr lang="en-US" sz="1600" dirty="0"/>
            <a:t>Reduced level, less frequent, less control</a:t>
          </a:r>
        </a:p>
      </dgm:t>
    </dgm:pt>
    <dgm:pt modelId="{90DBA943-76A8-404F-9B41-1CE724ED35B4}" type="parTrans" cxnId="{ECC57FF2-B94E-4504-9C07-487FD08F24DD}">
      <dgm:prSet/>
      <dgm:spPr/>
      <dgm:t>
        <a:bodyPr/>
        <a:lstStyle/>
        <a:p>
          <a:endParaRPr lang="en-US"/>
        </a:p>
      </dgm:t>
    </dgm:pt>
    <dgm:pt modelId="{0D29D613-BFC9-4360-A68C-4DDC0B54EFC9}" type="sibTrans" cxnId="{ECC57FF2-B94E-4504-9C07-487FD08F24DD}">
      <dgm:prSet/>
      <dgm:spPr/>
      <dgm:t>
        <a:bodyPr/>
        <a:lstStyle/>
        <a:p>
          <a:endParaRPr lang="en-US"/>
        </a:p>
      </dgm:t>
    </dgm:pt>
    <dgm:pt modelId="{D2AD50D7-099A-444E-9BE3-BFB725629977}">
      <dgm:prSet phldrT="[Text]" custT="1"/>
      <dgm:spPr/>
      <dgm:t>
        <a:bodyPr/>
        <a:lstStyle/>
        <a:p>
          <a:pPr>
            <a:spcAft>
              <a:spcPts val="0"/>
            </a:spcAft>
          </a:pPr>
          <a:r>
            <a:rPr lang="en-US" sz="2100" dirty="0"/>
            <a:t>Economic Stability Increased</a:t>
          </a:r>
        </a:p>
        <a:p>
          <a:pPr>
            <a:spcAft>
              <a:spcPts val="0"/>
            </a:spcAft>
          </a:pPr>
          <a:r>
            <a:rPr lang="en-US" sz="1600" dirty="0"/>
            <a:t>Fewer gaps in meeting basic needs, more financial resources</a:t>
          </a:r>
        </a:p>
      </dgm:t>
    </dgm:pt>
    <dgm:pt modelId="{83C79C6A-EA4B-4BBD-9895-7D0D98058432}" type="parTrans" cxnId="{D22CF5D2-6902-4BF1-B12A-84683502BC12}">
      <dgm:prSet/>
      <dgm:spPr/>
      <dgm:t>
        <a:bodyPr/>
        <a:lstStyle/>
        <a:p>
          <a:endParaRPr lang="en-US"/>
        </a:p>
      </dgm:t>
    </dgm:pt>
    <dgm:pt modelId="{F69B4BB6-DF34-4D0E-BC93-67B8B7DED32A}" type="sibTrans" cxnId="{D22CF5D2-6902-4BF1-B12A-84683502BC12}">
      <dgm:prSet/>
      <dgm:spPr/>
      <dgm:t>
        <a:bodyPr/>
        <a:lstStyle/>
        <a:p>
          <a:endParaRPr lang="en-US"/>
        </a:p>
      </dgm:t>
    </dgm:pt>
    <dgm:pt modelId="{1C258B0B-C35C-436C-8DB1-8AA593CEF7EA}">
      <dgm:prSet phldrT="[Text]" custT="1"/>
      <dgm:spPr/>
      <dgm:t>
        <a:bodyPr/>
        <a:lstStyle/>
        <a:p>
          <a:r>
            <a:rPr lang="en-US" sz="2100" dirty="0"/>
            <a:t>Well-Being Strengthened</a:t>
          </a:r>
        </a:p>
        <a:p>
          <a:r>
            <a:rPr lang="en-US" sz="1600" dirty="0"/>
            <a:t>More resilience to effects of violence, emotional healing, increased social supports, reinforced cultural strengths</a:t>
          </a:r>
        </a:p>
      </dgm:t>
    </dgm:pt>
    <dgm:pt modelId="{42928F55-0E5F-44BD-A26B-82434734411C}" type="parTrans" cxnId="{56127AA8-13F9-4B1A-87B3-91A7399D7127}">
      <dgm:prSet/>
      <dgm:spPr/>
      <dgm:t>
        <a:bodyPr/>
        <a:lstStyle/>
        <a:p>
          <a:endParaRPr lang="en-US"/>
        </a:p>
      </dgm:t>
    </dgm:pt>
    <dgm:pt modelId="{4BE055C1-B7DC-48C1-AD0D-955D71CADD7D}" type="sibTrans" cxnId="{56127AA8-13F9-4B1A-87B3-91A7399D7127}">
      <dgm:prSet/>
      <dgm:spPr/>
      <dgm:t>
        <a:bodyPr/>
        <a:lstStyle/>
        <a:p>
          <a:endParaRPr lang="en-US"/>
        </a:p>
      </dgm:t>
    </dgm:pt>
    <dgm:pt modelId="{A6B02336-98B8-4A6D-B691-DAF5C5653D99}">
      <dgm:prSet phldrT="[Text]"/>
      <dgm:spPr/>
      <dgm:t>
        <a:bodyPr/>
        <a:lstStyle/>
        <a:p>
          <a:r>
            <a:rPr lang="en-US" dirty="0"/>
            <a:t>No violence</a:t>
          </a:r>
        </a:p>
      </dgm:t>
    </dgm:pt>
    <dgm:pt modelId="{A37E0C4C-C80D-4D67-8E38-40EDF9DDBD90}" type="parTrans" cxnId="{66BBDFEC-81BC-4A87-94A5-2E386720B5F0}">
      <dgm:prSet/>
      <dgm:spPr/>
      <dgm:t>
        <a:bodyPr/>
        <a:lstStyle/>
        <a:p>
          <a:endParaRPr lang="en-US"/>
        </a:p>
      </dgm:t>
    </dgm:pt>
    <dgm:pt modelId="{3FF6560C-E017-43B0-BFB2-A272FEF447E3}" type="sibTrans" cxnId="{66BBDFEC-81BC-4A87-94A5-2E386720B5F0}">
      <dgm:prSet/>
      <dgm:spPr/>
      <dgm:t>
        <a:bodyPr/>
        <a:lstStyle/>
        <a:p>
          <a:endParaRPr lang="en-US"/>
        </a:p>
      </dgm:t>
    </dgm:pt>
    <dgm:pt modelId="{97295AA8-5B48-41FC-A221-1DEAF875E175}">
      <dgm:prSet phldrT="[Text]"/>
      <dgm:spPr/>
      <dgm:t>
        <a:bodyPr/>
        <a:lstStyle/>
        <a:p>
          <a:r>
            <a:rPr lang="en-US" dirty="0"/>
            <a:t>Basic Human Needs Met</a:t>
          </a:r>
        </a:p>
      </dgm:t>
    </dgm:pt>
    <dgm:pt modelId="{0C7E9AD8-7058-40F2-9A17-8890E628F89B}" type="parTrans" cxnId="{49C190BD-2429-43A7-938E-5BE2EC5C7B6E}">
      <dgm:prSet/>
      <dgm:spPr/>
      <dgm:t>
        <a:bodyPr/>
        <a:lstStyle/>
        <a:p>
          <a:endParaRPr lang="en-US"/>
        </a:p>
      </dgm:t>
    </dgm:pt>
    <dgm:pt modelId="{4DAA06CA-0525-43E5-A354-B90556E05ECD}" type="sibTrans" cxnId="{49C190BD-2429-43A7-938E-5BE2EC5C7B6E}">
      <dgm:prSet/>
      <dgm:spPr/>
      <dgm:t>
        <a:bodyPr/>
        <a:lstStyle/>
        <a:p>
          <a:endParaRPr lang="en-US"/>
        </a:p>
      </dgm:t>
    </dgm:pt>
    <dgm:pt modelId="{EC9304FC-35CE-4DF1-9ED0-70BE6F40C562}" type="pres">
      <dgm:prSet presAssocID="{81D354FA-F808-40DE-AFA2-8369D9C44051}" presName="theList" presStyleCnt="0">
        <dgm:presLayoutVars>
          <dgm:dir/>
          <dgm:animLvl val="lvl"/>
          <dgm:resizeHandles val="exact"/>
        </dgm:presLayoutVars>
      </dgm:prSet>
      <dgm:spPr/>
    </dgm:pt>
    <dgm:pt modelId="{15E2D69F-0C0B-44AB-AD4E-F785F93C1E02}" type="pres">
      <dgm:prSet presAssocID="{1EB52D5B-8835-4C11-AE62-A0819060AB95}" presName="compNode" presStyleCnt="0"/>
      <dgm:spPr/>
    </dgm:pt>
    <dgm:pt modelId="{C3E86251-254C-452A-A52F-E693BBAA4435}" type="pres">
      <dgm:prSet presAssocID="{1EB52D5B-8835-4C11-AE62-A0819060AB95}" presName="aNode" presStyleLbl="bgShp" presStyleIdx="0" presStyleCnt="2" custLinFactNeighborX="-104" custLinFactNeighborY="6400"/>
      <dgm:spPr/>
    </dgm:pt>
    <dgm:pt modelId="{48E10B1C-1F83-4A83-B0E0-1B505CF845EB}" type="pres">
      <dgm:prSet presAssocID="{1EB52D5B-8835-4C11-AE62-A0819060AB95}" presName="textNode" presStyleLbl="bgShp" presStyleIdx="0" presStyleCnt="2"/>
      <dgm:spPr/>
    </dgm:pt>
    <dgm:pt modelId="{9A41B8C6-BE4D-40B1-B12D-324F79E8B880}" type="pres">
      <dgm:prSet presAssocID="{1EB52D5B-8835-4C11-AE62-A0819060AB95}" presName="compChildNode" presStyleCnt="0"/>
      <dgm:spPr/>
    </dgm:pt>
    <dgm:pt modelId="{F27EAE26-BD6F-4207-B843-3B47BFB95768}" type="pres">
      <dgm:prSet presAssocID="{1EB52D5B-8835-4C11-AE62-A0819060AB95}" presName="theInnerList" presStyleCnt="0"/>
      <dgm:spPr/>
    </dgm:pt>
    <dgm:pt modelId="{301961E5-E7E0-4348-B9BC-CEF224E4E8BA}" type="pres">
      <dgm:prSet presAssocID="{A6B02336-98B8-4A6D-B691-DAF5C5653D99}" presName="childNode" presStyleLbl="node1" presStyleIdx="0" presStyleCnt="6">
        <dgm:presLayoutVars>
          <dgm:bulletEnabled val="1"/>
        </dgm:presLayoutVars>
      </dgm:prSet>
      <dgm:spPr/>
    </dgm:pt>
    <dgm:pt modelId="{AA336668-7708-4B32-AA9C-A029FE550D46}" type="pres">
      <dgm:prSet presAssocID="{A6B02336-98B8-4A6D-B691-DAF5C5653D99}" presName="aSpace2" presStyleCnt="0"/>
      <dgm:spPr/>
    </dgm:pt>
    <dgm:pt modelId="{C4FADEBA-7B9A-406B-A8F2-914439AF2519}" type="pres">
      <dgm:prSet presAssocID="{97295AA8-5B48-41FC-A221-1DEAF875E175}" presName="childNode" presStyleLbl="node1" presStyleIdx="1" presStyleCnt="6">
        <dgm:presLayoutVars>
          <dgm:bulletEnabled val="1"/>
        </dgm:presLayoutVars>
      </dgm:prSet>
      <dgm:spPr/>
    </dgm:pt>
    <dgm:pt modelId="{6EFBF675-323F-4B70-A7F0-AF927F6BDB36}" type="pres">
      <dgm:prSet presAssocID="{97295AA8-5B48-41FC-A221-1DEAF875E175}" presName="aSpace2" presStyleCnt="0"/>
      <dgm:spPr/>
    </dgm:pt>
    <dgm:pt modelId="{D86E8660-7964-43A6-A1F5-95CE3CE60D55}" type="pres">
      <dgm:prSet presAssocID="{BD2D3282-C6F4-490F-8EA4-8B312E228244}" presName="childNode" presStyleLbl="node1" presStyleIdx="2" presStyleCnt="6">
        <dgm:presLayoutVars>
          <dgm:bulletEnabled val="1"/>
        </dgm:presLayoutVars>
      </dgm:prSet>
      <dgm:spPr/>
    </dgm:pt>
    <dgm:pt modelId="{B909B220-D8E7-47C1-9741-203183CA07A6}" type="pres">
      <dgm:prSet presAssocID="{1EB52D5B-8835-4C11-AE62-A0819060AB95}" presName="aSpace" presStyleCnt="0"/>
      <dgm:spPr/>
    </dgm:pt>
    <dgm:pt modelId="{4892DB5F-5C3A-4E42-A230-838B3A8C53F0}" type="pres">
      <dgm:prSet presAssocID="{B1AAFE2A-F6C3-497D-A7F4-96440BEB6483}" presName="compNode" presStyleCnt="0"/>
      <dgm:spPr/>
    </dgm:pt>
    <dgm:pt modelId="{992D34E1-1733-46E7-8FF0-581195B1B2BC}" type="pres">
      <dgm:prSet presAssocID="{B1AAFE2A-F6C3-497D-A7F4-96440BEB6483}" presName="aNode" presStyleLbl="bgShp" presStyleIdx="1" presStyleCnt="2" custLinFactNeighborX="6294"/>
      <dgm:spPr/>
    </dgm:pt>
    <dgm:pt modelId="{1BDC154C-23C7-4DB6-97A8-30E5746BF619}" type="pres">
      <dgm:prSet presAssocID="{B1AAFE2A-F6C3-497D-A7F4-96440BEB6483}" presName="textNode" presStyleLbl="bgShp" presStyleIdx="1" presStyleCnt="2"/>
      <dgm:spPr/>
    </dgm:pt>
    <dgm:pt modelId="{6A4D72AC-D4C7-4E76-9280-E32BF614E1F2}" type="pres">
      <dgm:prSet presAssocID="{B1AAFE2A-F6C3-497D-A7F4-96440BEB6483}" presName="compChildNode" presStyleCnt="0"/>
      <dgm:spPr/>
    </dgm:pt>
    <dgm:pt modelId="{A2BD4317-63F6-4A60-B4B4-B83BF2DABF17}" type="pres">
      <dgm:prSet presAssocID="{B1AAFE2A-F6C3-497D-A7F4-96440BEB6483}" presName="theInnerList" presStyleCnt="0"/>
      <dgm:spPr/>
    </dgm:pt>
    <dgm:pt modelId="{6DFEF117-D403-4F7C-8B58-302F9933D8CD}" type="pres">
      <dgm:prSet presAssocID="{5CC5E543-7DBC-4080-A20F-64A41083355D}" presName="childNode" presStyleLbl="node1" presStyleIdx="3" presStyleCnt="6" custScaleY="231142" custLinFactY="-42567" custLinFactNeighborX="2714" custLinFactNeighborY="-100000">
        <dgm:presLayoutVars>
          <dgm:bulletEnabled val="1"/>
        </dgm:presLayoutVars>
      </dgm:prSet>
      <dgm:spPr/>
    </dgm:pt>
    <dgm:pt modelId="{6EA48F83-966A-40E6-BCD2-342AB10D2026}" type="pres">
      <dgm:prSet presAssocID="{5CC5E543-7DBC-4080-A20F-64A41083355D}" presName="aSpace2" presStyleCnt="0"/>
      <dgm:spPr/>
    </dgm:pt>
    <dgm:pt modelId="{E9661E57-9509-419F-A55C-2FE5B1F1270C}" type="pres">
      <dgm:prSet presAssocID="{D2AD50D7-099A-444E-9BE3-BFB725629977}" presName="childNode" presStyleLbl="node1" presStyleIdx="4" presStyleCnt="6" custScaleY="213408" custLinFactY="-31720" custLinFactNeighborX="3491" custLinFactNeighborY="-100000">
        <dgm:presLayoutVars>
          <dgm:bulletEnabled val="1"/>
        </dgm:presLayoutVars>
      </dgm:prSet>
      <dgm:spPr/>
    </dgm:pt>
    <dgm:pt modelId="{15D60026-AF0E-457A-9449-7B5433CFD120}" type="pres">
      <dgm:prSet presAssocID="{D2AD50D7-099A-444E-9BE3-BFB725629977}" presName="aSpace2" presStyleCnt="0"/>
      <dgm:spPr/>
    </dgm:pt>
    <dgm:pt modelId="{AD5436AC-750B-4C15-AEE0-D9137186FDC8}" type="pres">
      <dgm:prSet presAssocID="{1C258B0B-C35C-436C-8DB1-8AA593CEF7EA}" presName="childNode" presStyleLbl="node1" presStyleIdx="5" presStyleCnt="6" custScaleY="257348" custLinFactY="-12494" custLinFactNeighborX="3102" custLinFactNeighborY="-100000">
        <dgm:presLayoutVars>
          <dgm:bulletEnabled val="1"/>
        </dgm:presLayoutVars>
      </dgm:prSet>
      <dgm:spPr/>
    </dgm:pt>
  </dgm:ptLst>
  <dgm:cxnLst>
    <dgm:cxn modelId="{A9A7F128-72EA-4E46-862F-5A26B78BA073}" type="presOf" srcId="{B1AAFE2A-F6C3-497D-A7F4-96440BEB6483}" destId="{992D34E1-1733-46E7-8FF0-581195B1B2BC}" srcOrd="0" destOrd="0" presId="urn:microsoft.com/office/officeart/2005/8/layout/lProcess2"/>
    <dgm:cxn modelId="{0EA8CF32-82E8-4DDE-BA98-8095B34B0ACE}" type="presOf" srcId="{BD2D3282-C6F4-490F-8EA4-8B312E228244}" destId="{D86E8660-7964-43A6-A1F5-95CE3CE60D55}" srcOrd="0" destOrd="0" presId="urn:microsoft.com/office/officeart/2005/8/layout/lProcess2"/>
    <dgm:cxn modelId="{4994E732-24A6-40CD-A889-12016130E274}" srcId="{81D354FA-F808-40DE-AFA2-8369D9C44051}" destId="{B1AAFE2A-F6C3-497D-A7F4-96440BEB6483}" srcOrd="1" destOrd="0" parTransId="{89FD502F-57B9-4AAC-9AA7-A938AA4CC418}" sibTransId="{E06D678A-D9DD-4E21-B36A-1BF49083AB99}"/>
    <dgm:cxn modelId="{E8BD7964-9C23-4C86-9001-A09D210D4686}" type="presOf" srcId="{D2AD50D7-099A-444E-9BE3-BFB725629977}" destId="{E9661E57-9509-419F-A55C-2FE5B1F1270C}" srcOrd="0" destOrd="0" presId="urn:microsoft.com/office/officeart/2005/8/layout/lProcess2"/>
    <dgm:cxn modelId="{82CC984C-D7A7-4980-B57E-A5722D0276F1}" srcId="{1EB52D5B-8835-4C11-AE62-A0819060AB95}" destId="{BD2D3282-C6F4-490F-8EA4-8B312E228244}" srcOrd="2" destOrd="0" parTransId="{64FF7B6F-83A3-4AC9-8EF6-71957140FA25}" sibTransId="{53E0AD75-F745-4F55-8FD4-43AB307EF00E}"/>
    <dgm:cxn modelId="{FA8B216E-0267-4685-9414-17534AC93923}" type="presOf" srcId="{A6B02336-98B8-4A6D-B691-DAF5C5653D99}" destId="{301961E5-E7E0-4348-B9BC-CEF224E4E8BA}" srcOrd="0" destOrd="0" presId="urn:microsoft.com/office/officeart/2005/8/layout/lProcess2"/>
    <dgm:cxn modelId="{41FD7C51-4259-467B-B4F4-25EBE6212651}" type="presOf" srcId="{5CC5E543-7DBC-4080-A20F-64A41083355D}" destId="{6DFEF117-D403-4F7C-8B58-302F9933D8CD}" srcOrd="0" destOrd="0" presId="urn:microsoft.com/office/officeart/2005/8/layout/lProcess2"/>
    <dgm:cxn modelId="{BC82EE51-5C06-4BAE-B443-0A58A8D37534}" type="presOf" srcId="{97295AA8-5B48-41FC-A221-1DEAF875E175}" destId="{C4FADEBA-7B9A-406B-A8F2-914439AF2519}" srcOrd="0" destOrd="0" presId="urn:microsoft.com/office/officeart/2005/8/layout/lProcess2"/>
    <dgm:cxn modelId="{44ABEEA1-7922-42F8-82FC-7A83A2869CB4}" type="presOf" srcId="{B1AAFE2A-F6C3-497D-A7F4-96440BEB6483}" destId="{1BDC154C-23C7-4DB6-97A8-30E5746BF619}" srcOrd="1" destOrd="0" presId="urn:microsoft.com/office/officeart/2005/8/layout/lProcess2"/>
    <dgm:cxn modelId="{56127AA8-13F9-4B1A-87B3-91A7399D7127}" srcId="{B1AAFE2A-F6C3-497D-A7F4-96440BEB6483}" destId="{1C258B0B-C35C-436C-8DB1-8AA593CEF7EA}" srcOrd="2" destOrd="0" parTransId="{42928F55-0E5F-44BD-A26B-82434734411C}" sibTransId="{4BE055C1-B7DC-48C1-AD0D-955D71CADD7D}"/>
    <dgm:cxn modelId="{4FD9D4B0-12CD-49CE-A250-A8B0A234C77D}" type="presOf" srcId="{1EB52D5B-8835-4C11-AE62-A0819060AB95}" destId="{48E10B1C-1F83-4A83-B0E0-1B505CF845EB}" srcOrd="1" destOrd="0" presId="urn:microsoft.com/office/officeart/2005/8/layout/lProcess2"/>
    <dgm:cxn modelId="{49C190BD-2429-43A7-938E-5BE2EC5C7B6E}" srcId="{1EB52D5B-8835-4C11-AE62-A0819060AB95}" destId="{97295AA8-5B48-41FC-A221-1DEAF875E175}" srcOrd="1" destOrd="0" parTransId="{0C7E9AD8-7058-40F2-9A17-8890E628F89B}" sibTransId="{4DAA06CA-0525-43E5-A354-B90556E05ECD}"/>
    <dgm:cxn modelId="{8923ADBD-2F33-4118-97C8-E0D0176227E0}" type="presOf" srcId="{1C258B0B-C35C-436C-8DB1-8AA593CEF7EA}" destId="{AD5436AC-750B-4C15-AEE0-D9137186FDC8}" srcOrd="0" destOrd="0" presId="urn:microsoft.com/office/officeart/2005/8/layout/lProcess2"/>
    <dgm:cxn modelId="{6F0998BF-3E76-4A64-9014-DE1BB93D5D12}" type="presOf" srcId="{81D354FA-F808-40DE-AFA2-8369D9C44051}" destId="{EC9304FC-35CE-4DF1-9ED0-70BE6F40C562}" srcOrd="0" destOrd="0" presId="urn:microsoft.com/office/officeart/2005/8/layout/lProcess2"/>
    <dgm:cxn modelId="{D22CF5D2-6902-4BF1-B12A-84683502BC12}" srcId="{B1AAFE2A-F6C3-497D-A7F4-96440BEB6483}" destId="{D2AD50D7-099A-444E-9BE3-BFB725629977}" srcOrd="1" destOrd="0" parTransId="{83C79C6A-EA4B-4BBD-9895-7D0D98058432}" sibTransId="{F69B4BB6-DF34-4D0E-BC93-67B8B7DED32A}"/>
    <dgm:cxn modelId="{5685CBD4-9B02-49E0-BA5A-F152E2E809AE}" srcId="{81D354FA-F808-40DE-AFA2-8369D9C44051}" destId="{1EB52D5B-8835-4C11-AE62-A0819060AB95}" srcOrd="0" destOrd="0" parTransId="{8836E612-6CD9-4AF9-8B0D-268337B994E3}" sibTransId="{30689202-F704-4490-8ED6-878DD1BE0617}"/>
    <dgm:cxn modelId="{12243EEC-1E7C-4FE1-BDE0-49EE5EB20C40}" type="presOf" srcId="{1EB52D5B-8835-4C11-AE62-A0819060AB95}" destId="{C3E86251-254C-452A-A52F-E693BBAA4435}" srcOrd="0" destOrd="0" presId="urn:microsoft.com/office/officeart/2005/8/layout/lProcess2"/>
    <dgm:cxn modelId="{66BBDFEC-81BC-4A87-94A5-2E386720B5F0}" srcId="{1EB52D5B-8835-4C11-AE62-A0819060AB95}" destId="{A6B02336-98B8-4A6D-B691-DAF5C5653D99}" srcOrd="0" destOrd="0" parTransId="{A37E0C4C-C80D-4D67-8E38-40EDF9DDBD90}" sibTransId="{3FF6560C-E017-43B0-BFB2-A272FEF447E3}"/>
    <dgm:cxn modelId="{ECC57FF2-B94E-4504-9C07-487FD08F24DD}" srcId="{B1AAFE2A-F6C3-497D-A7F4-96440BEB6483}" destId="{5CC5E543-7DBC-4080-A20F-64A41083355D}" srcOrd="0" destOrd="0" parTransId="{90DBA943-76A8-404F-9B41-1CE724ED35B4}" sibTransId="{0D29D613-BFC9-4360-A68C-4DDC0B54EFC9}"/>
    <dgm:cxn modelId="{AE6D5969-BDC7-46EA-86BF-ADAED81B8ACC}" type="presParOf" srcId="{EC9304FC-35CE-4DF1-9ED0-70BE6F40C562}" destId="{15E2D69F-0C0B-44AB-AD4E-F785F93C1E02}" srcOrd="0" destOrd="0" presId="urn:microsoft.com/office/officeart/2005/8/layout/lProcess2"/>
    <dgm:cxn modelId="{178AA7E9-56F0-4273-B277-019D3F7EBFAA}" type="presParOf" srcId="{15E2D69F-0C0B-44AB-AD4E-F785F93C1E02}" destId="{C3E86251-254C-452A-A52F-E693BBAA4435}" srcOrd="0" destOrd="0" presId="urn:microsoft.com/office/officeart/2005/8/layout/lProcess2"/>
    <dgm:cxn modelId="{487FA1B2-2DBE-4677-8A01-426FD2646379}" type="presParOf" srcId="{15E2D69F-0C0B-44AB-AD4E-F785F93C1E02}" destId="{48E10B1C-1F83-4A83-B0E0-1B505CF845EB}" srcOrd="1" destOrd="0" presId="urn:microsoft.com/office/officeart/2005/8/layout/lProcess2"/>
    <dgm:cxn modelId="{75345CE7-7983-4E39-ACED-C860A7DC3C85}" type="presParOf" srcId="{15E2D69F-0C0B-44AB-AD4E-F785F93C1E02}" destId="{9A41B8C6-BE4D-40B1-B12D-324F79E8B880}" srcOrd="2" destOrd="0" presId="urn:microsoft.com/office/officeart/2005/8/layout/lProcess2"/>
    <dgm:cxn modelId="{FAF237C8-A21F-4E1B-853E-B71330123048}" type="presParOf" srcId="{9A41B8C6-BE4D-40B1-B12D-324F79E8B880}" destId="{F27EAE26-BD6F-4207-B843-3B47BFB95768}" srcOrd="0" destOrd="0" presId="urn:microsoft.com/office/officeart/2005/8/layout/lProcess2"/>
    <dgm:cxn modelId="{573C013D-93A9-466F-B6FE-438B60C86BBA}" type="presParOf" srcId="{F27EAE26-BD6F-4207-B843-3B47BFB95768}" destId="{301961E5-E7E0-4348-B9BC-CEF224E4E8BA}" srcOrd="0" destOrd="0" presId="urn:microsoft.com/office/officeart/2005/8/layout/lProcess2"/>
    <dgm:cxn modelId="{227087F6-1529-466A-86A6-A1737471965D}" type="presParOf" srcId="{F27EAE26-BD6F-4207-B843-3B47BFB95768}" destId="{AA336668-7708-4B32-AA9C-A029FE550D46}" srcOrd="1" destOrd="0" presId="urn:microsoft.com/office/officeart/2005/8/layout/lProcess2"/>
    <dgm:cxn modelId="{57C0CDCA-526E-4C53-A2E8-CD05832DB2A8}" type="presParOf" srcId="{F27EAE26-BD6F-4207-B843-3B47BFB95768}" destId="{C4FADEBA-7B9A-406B-A8F2-914439AF2519}" srcOrd="2" destOrd="0" presId="urn:microsoft.com/office/officeart/2005/8/layout/lProcess2"/>
    <dgm:cxn modelId="{94B9D669-C007-413F-A4AD-072986D78CC9}" type="presParOf" srcId="{F27EAE26-BD6F-4207-B843-3B47BFB95768}" destId="{6EFBF675-323F-4B70-A7F0-AF927F6BDB36}" srcOrd="3" destOrd="0" presId="urn:microsoft.com/office/officeart/2005/8/layout/lProcess2"/>
    <dgm:cxn modelId="{A3EF10C6-B716-4CDB-93F5-B44AA0990772}" type="presParOf" srcId="{F27EAE26-BD6F-4207-B843-3B47BFB95768}" destId="{D86E8660-7964-43A6-A1F5-95CE3CE60D55}" srcOrd="4" destOrd="0" presId="urn:microsoft.com/office/officeart/2005/8/layout/lProcess2"/>
    <dgm:cxn modelId="{686BD990-0BEC-4B30-8BC2-31966B9FE6C3}" type="presParOf" srcId="{EC9304FC-35CE-4DF1-9ED0-70BE6F40C562}" destId="{B909B220-D8E7-47C1-9741-203183CA07A6}" srcOrd="1" destOrd="0" presId="urn:microsoft.com/office/officeart/2005/8/layout/lProcess2"/>
    <dgm:cxn modelId="{C9972F8E-6113-4F84-BFD4-9B9C30792F25}" type="presParOf" srcId="{EC9304FC-35CE-4DF1-9ED0-70BE6F40C562}" destId="{4892DB5F-5C3A-4E42-A230-838B3A8C53F0}" srcOrd="2" destOrd="0" presId="urn:microsoft.com/office/officeart/2005/8/layout/lProcess2"/>
    <dgm:cxn modelId="{B2A984A7-0852-4A44-BE85-255B480B3C9C}" type="presParOf" srcId="{4892DB5F-5C3A-4E42-A230-838B3A8C53F0}" destId="{992D34E1-1733-46E7-8FF0-581195B1B2BC}" srcOrd="0" destOrd="0" presId="urn:microsoft.com/office/officeart/2005/8/layout/lProcess2"/>
    <dgm:cxn modelId="{25839351-AEA3-4607-8D62-6AA212D6C059}" type="presParOf" srcId="{4892DB5F-5C3A-4E42-A230-838B3A8C53F0}" destId="{1BDC154C-23C7-4DB6-97A8-30E5746BF619}" srcOrd="1" destOrd="0" presId="urn:microsoft.com/office/officeart/2005/8/layout/lProcess2"/>
    <dgm:cxn modelId="{F6624049-AB71-4848-93FC-D612C0A9DC30}" type="presParOf" srcId="{4892DB5F-5C3A-4E42-A230-838B3A8C53F0}" destId="{6A4D72AC-D4C7-4E76-9280-E32BF614E1F2}" srcOrd="2" destOrd="0" presId="urn:microsoft.com/office/officeart/2005/8/layout/lProcess2"/>
    <dgm:cxn modelId="{EB736589-C1F7-48B4-AD73-FB523DBA27D8}" type="presParOf" srcId="{6A4D72AC-D4C7-4E76-9280-E32BF614E1F2}" destId="{A2BD4317-63F6-4A60-B4B4-B83BF2DABF17}" srcOrd="0" destOrd="0" presId="urn:microsoft.com/office/officeart/2005/8/layout/lProcess2"/>
    <dgm:cxn modelId="{F3BADF43-F170-4681-9737-283B463A03FC}" type="presParOf" srcId="{A2BD4317-63F6-4A60-B4B4-B83BF2DABF17}" destId="{6DFEF117-D403-4F7C-8B58-302F9933D8CD}" srcOrd="0" destOrd="0" presId="urn:microsoft.com/office/officeart/2005/8/layout/lProcess2"/>
    <dgm:cxn modelId="{1690B4A7-B32C-4A89-90E4-ABD8DCE867BA}" type="presParOf" srcId="{A2BD4317-63F6-4A60-B4B4-B83BF2DABF17}" destId="{6EA48F83-966A-40E6-BCD2-342AB10D2026}" srcOrd="1" destOrd="0" presId="urn:microsoft.com/office/officeart/2005/8/layout/lProcess2"/>
    <dgm:cxn modelId="{C42636B1-C4D4-4795-B22C-A6578EE119A2}" type="presParOf" srcId="{A2BD4317-63F6-4A60-B4B4-B83BF2DABF17}" destId="{E9661E57-9509-419F-A55C-2FE5B1F1270C}" srcOrd="2" destOrd="0" presId="urn:microsoft.com/office/officeart/2005/8/layout/lProcess2"/>
    <dgm:cxn modelId="{87052D02-3AD6-4316-A072-F9B0849EBF76}" type="presParOf" srcId="{A2BD4317-63F6-4A60-B4B4-B83BF2DABF17}" destId="{15D60026-AF0E-457A-9449-7B5433CFD120}" srcOrd="3" destOrd="0" presId="urn:microsoft.com/office/officeart/2005/8/layout/lProcess2"/>
    <dgm:cxn modelId="{B14C043B-37A2-4361-829F-333BB8EA84B3}" type="presParOf" srcId="{A2BD4317-63F6-4A60-B4B4-B83BF2DABF17}" destId="{AD5436AC-750B-4C15-AEE0-D9137186FDC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5B21F7-C280-4991-9180-24E546D70063}" type="doc">
      <dgm:prSet loTypeId="urn:microsoft.com/office/officeart/2005/8/layout/hList6" loCatId="list" qsTypeId="urn:microsoft.com/office/officeart/2005/8/quickstyle/3d2" qsCatId="3D" csTypeId="urn:microsoft.com/office/officeart/2005/8/colors/colorful1" csCatId="colorful" phldr="1"/>
      <dgm:spPr/>
      <dgm:t>
        <a:bodyPr/>
        <a:lstStyle/>
        <a:p>
          <a:endParaRPr lang="en-US"/>
        </a:p>
      </dgm:t>
    </dgm:pt>
    <dgm:pt modelId="{0C426577-B882-4567-BDF8-4E2E98BE73B6}">
      <dgm:prSet phldrT="[Text]" custT="1"/>
      <dgm:spPr/>
      <dgm:t>
        <a:bodyPr/>
        <a:lstStyle/>
        <a:p>
          <a:r>
            <a:rPr lang="en-US" sz="2800" dirty="0"/>
            <a:t>Violence Prevention and Reduction</a:t>
          </a:r>
        </a:p>
      </dgm:t>
    </dgm:pt>
    <dgm:pt modelId="{1F34E55D-23D2-43F0-812B-9AA5198DB202}" type="parTrans" cxnId="{0316DE1A-7CD9-4509-87E9-FD4EE83F3719}">
      <dgm:prSet/>
      <dgm:spPr/>
      <dgm:t>
        <a:bodyPr/>
        <a:lstStyle/>
        <a:p>
          <a:endParaRPr lang="en-US"/>
        </a:p>
      </dgm:t>
    </dgm:pt>
    <dgm:pt modelId="{2F1DD7B7-B616-44E9-B2E7-A58CFA37C6A2}" type="sibTrans" cxnId="{0316DE1A-7CD9-4509-87E9-FD4EE83F3719}">
      <dgm:prSet/>
      <dgm:spPr/>
      <dgm:t>
        <a:bodyPr/>
        <a:lstStyle/>
        <a:p>
          <a:endParaRPr lang="en-US"/>
        </a:p>
      </dgm:t>
    </dgm:pt>
    <dgm:pt modelId="{4C01242E-51F2-4EE6-93D4-80984B0B58D8}">
      <dgm:prSet phldrT="[Text]" custT="1"/>
      <dgm:spPr/>
      <dgm:t>
        <a:bodyPr/>
        <a:lstStyle/>
        <a:p>
          <a:r>
            <a:rPr lang="en-US" sz="2800" dirty="0"/>
            <a:t>Economic Stability and Educational Opportunity </a:t>
          </a:r>
        </a:p>
      </dgm:t>
    </dgm:pt>
    <dgm:pt modelId="{14CC7988-4D86-4F5B-9548-1816F11CD77C}" type="parTrans" cxnId="{BD953B37-D38F-43AD-8231-3A3DFF7A7C44}">
      <dgm:prSet/>
      <dgm:spPr/>
      <dgm:t>
        <a:bodyPr/>
        <a:lstStyle/>
        <a:p>
          <a:endParaRPr lang="en-US"/>
        </a:p>
      </dgm:t>
    </dgm:pt>
    <dgm:pt modelId="{E88DD825-C83C-409E-B6AC-F793E53A587A}" type="sibTrans" cxnId="{BD953B37-D38F-43AD-8231-3A3DFF7A7C44}">
      <dgm:prSet/>
      <dgm:spPr/>
      <dgm:t>
        <a:bodyPr/>
        <a:lstStyle/>
        <a:p>
          <a:endParaRPr lang="en-US"/>
        </a:p>
      </dgm:t>
    </dgm:pt>
    <dgm:pt modelId="{56FB8A34-7263-4600-8A26-8F182DC65696}">
      <dgm:prSet phldrT="[Text]" custT="1"/>
      <dgm:spPr/>
      <dgm:t>
        <a:bodyPr/>
        <a:lstStyle/>
        <a:p>
          <a:r>
            <a:rPr lang="en-US" sz="2400" dirty="0"/>
            <a:t>Well Being Strengthened</a:t>
          </a:r>
        </a:p>
      </dgm:t>
    </dgm:pt>
    <dgm:pt modelId="{D852647B-8ECA-4312-94DD-7CE7A019184A}" type="parTrans" cxnId="{9AAC33E6-5D51-4A47-8852-CCA0DC92DAEB}">
      <dgm:prSet/>
      <dgm:spPr/>
      <dgm:t>
        <a:bodyPr/>
        <a:lstStyle/>
        <a:p>
          <a:endParaRPr lang="en-US"/>
        </a:p>
      </dgm:t>
    </dgm:pt>
    <dgm:pt modelId="{76C93D8C-66B6-40E7-8602-F279550F3615}" type="sibTrans" cxnId="{9AAC33E6-5D51-4A47-8852-CCA0DC92DAEB}">
      <dgm:prSet/>
      <dgm:spPr/>
      <dgm:t>
        <a:bodyPr/>
        <a:lstStyle/>
        <a:p>
          <a:endParaRPr lang="en-US"/>
        </a:p>
      </dgm:t>
    </dgm:pt>
    <dgm:pt modelId="{AE8247FA-FE57-4847-9BCD-39A1F94C40E8}">
      <dgm:prSet phldrT="[Text]" custT="1"/>
      <dgm:spPr/>
      <dgm:t>
        <a:bodyPr/>
        <a:lstStyle/>
        <a:p>
          <a:r>
            <a:rPr lang="en-US" sz="1800" dirty="0"/>
            <a:t>Capable Caretakers</a:t>
          </a:r>
        </a:p>
      </dgm:t>
    </dgm:pt>
    <dgm:pt modelId="{BE4EBC0C-D7ED-48CB-87A9-8F7CC8CAD5A7}" type="parTrans" cxnId="{4C090E6E-590F-493F-902C-1C1C044A8290}">
      <dgm:prSet/>
      <dgm:spPr/>
      <dgm:t>
        <a:bodyPr/>
        <a:lstStyle/>
        <a:p>
          <a:endParaRPr lang="en-US"/>
        </a:p>
      </dgm:t>
    </dgm:pt>
    <dgm:pt modelId="{53F17023-6790-4333-8600-8D6F449E7432}" type="sibTrans" cxnId="{4C090E6E-590F-493F-902C-1C1C044A8290}">
      <dgm:prSet/>
      <dgm:spPr/>
      <dgm:t>
        <a:bodyPr/>
        <a:lstStyle/>
        <a:p>
          <a:endParaRPr lang="en-US"/>
        </a:p>
      </dgm:t>
    </dgm:pt>
    <dgm:pt modelId="{1E885254-7D25-43DD-90F9-0299C51C321A}">
      <dgm:prSet custT="1"/>
      <dgm:spPr/>
      <dgm:t>
        <a:bodyPr/>
        <a:lstStyle/>
        <a:p>
          <a:r>
            <a:rPr lang="en-US" sz="1800" u="sng" dirty="0"/>
            <a:t>Parent survivor </a:t>
          </a:r>
          <a:r>
            <a:rPr lang="en-US" sz="1800" dirty="0"/>
            <a:t>safer and supported</a:t>
          </a:r>
        </a:p>
      </dgm:t>
    </dgm:pt>
    <dgm:pt modelId="{074198AA-62C8-45E8-A327-9C3D840DFC80}" type="parTrans" cxnId="{192570BF-532C-4781-816A-101083D8593F}">
      <dgm:prSet/>
      <dgm:spPr/>
      <dgm:t>
        <a:bodyPr/>
        <a:lstStyle/>
        <a:p>
          <a:endParaRPr lang="en-US"/>
        </a:p>
      </dgm:t>
    </dgm:pt>
    <dgm:pt modelId="{B36E98E2-9D72-42C0-A1DB-E70F3DAB2388}" type="sibTrans" cxnId="{192570BF-532C-4781-816A-101083D8593F}">
      <dgm:prSet/>
      <dgm:spPr/>
      <dgm:t>
        <a:bodyPr/>
        <a:lstStyle/>
        <a:p>
          <a:endParaRPr lang="en-US"/>
        </a:p>
      </dgm:t>
    </dgm:pt>
    <dgm:pt modelId="{7C28AAFF-A04E-4342-8755-AC762DC33DAC}">
      <dgm:prSet custT="1"/>
      <dgm:spPr/>
      <dgm:t>
        <a:bodyPr/>
        <a:lstStyle/>
        <a:p>
          <a:r>
            <a:rPr lang="en-US" sz="1800" u="sng" dirty="0"/>
            <a:t>Parent doing harm </a:t>
          </a:r>
          <a:r>
            <a:rPr lang="en-US" sz="1800" dirty="0"/>
            <a:t>less harmful and more helpful</a:t>
          </a:r>
        </a:p>
      </dgm:t>
    </dgm:pt>
    <dgm:pt modelId="{2114A7D7-7051-4192-BB32-37E6A92AAB12}" type="parTrans" cxnId="{F93E04DA-D08E-4876-BA4D-374E39A5509E}">
      <dgm:prSet/>
      <dgm:spPr/>
      <dgm:t>
        <a:bodyPr/>
        <a:lstStyle/>
        <a:p>
          <a:endParaRPr lang="en-US"/>
        </a:p>
      </dgm:t>
    </dgm:pt>
    <dgm:pt modelId="{C83E5877-08DE-489D-BB43-5F251D8E5AE0}" type="sibTrans" cxnId="{F93E04DA-D08E-4876-BA4D-374E39A5509E}">
      <dgm:prSet/>
      <dgm:spPr/>
      <dgm:t>
        <a:bodyPr/>
        <a:lstStyle/>
        <a:p>
          <a:endParaRPr lang="en-US"/>
        </a:p>
      </dgm:t>
    </dgm:pt>
    <dgm:pt modelId="{B50EE449-1FA4-4C5F-AFF9-F1A4C33839D9}" type="pres">
      <dgm:prSet presAssocID="{E75B21F7-C280-4991-9180-24E546D70063}" presName="Name0" presStyleCnt="0">
        <dgm:presLayoutVars>
          <dgm:dir/>
          <dgm:resizeHandles val="exact"/>
        </dgm:presLayoutVars>
      </dgm:prSet>
      <dgm:spPr/>
    </dgm:pt>
    <dgm:pt modelId="{C1F92E93-4578-4593-B4F9-769C6923C230}" type="pres">
      <dgm:prSet presAssocID="{0C426577-B882-4567-BDF8-4E2E98BE73B6}" presName="node" presStyleLbl="node1" presStyleIdx="0" presStyleCnt="4">
        <dgm:presLayoutVars>
          <dgm:bulletEnabled val="1"/>
        </dgm:presLayoutVars>
      </dgm:prSet>
      <dgm:spPr/>
    </dgm:pt>
    <dgm:pt modelId="{8C67CFF0-24B8-41A1-84BD-258B751CD5C6}" type="pres">
      <dgm:prSet presAssocID="{2F1DD7B7-B616-44E9-B2E7-A58CFA37C6A2}" presName="sibTrans" presStyleCnt="0"/>
      <dgm:spPr/>
    </dgm:pt>
    <dgm:pt modelId="{C3068D13-E3E4-46E1-B689-EE82F8E7A178}" type="pres">
      <dgm:prSet presAssocID="{4C01242E-51F2-4EE6-93D4-80984B0B58D8}" presName="node" presStyleLbl="node1" presStyleIdx="1" presStyleCnt="4">
        <dgm:presLayoutVars>
          <dgm:bulletEnabled val="1"/>
        </dgm:presLayoutVars>
      </dgm:prSet>
      <dgm:spPr/>
    </dgm:pt>
    <dgm:pt modelId="{0AE79911-085D-4E3D-8803-AD264EB3FEDC}" type="pres">
      <dgm:prSet presAssocID="{E88DD825-C83C-409E-B6AC-F793E53A587A}" presName="sibTrans" presStyleCnt="0"/>
      <dgm:spPr/>
    </dgm:pt>
    <dgm:pt modelId="{1AC055CA-A55D-4E43-88EA-27757883FF8D}" type="pres">
      <dgm:prSet presAssocID="{56FB8A34-7263-4600-8A26-8F182DC65696}" presName="node" presStyleLbl="node1" presStyleIdx="2" presStyleCnt="4">
        <dgm:presLayoutVars>
          <dgm:bulletEnabled val="1"/>
        </dgm:presLayoutVars>
      </dgm:prSet>
      <dgm:spPr/>
    </dgm:pt>
    <dgm:pt modelId="{CD1CE34C-AF64-4B89-A067-2B73CFDFE0FD}" type="pres">
      <dgm:prSet presAssocID="{76C93D8C-66B6-40E7-8602-F279550F3615}" presName="sibTrans" presStyleCnt="0"/>
      <dgm:spPr/>
    </dgm:pt>
    <dgm:pt modelId="{12AD335A-F5B7-4823-84B5-FD2731366A2C}" type="pres">
      <dgm:prSet presAssocID="{AE8247FA-FE57-4847-9BCD-39A1F94C40E8}" presName="node" presStyleLbl="node1" presStyleIdx="3" presStyleCnt="4">
        <dgm:presLayoutVars>
          <dgm:bulletEnabled val="1"/>
        </dgm:presLayoutVars>
      </dgm:prSet>
      <dgm:spPr/>
    </dgm:pt>
  </dgm:ptLst>
  <dgm:cxnLst>
    <dgm:cxn modelId="{F4C9C307-E15A-41D1-9ED0-04570875E939}" type="presOf" srcId="{E75B21F7-C280-4991-9180-24E546D70063}" destId="{B50EE449-1FA4-4C5F-AFF9-F1A4C33839D9}" srcOrd="0" destOrd="0" presId="urn:microsoft.com/office/officeart/2005/8/layout/hList6"/>
    <dgm:cxn modelId="{0316DE1A-7CD9-4509-87E9-FD4EE83F3719}" srcId="{E75B21F7-C280-4991-9180-24E546D70063}" destId="{0C426577-B882-4567-BDF8-4E2E98BE73B6}" srcOrd="0" destOrd="0" parTransId="{1F34E55D-23D2-43F0-812B-9AA5198DB202}" sibTransId="{2F1DD7B7-B616-44E9-B2E7-A58CFA37C6A2}"/>
    <dgm:cxn modelId="{2B918435-2C0B-4CE8-982F-6492D0CC1C95}" type="presOf" srcId="{0C426577-B882-4567-BDF8-4E2E98BE73B6}" destId="{C1F92E93-4578-4593-B4F9-769C6923C230}" srcOrd="0" destOrd="0" presId="urn:microsoft.com/office/officeart/2005/8/layout/hList6"/>
    <dgm:cxn modelId="{BD953B37-D38F-43AD-8231-3A3DFF7A7C44}" srcId="{E75B21F7-C280-4991-9180-24E546D70063}" destId="{4C01242E-51F2-4EE6-93D4-80984B0B58D8}" srcOrd="1" destOrd="0" parTransId="{14CC7988-4D86-4F5B-9548-1816F11CD77C}" sibTransId="{E88DD825-C83C-409E-B6AC-F793E53A587A}"/>
    <dgm:cxn modelId="{4C090E6E-590F-493F-902C-1C1C044A8290}" srcId="{E75B21F7-C280-4991-9180-24E546D70063}" destId="{AE8247FA-FE57-4847-9BCD-39A1F94C40E8}" srcOrd="3" destOrd="0" parTransId="{BE4EBC0C-D7ED-48CB-87A9-8F7CC8CAD5A7}" sibTransId="{53F17023-6790-4333-8600-8D6F449E7432}"/>
    <dgm:cxn modelId="{C623A085-AF1A-4BBA-B937-13F11FDF6FE9}" type="presOf" srcId="{AE8247FA-FE57-4847-9BCD-39A1F94C40E8}" destId="{12AD335A-F5B7-4823-84B5-FD2731366A2C}" srcOrd="0" destOrd="0" presId="urn:microsoft.com/office/officeart/2005/8/layout/hList6"/>
    <dgm:cxn modelId="{6B9D2890-EC84-47E2-B968-69250A41CA26}" type="presOf" srcId="{56FB8A34-7263-4600-8A26-8F182DC65696}" destId="{1AC055CA-A55D-4E43-88EA-27757883FF8D}" srcOrd="0" destOrd="0" presId="urn:microsoft.com/office/officeart/2005/8/layout/hList6"/>
    <dgm:cxn modelId="{70153998-9CCF-4C6B-B4F8-BCCC708C3D10}" type="presOf" srcId="{1E885254-7D25-43DD-90F9-0299C51C321A}" destId="{12AD335A-F5B7-4823-84B5-FD2731366A2C}" srcOrd="0" destOrd="1" presId="urn:microsoft.com/office/officeart/2005/8/layout/hList6"/>
    <dgm:cxn modelId="{E92D74AA-D247-4639-B574-06648F2D89C9}" type="presOf" srcId="{4C01242E-51F2-4EE6-93D4-80984B0B58D8}" destId="{C3068D13-E3E4-46E1-B689-EE82F8E7A178}" srcOrd="0" destOrd="0" presId="urn:microsoft.com/office/officeart/2005/8/layout/hList6"/>
    <dgm:cxn modelId="{192570BF-532C-4781-816A-101083D8593F}" srcId="{AE8247FA-FE57-4847-9BCD-39A1F94C40E8}" destId="{1E885254-7D25-43DD-90F9-0299C51C321A}" srcOrd="0" destOrd="0" parTransId="{074198AA-62C8-45E8-A327-9C3D840DFC80}" sibTransId="{B36E98E2-9D72-42C0-A1DB-E70F3DAB2388}"/>
    <dgm:cxn modelId="{CB1FFBD8-26C0-470D-94D3-4D3C2D690B5D}" type="presOf" srcId="{7C28AAFF-A04E-4342-8755-AC762DC33DAC}" destId="{12AD335A-F5B7-4823-84B5-FD2731366A2C}" srcOrd="0" destOrd="2" presId="urn:microsoft.com/office/officeart/2005/8/layout/hList6"/>
    <dgm:cxn modelId="{F93E04DA-D08E-4876-BA4D-374E39A5509E}" srcId="{AE8247FA-FE57-4847-9BCD-39A1F94C40E8}" destId="{7C28AAFF-A04E-4342-8755-AC762DC33DAC}" srcOrd="1" destOrd="0" parTransId="{2114A7D7-7051-4192-BB32-37E6A92AAB12}" sibTransId="{C83E5877-08DE-489D-BB43-5F251D8E5AE0}"/>
    <dgm:cxn modelId="{9AAC33E6-5D51-4A47-8852-CCA0DC92DAEB}" srcId="{E75B21F7-C280-4991-9180-24E546D70063}" destId="{56FB8A34-7263-4600-8A26-8F182DC65696}" srcOrd="2" destOrd="0" parTransId="{D852647B-8ECA-4312-94DD-7CE7A019184A}" sibTransId="{76C93D8C-66B6-40E7-8602-F279550F3615}"/>
    <dgm:cxn modelId="{E99A8BF5-7FF6-472A-8454-A00042E8EC6F}" type="presParOf" srcId="{B50EE449-1FA4-4C5F-AFF9-F1A4C33839D9}" destId="{C1F92E93-4578-4593-B4F9-769C6923C230}" srcOrd="0" destOrd="0" presId="urn:microsoft.com/office/officeart/2005/8/layout/hList6"/>
    <dgm:cxn modelId="{26B09B6E-D836-4352-8048-D35514634DD9}" type="presParOf" srcId="{B50EE449-1FA4-4C5F-AFF9-F1A4C33839D9}" destId="{8C67CFF0-24B8-41A1-84BD-258B751CD5C6}" srcOrd="1" destOrd="0" presId="urn:microsoft.com/office/officeart/2005/8/layout/hList6"/>
    <dgm:cxn modelId="{706CE936-308D-495A-BB4F-0D070B9B24F5}" type="presParOf" srcId="{B50EE449-1FA4-4C5F-AFF9-F1A4C33839D9}" destId="{C3068D13-E3E4-46E1-B689-EE82F8E7A178}" srcOrd="2" destOrd="0" presId="urn:microsoft.com/office/officeart/2005/8/layout/hList6"/>
    <dgm:cxn modelId="{445CFA3B-3BEC-4543-A1D5-EAE4BC170B1D}" type="presParOf" srcId="{B50EE449-1FA4-4C5F-AFF9-F1A4C33839D9}" destId="{0AE79911-085D-4E3D-8803-AD264EB3FEDC}" srcOrd="3" destOrd="0" presId="urn:microsoft.com/office/officeart/2005/8/layout/hList6"/>
    <dgm:cxn modelId="{C4FCD80F-DFF2-4E4A-81CB-74ECEE2853EC}" type="presParOf" srcId="{B50EE449-1FA4-4C5F-AFF9-F1A4C33839D9}" destId="{1AC055CA-A55D-4E43-88EA-27757883FF8D}" srcOrd="4" destOrd="0" presId="urn:microsoft.com/office/officeart/2005/8/layout/hList6"/>
    <dgm:cxn modelId="{9349B460-4BE7-4F4E-9D83-A96D0BDD3B61}" type="presParOf" srcId="{B50EE449-1FA4-4C5F-AFF9-F1A4C33839D9}" destId="{CD1CE34C-AF64-4B89-A067-2B73CFDFE0FD}" srcOrd="5" destOrd="0" presId="urn:microsoft.com/office/officeart/2005/8/layout/hList6"/>
    <dgm:cxn modelId="{B8DD2E45-A715-43AF-B9ED-5128FBB8927D}" type="presParOf" srcId="{B50EE449-1FA4-4C5F-AFF9-F1A4C33839D9}" destId="{12AD335A-F5B7-4823-84B5-FD2731366A2C}"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732FC2-6F7D-4115-944A-63ABD9A810CE}" type="doc">
      <dgm:prSet loTypeId="urn:microsoft.com/office/officeart/2005/8/layout/hChevron3" loCatId="process" qsTypeId="urn:microsoft.com/office/officeart/2005/8/quickstyle/simple1" qsCatId="simple" csTypeId="urn:microsoft.com/office/officeart/2005/8/colors/accent2_1" csCatId="accent2" phldr="1"/>
      <dgm:spPr/>
      <dgm:t>
        <a:bodyPr/>
        <a:lstStyle/>
        <a:p>
          <a:endParaRPr lang="en-US"/>
        </a:p>
      </dgm:t>
    </dgm:pt>
    <dgm:pt modelId="{83A6AF73-3CBD-4DA8-8BD1-DE17094B9EBA}">
      <dgm:prSet phldrT="[Text]"/>
      <dgm:spPr/>
      <dgm:t>
        <a:bodyPr/>
        <a:lstStyle/>
        <a:p>
          <a:r>
            <a:rPr lang="en-US" dirty="0"/>
            <a:t>Initiate conversation</a:t>
          </a:r>
        </a:p>
      </dgm:t>
    </dgm:pt>
    <dgm:pt modelId="{55141C82-9E74-4A96-9E17-F4158EE1DE51}" type="parTrans" cxnId="{32A05DDF-807C-4CE5-B766-89330EB0D116}">
      <dgm:prSet/>
      <dgm:spPr/>
      <dgm:t>
        <a:bodyPr/>
        <a:lstStyle/>
        <a:p>
          <a:endParaRPr lang="en-US"/>
        </a:p>
      </dgm:t>
    </dgm:pt>
    <dgm:pt modelId="{E2AF6EB6-557C-4640-9611-F87376B548D9}" type="sibTrans" cxnId="{32A05DDF-807C-4CE5-B766-89330EB0D116}">
      <dgm:prSet/>
      <dgm:spPr/>
      <dgm:t>
        <a:bodyPr/>
        <a:lstStyle/>
        <a:p>
          <a:endParaRPr lang="en-US"/>
        </a:p>
      </dgm:t>
    </dgm:pt>
    <dgm:pt modelId="{C810BC34-2DD2-40C2-878C-6445F546884A}">
      <dgm:prSet phldrT="[Text]"/>
      <dgm:spPr/>
      <dgm:t>
        <a:bodyPr/>
        <a:lstStyle/>
        <a:p>
          <a:r>
            <a:rPr lang="en-US" dirty="0"/>
            <a:t>Respectfully review risks</a:t>
          </a:r>
        </a:p>
      </dgm:t>
    </dgm:pt>
    <dgm:pt modelId="{F4ACCB19-EA9C-446B-8026-20F79FFBDFF4}" type="parTrans" cxnId="{0C575A4A-D4AB-4978-8416-D0CCAF6155A9}">
      <dgm:prSet/>
      <dgm:spPr/>
      <dgm:t>
        <a:bodyPr/>
        <a:lstStyle/>
        <a:p>
          <a:endParaRPr lang="en-US"/>
        </a:p>
      </dgm:t>
    </dgm:pt>
    <dgm:pt modelId="{4AA37C5B-CD9B-4BE6-8742-3ED9F0A113EB}" type="sibTrans" cxnId="{0C575A4A-D4AB-4978-8416-D0CCAF6155A9}">
      <dgm:prSet/>
      <dgm:spPr/>
      <dgm:t>
        <a:bodyPr/>
        <a:lstStyle/>
        <a:p>
          <a:endParaRPr lang="en-US"/>
        </a:p>
      </dgm:t>
    </dgm:pt>
    <dgm:pt modelId="{C7EAB364-E852-4C0A-827B-346FE61EA411}">
      <dgm:prSet phldrT="[Text]"/>
      <dgm:spPr/>
      <dgm:t>
        <a:bodyPr/>
        <a:lstStyle/>
        <a:p>
          <a:r>
            <a:rPr lang="en-US" dirty="0"/>
            <a:t>Identify relevant options &amp; resources</a:t>
          </a:r>
        </a:p>
      </dgm:t>
    </dgm:pt>
    <dgm:pt modelId="{458665B3-0C0B-45E7-A0C1-4335B3D4E60A}" type="parTrans" cxnId="{EB649F19-B6AB-4923-B69D-7A9C9301D52E}">
      <dgm:prSet/>
      <dgm:spPr/>
      <dgm:t>
        <a:bodyPr/>
        <a:lstStyle/>
        <a:p>
          <a:endParaRPr lang="en-US"/>
        </a:p>
      </dgm:t>
    </dgm:pt>
    <dgm:pt modelId="{69263163-A07A-45A0-8B13-38310BFDAA7D}" type="sibTrans" cxnId="{EB649F19-B6AB-4923-B69D-7A9C9301D52E}">
      <dgm:prSet/>
      <dgm:spPr/>
      <dgm:t>
        <a:bodyPr/>
        <a:lstStyle/>
        <a:p>
          <a:endParaRPr lang="en-US"/>
        </a:p>
      </dgm:t>
    </dgm:pt>
    <dgm:pt modelId="{429FDC9D-0928-41D0-A925-0F6A166D93D4}">
      <dgm:prSet phldrT="[Text]"/>
      <dgm:spPr/>
      <dgm:t>
        <a:bodyPr/>
        <a:lstStyle/>
        <a:p>
          <a:r>
            <a:rPr lang="en-US" dirty="0"/>
            <a:t>Implement plan/check in / make changes</a:t>
          </a:r>
        </a:p>
      </dgm:t>
    </dgm:pt>
    <dgm:pt modelId="{CED6FE31-EBB4-4396-A68C-4900DAE63DC8}" type="parTrans" cxnId="{0B9B2F7A-BCA2-466E-BB4D-26EC2D3897B1}">
      <dgm:prSet/>
      <dgm:spPr/>
      <dgm:t>
        <a:bodyPr/>
        <a:lstStyle/>
        <a:p>
          <a:endParaRPr lang="en-US"/>
        </a:p>
      </dgm:t>
    </dgm:pt>
    <dgm:pt modelId="{06DEFD63-1FB7-4F7E-A722-A7193DB909B7}" type="sibTrans" cxnId="{0B9B2F7A-BCA2-466E-BB4D-26EC2D3897B1}">
      <dgm:prSet/>
      <dgm:spPr/>
      <dgm:t>
        <a:bodyPr/>
        <a:lstStyle/>
        <a:p>
          <a:endParaRPr lang="en-US"/>
        </a:p>
      </dgm:t>
    </dgm:pt>
    <dgm:pt modelId="{A7B1D75D-88C7-4FF8-834A-0B2CD14EABD4}" type="pres">
      <dgm:prSet presAssocID="{B3732FC2-6F7D-4115-944A-63ABD9A810CE}" presName="Name0" presStyleCnt="0">
        <dgm:presLayoutVars>
          <dgm:dir/>
          <dgm:resizeHandles val="exact"/>
        </dgm:presLayoutVars>
      </dgm:prSet>
      <dgm:spPr/>
    </dgm:pt>
    <dgm:pt modelId="{4E170D24-6B2F-4E21-86AB-10271F692DFC}" type="pres">
      <dgm:prSet presAssocID="{83A6AF73-3CBD-4DA8-8BD1-DE17094B9EBA}" presName="parTxOnly" presStyleLbl="node1" presStyleIdx="0" presStyleCnt="4">
        <dgm:presLayoutVars>
          <dgm:bulletEnabled val="1"/>
        </dgm:presLayoutVars>
      </dgm:prSet>
      <dgm:spPr/>
    </dgm:pt>
    <dgm:pt modelId="{E1FD0AAD-ED4A-456B-A17F-A2B8868DC0D8}" type="pres">
      <dgm:prSet presAssocID="{E2AF6EB6-557C-4640-9611-F87376B548D9}" presName="parSpace" presStyleCnt="0"/>
      <dgm:spPr/>
    </dgm:pt>
    <dgm:pt modelId="{6E7F2D9B-0439-46AB-BF29-A34E2338C2FE}" type="pres">
      <dgm:prSet presAssocID="{C810BC34-2DD2-40C2-878C-6445F546884A}" presName="parTxOnly" presStyleLbl="node1" presStyleIdx="1" presStyleCnt="4">
        <dgm:presLayoutVars>
          <dgm:bulletEnabled val="1"/>
        </dgm:presLayoutVars>
      </dgm:prSet>
      <dgm:spPr/>
    </dgm:pt>
    <dgm:pt modelId="{7EE00464-F98A-435E-8E75-F24B1FA68D63}" type="pres">
      <dgm:prSet presAssocID="{4AA37C5B-CD9B-4BE6-8742-3ED9F0A113EB}" presName="parSpace" presStyleCnt="0"/>
      <dgm:spPr/>
    </dgm:pt>
    <dgm:pt modelId="{3072BEFB-E069-432E-8785-CCD220154F53}" type="pres">
      <dgm:prSet presAssocID="{C7EAB364-E852-4C0A-827B-346FE61EA411}" presName="parTxOnly" presStyleLbl="node1" presStyleIdx="2" presStyleCnt="4">
        <dgm:presLayoutVars>
          <dgm:bulletEnabled val="1"/>
        </dgm:presLayoutVars>
      </dgm:prSet>
      <dgm:spPr/>
    </dgm:pt>
    <dgm:pt modelId="{F0FB112E-4D66-4CBF-A965-4B4C1086B659}" type="pres">
      <dgm:prSet presAssocID="{69263163-A07A-45A0-8B13-38310BFDAA7D}" presName="parSpace" presStyleCnt="0"/>
      <dgm:spPr/>
    </dgm:pt>
    <dgm:pt modelId="{90F50578-BF40-4A7D-95E7-172AB2689F0B}" type="pres">
      <dgm:prSet presAssocID="{429FDC9D-0928-41D0-A925-0F6A166D93D4}" presName="parTxOnly" presStyleLbl="node1" presStyleIdx="3" presStyleCnt="4">
        <dgm:presLayoutVars>
          <dgm:bulletEnabled val="1"/>
        </dgm:presLayoutVars>
      </dgm:prSet>
      <dgm:spPr/>
    </dgm:pt>
  </dgm:ptLst>
  <dgm:cxnLst>
    <dgm:cxn modelId="{EB649F19-B6AB-4923-B69D-7A9C9301D52E}" srcId="{B3732FC2-6F7D-4115-944A-63ABD9A810CE}" destId="{C7EAB364-E852-4C0A-827B-346FE61EA411}" srcOrd="2" destOrd="0" parTransId="{458665B3-0C0B-45E7-A0C1-4335B3D4E60A}" sibTransId="{69263163-A07A-45A0-8B13-38310BFDAA7D}"/>
    <dgm:cxn modelId="{07A1083E-99CB-47A1-8BE2-EE321CDAE452}" type="presOf" srcId="{C810BC34-2DD2-40C2-878C-6445F546884A}" destId="{6E7F2D9B-0439-46AB-BF29-A34E2338C2FE}" srcOrd="0" destOrd="0" presId="urn:microsoft.com/office/officeart/2005/8/layout/hChevron3"/>
    <dgm:cxn modelId="{0C575A4A-D4AB-4978-8416-D0CCAF6155A9}" srcId="{B3732FC2-6F7D-4115-944A-63ABD9A810CE}" destId="{C810BC34-2DD2-40C2-878C-6445F546884A}" srcOrd="1" destOrd="0" parTransId="{F4ACCB19-EA9C-446B-8026-20F79FFBDFF4}" sibTransId="{4AA37C5B-CD9B-4BE6-8742-3ED9F0A113EB}"/>
    <dgm:cxn modelId="{7760BB55-E332-4DE2-ABE0-ADD7B1D15BE7}" type="presOf" srcId="{B3732FC2-6F7D-4115-944A-63ABD9A810CE}" destId="{A7B1D75D-88C7-4FF8-834A-0B2CD14EABD4}" srcOrd="0" destOrd="0" presId="urn:microsoft.com/office/officeart/2005/8/layout/hChevron3"/>
    <dgm:cxn modelId="{0B9B2F7A-BCA2-466E-BB4D-26EC2D3897B1}" srcId="{B3732FC2-6F7D-4115-944A-63ABD9A810CE}" destId="{429FDC9D-0928-41D0-A925-0F6A166D93D4}" srcOrd="3" destOrd="0" parTransId="{CED6FE31-EBB4-4396-A68C-4900DAE63DC8}" sibTransId="{06DEFD63-1FB7-4F7E-A722-A7193DB909B7}"/>
    <dgm:cxn modelId="{ECA2EE7B-5A0E-43E8-8960-9AB2CA125DAA}" type="presOf" srcId="{429FDC9D-0928-41D0-A925-0F6A166D93D4}" destId="{90F50578-BF40-4A7D-95E7-172AB2689F0B}" srcOrd="0" destOrd="0" presId="urn:microsoft.com/office/officeart/2005/8/layout/hChevron3"/>
    <dgm:cxn modelId="{722ECE80-D8DA-4CDA-859A-54433804ED76}" type="presOf" srcId="{C7EAB364-E852-4C0A-827B-346FE61EA411}" destId="{3072BEFB-E069-432E-8785-CCD220154F53}" srcOrd="0" destOrd="0" presId="urn:microsoft.com/office/officeart/2005/8/layout/hChevron3"/>
    <dgm:cxn modelId="{CA1B6689-460D-4FFF-BF49-F18C57705C65}" type="presOf" srcId="{83A6AF73-3CBD-4DA8-8BD1-DE17094B9EBA}" destId="{4E170D24-6B2F-4E21-86AB-10271F692DFC}" srcOrd="0" destOrd="0" presId="urn:microsoft.com/office/officeart/2005/8/layout/hChevron3"/>
    <dgm:cxn modelId="{32A05DDF-807C-4CE5-B766-89330EB0D116}" srcId="{B3732FC2-6F7D-4115-944A-63ABD9A810CE}" destId="{83A6AF73-3CBD-4DA8-8BD1-DE17094B9EBA}" srcOrd="0" destOrd="0" parTransId="{55141C82-9E74-4A96-9E17-F4158EE1DE51}" sibTransId="{E2AF6EB6-557C-4640-9611-F87376B548D9}"/>
    <dgm:cxn modelId="{D4329F99-7CF2-4CDC-A4E9-2E1ED4CACE0D}" type="presParOf" srcId="{A7B1D75D-88C7-4FF8-834A-0B2CD14EABD4}" destId="{4E170D24-6B2F-4E21-86AB-10271F692DFC}" srcOrd="0" destOrd="0" presId="urn:microsoft.com/office/officeart/2005/8/layout/hChevron3"/>
    <dgm:cxn modelId="{79819D15-7258-4C3F-848D-88BDB86FF022}" type="presParOf" srcId="{A7B1D75D-88C7-4FF8-834A-0B2CD14EABD4}" destId="{E1FD0AAD-ED4A-456B-A17F-A2B8868DC0D8}" srcOrd="1" destOrd="0" presId="urn:microsoft.com/office/officeart/2005/8/layout/hChevron3"/>
    <dgm:cxn modelId="{8FF49FB1-B911-4277-830A-FCF645236EF5}" type="presParOf" srcId="{A7B1D75D-88C7-4FF8-834A-0B2CD14EABD4}" destId="{6E7F2D9B-0439-46AB-BF29-A34E2338C2FE}" srcOrd="2" destOrd="0" presId="urn:microsoft.com/office/officeart/2005/8/layout/hChevron3"/>
    <dgm:cxn modelId="{DD53D937-47AA-4ED3-9703-0B91BFA3F3CE}" type="presParOf" srcId="{A7B1D75D-88C7-4FF8-834A-0B2CD14EABD4}" destId="{7EE00464-F98A-435E-8E75-F24B1FA68D63}" srcOrd="3" destOrd="0" presId="urn:microsoft.com/office/officeart/2005/8/layout/hChevron3"/>
    <dgm:cxn modelId="{7E222913-AB6D-4892-A4F2-7D710E7A3F72}" type="presParOf" srcId="{A7B1D75D-88C7-4FF8-834A-0B2CD14EABD4}" destId="{3072BEFB-E069-432E-8785-CCD220154F53}" srcOrd="4" destOrd="0" presId="urn:microsoft.com/office/officeart/2005/8/layout/hChevron3"/>
    <dgm:cxn modelId="{9F972336-B393-45B1-B2E6-E003413E790E}" type="presParOf" srcId="{A7B1D75D-88C7-4FF8-834A-0B2CD14EABD4}" destId="{F0FB112E-4D66-4CBF-A965-4B4C1086B659}" srcOrd="5" destOrd="0" presId="urn:microsoft.com/office/officeart/2005/8/layout/hChevron3"/>
    <dgm:cxn modelId="{B7316D4F-8465-4EC1-A8B3-924F91C25C45}" type="presParOf" srcId="{A7B1D75D-88C7-4FF8-834A-0B2CD14EABD4}" destId="{90F50578-BF40-4A7D-95E7-172AB2689F0B}"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358278-CBFC-4B2F-95F1-A58C944AA954}" type="doc">
      <dgm:prSet loTypeId="urn:microsoft.com/office/officeart/2005/8/layout/cycle3" loCatId="cycle" qsTypeId="urn:microsoft.com/office/officeart/2005/8/quickstyle/simple1" qsCatId="simple" csTypeId="urn:microsoft.com/office/officeart/2005/8/colors/accent1_1" csCatId="accent1"/>
      <dgm:spPr/>
      <dgm:t>
        <a:bodyPr/>
        <a:lstStyle/>
        <a:p>
          <a:endParaRPr lang="en-US"/>
        </a:p>
      </dgm:t>
    </dgm:pt>
    <dgm:pt modelId="{159F82CA-44D1-460C-9C45-A755B7DF5583}">
      <dgm:prSet/>
      <dgm:spPr/>
      <dgm:t>
        <a:bodyPr/>
        <a:lstStyle/>
        <a:p>
          <a:pPr rtl="0"/>
          <a:r>
            <a:rPr lang="en-US"/>
            <a:t>Building Trust</a:t>
          </a:r>
        </a:p>
      </dgm:t>
    </dgm:pt>
    <dgm:pt modelId="{4BDBDB38-66DA-40C9-AD9D-5B1B4219F9C1}" type="parTrans" cxnId="{31889561-152A-4FA4-A5BF-4FEE127BCD2A}">
      <dgm:prSet/>
      <dgm:spPr/>
      <dgm:t>
        <a:bodyPr/>
        <a:lstStyle/>
        <a:p>
          <a:endParaRPr lang="en-US"/>
        </a:p>
      </dgm:t>
    </dgm:pt>
    <dgm:pt modelId="{12D9B2FD-6117-426D-9810-A169854D95D7}" type="sibTrans" cxnId="{31889561-152A-4FA4-A5BF-4FEE127BCD2A}">
      <dgm:prSet/>
      <dgm:spPr/>
      <dgm:t>
        <a:bodyPr/>
        <a:lstStyle/>
        <a:p>
          <a:endParaRPr lang="en-US"/>
        </a:p>
      </dgm:t>
    </dgm:pt>
    <dgm:pt modelId="{2CEAE772-A21F-4CA7-99B6-DD76100DE4ED}">
      <dgm:prSet/>
      <dgm:spPr/>
      <dgm:t>
        <a:bodyPr/>
        <a:lstStyle/>
        <a:p>
          <a:pPr rtl="0"/>
          <a:r>
            <a:rPr lang="en-US"/>
            <a:t>Listening Differently</a:t>
          </a:r>
        </a:p>
      </dgm:t>
    </dgm:pt>
    <dgm:pt modelId="{A39E921B-863B-45A0-BB5D-38CCAFD14483}" type="parTrans" cxnId="{1383804E-BAC2-48C4-8142-74E6F5351FC6}">
      <dgm:prSet/>
      <dgm:spPr/>
      <dgm:t>
        <a:bodyPr/>
        <a:lstStyle/>
        <a:p>
          <a:endParaRPr lang="en-US"/>
        </a:p>
      </dgm:t>
    </dgm:pt>
    <dgm:pt modelId="{069418AB-A01D-4DC6-BC08-7AB3D51D0D4C}" type="sibTrans" cxnId="{1383804E-BAC2-48C4-8142-74E6F5351FC6}">
      <dgm:prSet/>
      <dgm:spPr/>
      <dgm:t>
        <a:bodyPr/>
        <a:lstStyle/>
        <a:p>
          <a:endParaRPr lang="en-US"/>
        </a:p>
      </dgm:t>
    </dgm:pt>
    <dgm:pt modelId="{634B1F5A-F13D-4344-A1CB-0E1F09FD4D60}">
      <dgm:prSet/>
      <dgm:spPr/>
      <dgm:t>
        <a:bodyPr/>
        <a:lstStyle/>
        <a:p>
          <a:pPr rtl="0"/>
          <a:r>
            <a:rPr lang="en-US"/>
            <a:t>Leveraging moments to engage</a:t>
          </a:r>
        </a:p>
      </dgm:t>
    </dgm:pt>
    <dgm:pt modelId="{149FE732-901C-45DC-99A8-1E9636935789}" type="parTrans" cxnId="{9D80AD1A-991A-4644-BD77-385FCFF95465}">
      <dgm:prSet/>
      <dgm:spPr/>
      <dgm:t>
        <a:bodyPr/>
        <a:lstStyle/>
        <a:p>
          <a:endParaRPr lang="en-US"/>
        </a:p>
      </dgm:t>
    </dgm:pt>
    <dgm:pt modelId="{845C3C19-618C-4E00-BF25-8E677F49238F}" type="sibTrans" cxnId="{9D80AD1A-991A-4644-BD77-385FCFF95465}">
      <dgm:prSet/>
      <dgm:spPr/>
      <dgm:t>
        <a:bodyPr/>
        <a:lstStyle/>
        <a:p>
          <a:endParaRPr lang="en-US"/>
        </a:p>
      </dgm:t>
    </dgm:pt>
    <dgm:pt modelId="{9F46AAE2-54AD-4354-8E30-0513F7E9D1DD}" type="pres">
      <dgm:prSet presAssocID="{1F358278-CBFC-4B2F-95F1-A58C944AA954}" presName="Name0" presStyleCnt="0">
        <dgm:presLayoutVars>
          <dgm:dir/>
          <dgm:resizeHandles val="exact"/>
        </dgm:presLayoutVars>
      </dgm:prSet>
      <dgm:spPr/>
    </dgm:pt>
    <dgm:pt modelId="{33691BB6-59DF-4654-A3B2-CAB0B4AD2E4D}" type="pres">
      <dgm:prSet presAssocID="{1F358278-CBFC-4B2F-95F1-A58C944AA954}" presName="cycle" presStyleCnt="0"/>
      <dgm:spPr/>
    </dgm:pt>
    <dgm:pt modelId="{4A1D7DAF-1783-4463-8C72-2E038F2D32ED}" type="pres">
      <dgm:prSet presAssocID="{159F82CA-44D1-460C-9C45-A755B7DF5583}" presName="nodeFirstNode" presStyleLbl="node1" presStyleIdx="0" presStyleCnt="3">
        <dgm:presLayoutVars>
          <dgm:bulletEnabled val="1"/>
        </dgm:presLayoutVars>
      </dgm:prSet>
      <dgm:spPr/>
    </dgm:pt>
    <dgm:pt modelId="{CCDA0228-DE7B-4C17-BD81-7F7585D48139}" type="pres">
      <dgm:prSet presAssocID="{12D9B2FD-6117-426D-9810-A169854D95D7}" presName="sibTransFirstNode" presStyleLbl="bgShp" presStyleIdx="0" presStyleCnt="1"/>
      <dgm:spPr/>
    </dgm:pt>
    <dgm:pt modelId="{1CE69BD6-C955-4F24-933D-60BC996C8484}" type="pres">
      <dgm:prSet presAssocID="{2CEAE772-A21F-4CA7-99B6-DD76100DE4ED}" presName="nodeFollowingNodes" presStyleLbl="node1" presStyleIdx="1" presStyleCnt="3">
        <dgm:presLayoutVars>
          <dgm:bulletEnabled val="1"/>
        </dgm:presLayoutVars>
      </dgm:prSet>
      <dgm:spPr/>
    </dgm:pt>
    <dgm:pt modelId="{403C07AA-06B7-4CA6-B1BC-6F2591DF471A}" type="pres">
      <dgm:prSet presAssocID="{634B1F5A-F13D-4344-A1CB-0E1F09FD4D60}" presName="nodeFollowingNodes" presStyleLbl="node1" presStyleIdx="2" presStyleCnt="3">
        <dgm:presLayoutVars>
          <dgm:bulletEnabled val="1"/>
        </dgm:presLayoutVars>
      </dgm:prSet>
      <dgm:spPr/>
    </dgm:pt>
  </dgm:ptLst>
  <dgm:cxnLst>
    <dgm:cxn modelId="{F12BF715-57CE-4BE6-83DE-185549D48A2B}" type="presOf" srcId="{159F82CA-44D1-460C-9C45-A755B7DF5583}" destId="{4A1D7DAF-1783-4463-8C72-2E038F2D32ED}" srcOrd="0" destOrd="0" presId="urn:microsoft.com/office/officeart/2005/8/layout/cycle3"/>
    <dgm:cxn modelId="{9D80AD1A-991A-4644-BD77-385FCFF95465}" srcId="{1F358278-CBFC-4B2F-95F1-A58C944AA954}" destId="{634B1F5A-F13D-4344-A1CB-0E1F09FD4D60}" srcOrd="2" destOrd="0" parTransId="{149FE732-901C-45DC-99A8-1E9636935789}" sibTransId="{845C3C19-618C-4E00-BF25-8E677F49238F}"/>
    <dgm:cxn modelId="{31889561-152A-4FA4-A5BF-4FEE127BCD2A}" srcId="{1F358278-CBFC-4B2F-95F1-A58C944AA954}" destId="{159F82CA-44D1-460C-9C45-A755B7DF5583}" srcOrd="0" destOrd="0" parTransId="{4BDBDB38-66DA-40C9-AD9D-5B1B4219F9C1}" sibTransId="{12D9B2FD-6117-426D-9810-A169854D95D7}"/>
    <dgm:cxn modelId="{20498468-2DF2-4882-B152-2BF40BF055AD}" type="presOf" srcId="{1F358278-CBFC-4B2F-95F1-A58C944AA954}" destId="{9F46AAE2-54AD-4354-8E30-0513F7E9D1DD}" srcOrd="0" destOrd="0" presId="urn:microsoft.com/office/officeart/2005/8/layout/cycle3"/>
    <dgm:cxn modelId="{1383804E-BAC2-48C4-8142-74E6F5351FC6}" srcId="{1F358278-CBFC-4B2F-95F1-A58C944AA954}" destId="{2CEAE772-A21F-4CA7-99B6-DD76100DE4ED}" srcOrd="1" destOrd="0" parTransId="{A39E921B-863B-45A0-BB5D-38CCAFD14483}" sibTransId="{069418AB-A01D-4DC6-BC08-7AB3D51D0D4C}"/>
    <dgm:cxn modelId="{7B957795-0AC0-4B32-ADBC-10D0DBAEA39F}" type="presOf" srcId="{12D9B2FD-6117-426D-9810-A169854D95D7}" destId="{CCDA0228-DE7B-4C17-BD81-7F7585D48139}" srcOrd="0" destOrd="0" presId="urn:microsoft.com/office/officeart/2005/8/layout/cycle3"/>
    <dgm:cxn modelId="{70DDBA9D-A2D2-4733-B3EF-C25AABE299DC}" type="presOf" srcId="{2CEAE772-A21F-4CA7-99B6-DD76100DE4ED}" destId="{1CE69BD6-C955-4F24-933D-60BC996C8484}" srcOrd="0" destOrd="0" presId="urn:microsoft.com/office/officeart/2005/8/layout/cycle3"/>
    <dgm:cxn modelId="{D665FDA9-8D87-4896-80C2-C6BBB2A968FA}" type="presOf" srcId="{634B1F5A-F13D-4344-A1CB-0E1F09FD4D60}" destId="{403C07AA-06B7-4CA6-B1BC-6F2591DF471A}" srcOrd="0" destOrd="0" presId="urn:microsoft.com/office/officeart/2005/8/layout/cycle3"/>
    <dgm:cxn modelId="{1786B6EC-D338-4E82-A8D8-1EDB35C9058D}" type="presParOf" srcId="{9F46AAE2-54AD-4354-8E30-0513F7E9D1DD}" destId="{33691BB6-59DF-4654-A3B2-CAB0B4AD2E4D}" srcOrd="0" destOrd="0" presId="urn:microsoft.com/office/officeart/2005/8/layout/cycle3"/>
    <dgm:cxn modelId="{40DC03A0-FE4A-4EC5-B755-929746573AC4}" type="presParOf" srcId="{33691BB6-59DF-4654-A3B2-CAB0B4AD2E4D}" destId="{4A1D7DAF-1783-4463-8C72-2E038F2D32ED}" srcOrd="0" destOrd="0" presId="urn:microsoft.com/office/officeart/2005/8/layout/cycle3"/>
    <dgm:cxn modelId="{A5E59C1F-453C-4BB6-8B4C-573F8DC950E6}" type="presParOf" srcId="{33691BB6-59DF-4654-A3B2-CAB0B4AD2E4D}" destId="{CCDA0228-DE7B-4C17-BD81-7F7585D48139}" srcOrd="1" destOrd="0" presId="urn:microsoft.com/office/officeart/2005/8/layout/cycle3"/>
    <dgm:cxn modelId="{606A1D5E-CDEB-4DD6-828F-4622EB1B6181}" type="presParOf" srcId="{33691BB6-59DF-4654-A3B2-CAB0B4AD2E4D}" destId="{1CE69BD6-C955-4F24-933D-60BC996C8484}" srcOrd="2" destOrd="0" presId="urn:microsoft.com/office/officeart/2005/8/layout/cycle3"/>
    <dgm:cxn modelId="{ADE22362-A21F-4E69-8BE2-F18A0476458A}" type="presParOf" srcId="{33691BB6-59DF-4654-A3B2-CAB0B4AD2E4D}" destId="{403C07AA-06B7-4CA6-B1BC-6F2591DF471A}"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F1A594-CF41-4CEC-826C-C134FB7340E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2AA8708-0E36-485C-9620-26729A00BEC9}">
      <dgm:prSet/>
      <dgm:spPr/>
      <dgm:t>
        <a:bodyPr/>
        <a:lstStyle/>
        <a:p>
          <a:pPr rtl="0"/>
          <a:endParaRPr lang="en-US" dirty="0"/>
        </a:p>
      </dgm:t>
    </dgm:pt>
    <dgm:pt modelId="{0CFDF381-435C-43E5-8FE8-243448DDAD47}" type="parTrans" cxnId="{0A47CE1B-71F2-4EBD-8FCC-EE74E2F4987E}">
      <dgm:prSet/>
      <dgm:spPr/>
      <dgm:t>
        <a:bodyPr/>
        <a:lstStyle/>
        <a:p>
          <a:endParaRPr lang="en-US"/>
        </a:p>
      </dgm:t>
    </dgm:pt>
    <dgm:pt modelId="{03F3E283-4B6D-4263-9D44-8610BF0FFA0B}" type="sibTrans" cxnId="{0A47CE1B-71F2-4EBD-8FCC-EE74E2F4987E}">
      <dgm:prSet/>
      <dgm:spPr/>
      <dgm:t>
        <a:bodyPr/>
        <a:lstStyle/>
        <a:p>
          <a:endParaRPr lang="en-US"/>
        </a:p>
      </dgm:t>
    </dgm:pt>
    <dgm:pt modelId="{0216B74C-3F6F-425B-A693-57207D2B4D1B}">
      <dgm:prSet/>
      <dgm:spPr/>
      <dgm:t>
        <a:bodyPr/>
        <a:lstStyle/>
        <a:p>
          <a:pPr rtl="0"/>
          <a:r>
            <a:rPr lang="en-US"/>
            <a:t>Establish, Build &amp; Maintain Rapport</a:t>
          </a:r>
        </a:p>
      </dgm:t>
    </dgm:pt>
    <dgm:pt modelId="{0FE35B50-380D-4F00-B345-874B854EC98B}" type="parTrans" cxnId="{7918DFE8-7B81-4FC7-BB85-55345ECAFD99}">
      <dgm:prSet/>
      <dgm:spPr/>
      <dgm:t>
        <a:bodyPr/>
        <a:lstStyle/>
        <a:p>
          <a:endParaRPr lang="en-US"/>
        </a:p>
      </dgm:t>
    </dgm:pt>
    <dgm:pt modelId="{9E2ACDE6-6994-4B94-807F-67556317E3F8}" type="sibTrans" cxnId="{7918DFE8-7B81-4FC7-BB85-55345ECAFD99}">
      <dgm:prSet/>
      <dgm:spPr/>
      <dgm:t>
        <a:bodyPr/>
        <a:lstStyle/>
        <a:p>
          <a:endParaRPr lang="en-US"/>
        </a:p>
      </dgm:t>
    </dgm:pt>
    <dgm:pt modelId="{FFA487E2-9CE1-4DCD-B94F-095AE250AEC0}">
      <dgm:prSet/>
      <dgm:spPr/>
      <dgm:t>
        <a:bodyPr/>
        <a:lstStyle/>
        <a:p>
          <a:pPr rtl="0"/>
          <a:r>
            <a:rPr lang="en-US"/>
            <a:t>Identify supports</a:t>
          </a:r>
        </a:p>
      </dgm:t>
    </dgm:pt>
    <dgm:pt modelId="{C3235E2C-4CD6-4479-A5E0-C9654410042E}" type="parTrans" cxnId="{72B6EF7F-CEE9-45D7-A1A4-64AD0878C577}">
      <dgm:prSet/>
      <dgm:spPr/>
      <dgm:t>
        <a:bodyPr/>
        <a:lstStyle/>
        <a:p>
          <a:endParaRPr lang="en-US"/>
        </a:p>
      </dgm:t>
    </dgm:pt>
    <dgm:pt modelId="{E76000BB-95BD-4A8F-AC1C-64DF1454C222}" type="sibTrans" cxnId="{72B6EF7F-CEE9-45D7-A1A4-64AD0878C577}">
      <dgm:prSet/>
      <dgm:spPr/>
      <dgm:t>
        <a:bodyPr/>
        <a:lstStyle/>
        <a:p>
          <a:endParaRPr lang="en-US"/>
        </a:p>
      </dgm:t>
    </dgm:pt>
    <dgm:pt modelId="{F774DFA0-8230-4CE7-9D28-778085AE7EAE}">
      <dgm:prSet/>
      <dgm:spPr/>
      <dgm:t>
        <a:bodyPr/>
        <a:lstStyle/>
        <a:p>
          <a:pPr rtl="0"/>
          <a:r>
            <a:rPr lang="en-US"/>
            <a:t>Listen for shared goals</a:t>
          </a:r>
        </a:p>
      </dgm:t>
    </dgm:pt>
    <dgm:pt modelId="{91DE0D5E-8332-45DB-8E5E-4C138FBE5F4F}" type="parTrans" cxnId="{2D452C12-9B50-42CE-A289-89E274E35E08}">
      <dgm:prSet/>
      <dgm:spPr/>
      <dgm:t>
        <a:bodyPr/>
        <a:lstStyle/>
        <a:p>
          <a:endParaRPr lang="en-US"/>
        </a:p>
      </dgm:t>
    </dgm:pt>
    <dgm:pt modelId="{2DACF04F-AEB9-479F-B8B3-89E25DDC4192}" type="sibTrans" cxnId="{2D452C12-9B50-42CE-A289-89E274E35E08}">
      <dgm:prSet/>
      <dgm:spPr/>
      <dgm:t>
        <a:bodyPr/>
        <a:lstStyle/>
        <a:p>
          <a:endParaRPr lang="en-US"/>
        </a:p>
      </dgm:t>
    </dgm:pt>
    <dgm:pt modelId="{2C781A44-2A36-4C65-9E03-9807C4DB5AC1}" type="pres">
      <dgm:prSet presAssocID="{B4F1A594-CF41-4CEC-826C-C134FB7340E8}" presName="CompostProcess" presStyleCnt="0">
        <dgm:presLayoutVars>
          <dgm:dir/>
          <dgm:resizeHandles val="exact"/>
        </dgm:presLayoutVars>
      </dgm:prSet>
      <dgm:spPr/>
    </dgm:pt>
    <dgm:pt modelId="{460DD1E7-E1CD-4066-87B4-6F842E7289AA}" type="pres">
      <dgm:prSet presAssocID="{B4F1A594-CF41-4CEC-826C-C134FB7340E8}" presName="arrow" presStyleLbl="bgShp" presStyleIdx="0" presStyleCnt="1" custScaleX="114811"/>
      <dgm:spPr/>
    </dgm:pt>
    <dgm:pt modelId="{AD36C1A7-C3D9-436E-93EF-DA1DBC18AAA3}" type="pres">
      <dgm:prSet presAssocID="{B4F1A594-CF41-4CEC-826C-C134FB7340E8}" presName="linearProcess" presStyleCnt="0"/>
      <dgm:spPr/>
    </dgm:pt>
    <dgm:pt modelId="{DDC8C198-7D25-45E1-96A6-C9CA037712F0}" type="pres">
      <dgm:prSet presAssocID="{B2AA8708-0E36-485C-9620-26729A00BEC9}" presName="textNode" presStyleLbl="node1" presStyleIdx="0" presStyleCnt="1" custScaleY="211292">
        <dgm:presLayoutVars>
          <dgm:bulletEnabled val="1"/>
        </dgm:presLayoutVars>
      </dgm:prSet>
      <dgm:spPr/>
    </dgm:pt>
  </dgm:ptLst>
  <dgm:cxnLst>
    <dgm:cxn modelId="{2D452C12-9B50-42CE-A289-89E274E35E08}" srcId="{B2AA8708-0E36-485C-9620-26729A00BEC9}" destId="{F774DFA0-8230-4CE7-9D28-778085AE7EAE}" srcOrd="2" destOrd="0" parTransId="{91DE0D5E-8332-45DB-8E5E-4C138FBE5F4F}" sibTransId="{2DACF04F-AEB9-479F-B8B3-89E25DDC4192}"/>
    <dgm:cxn modelId="{35DBFA17-495F-4D9A-BD6F-6386A8FCB23D}" type="presOf" srcId="{FFA487E2-9CE1-4DCD-B94F-095AE250AEC0}" destId="{DDC8C198-7D25-45E1-96A6-C9CA037712F0}" srcOrd="0" destOrd="2" presId="urn:microsoft.com/office/officeart/2005/8/layout/hProcess9"/>
    <dgm:cxn modelId="{0A47CE1B-71F2-4EBD-8FCC-EE74E2F4987E}" srcId="{B4F1A594-CF41-4CEC-826C-C134FB7340E8}" destId="{B2AA8708-0E36-485C-9620-26729A00BEC9}" srcOrd="0" destOrd="0" parTransId="{0CFDF381-435C-43E5-8FE8-243448DDAD47}" sibTransId="{03F3E283-4B6D-4263-9D44-8610BF0FFA0B}"/>
    <dgm:cxn modelId="{3B7E8469-8198-4A9D-B37B-DA7BC299E7CB}" type="presOf" srcId="{B2AA8708-0E36-485C-9620-26729A00BEC9}" destId="{DDC8C198-7D25-45E1-96A6-C9CA037712F0}" srcOrd="0" destOrd="0" presId="urn:microsoft.com/office/officeart/2005/8/layout/hProcess9"/>
    <dgm:cxn modelId="{72B6EF7F-CEE9-45D7-A1A4-64AD0878C577}" srcId="{B2AA8708-0E36-485C-9620-26729A00BEC9}" destId="{FFA487E2-9CE1-4DCD-B94F-095AE250AEC0}" srcOrd="1" destOrd="0" parTransId="{C3235E2C-4CD6-4479-A5E0-C9654410042E}" sibTransId="{E76000BB-95BD-4A8F-AC1C-64DF1454C222}"/>
    <dgm:cxn modelId="{750955B3-5839-4E86-9B6B-EAE3D1C445E8}" type="presOf" srcId="{B4F1A594-CF41-4CEC-826C-C134FB7340E8}" destId="{2C781A44-2A36-4C65-9E03-9807C4DB5AC1}" srcOrd="0" destOrd="0" presId="urn:microsoft.com/office/officeart/2005/8/layout/hProcess9"/>
    <dgm:cxn modelId="{84F1AADC-3160-4913-AF5B-34760E28BBE2}" type="presOf" srcId="{F774DFA0-8230-4CE7-9D28-778085AE7EAE}" destId="{DDC8C198-7D25-45E1-96A6-C9CA037712F0}" srcOrd="0" destOrd="3" presId="urn:microsoft.com/office/officeart/2005/8/layout/hProcess9"/>
    <dgm:cxn modelId="{7918DFE8-7B81-4FC7-BB85-55345ECAFD99}" srcId="{B2AA8708-0E36-485C-9620-26729A00BEC9}" destId="{0216B74C-3F6F-425B-A693-57207D2B4D1B}" srcOrd="0" destOrd="0" parTransId="{0FE35B50-380D-4F00-B345-874B854EC98B}" sibTransId="{9E2ACDE6-6994-4B94-807F-67556317E3F8}"/>
    <dgm:cxn modelId="{3AC042EA-0A1C-4064-858A-49DA4584759B}" type="presOf" srcId="{0216B74C-3F6F-425B-A693-57207D2B4D1B}" destId="{DDC8C198-7D25-45E1-96A6-C9CA037712F0}" srcOrd="0" destOrd="1" presId="urn:microsoft.com/office/officeart/2005/8/layout/hProcess9"/>
    <dgm:cxn modelId="{291FE253-F841-4A92-84A8-D0F57389493A}" type="presParOf" srcId="{2C781A44-2A36-4C65-9E03-9807C4DB5AC1}" destId="{460DD1E7-E1CD-4066-87B4-6F842E7289AA}" srcOrd="0" destOrd="0" presId="urn:microsoft.com/office/officeart/2005/8/layout/hProcess9"/>
    <dgm:cxn modelId="{C4073136-3387-4047-B665-D15DD52698F5}" type="presParOf" srcId="{2C781A44-2A36-4C65-9E03-9807C4DB5AC1}" destId="{AD36C1A7-C3D9-436E-93EF-DA1DBC18AAA3}" srcOrd="1" destOrd="0" presId="urn:microsoft.com/office/officeart/2005/8/layout/hProcess9"/>
    <dgm:cxn modelId="{1C0CA01B-9824-4053-B62D-1FBAD7B4A16C}" type="presParOf" srcId="{AD36C1A7-C3D9-436E-93EF-DA1DBC18AAA3}" destId="{DDC8C198-7D25-45E1-96A6-C9CA037712F0}"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EC3BC32-0028-4393-BD0D-B7B92B4A90C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DB1859-8AC5-4089-B384-63D445695453}">
      <dgm:prSet/>
      <dgm:spPr/>
      <dgm:t>
        <a:bodyPr/>
        <a:lstStyle/>
        <a:p>
          <a:r>
            <a:rPr lang="en-US"/>
            <a:t>Public Housing Authorities (PHAs)</a:t>
          </a:r>
        </a:p>
      </dgm:t>
    </dgm:pt>
    <dgm:pt modelId="{260C42D0-6C7B-4FAF-8C77-24404A09624B}" type="parTrans" cxnId="{1B3C2D3F-E8C5-48F8-AAED-6CA5BDDD202F}">
      <dgm:prSet/>
      <dgm:spPr/>
      <dgm:t>
        <a:bodyPr/>
        <a:lstStyle/>
        <a:p>
          <a:endParaRPr lang="en-US"/>
        </a:p>
      </dgm:t>
    </dgm:pt>
    <dgm:pt modelId="{0C4FBC6E-5ACE-48AA-9704-9AB896D96C79}" type="sibTrans" cxnId="{1B3C2D3F-E8C5-48F8-AAED-6CA5BDDD202F}">
      <dgm:prSet/>
      <dgm:spPr/>
      <dgm:t>
        <a:bodyPr/>
        <a:lstStyle/>
        <a:p>
          <a:endParaRPr lang="en-US"/>
        </a:p>
      </dgm:t>
    </dgm:pt>
    <dgm:pt modelId="{8BC77A37-1989-4DD6-AFCE-19059452B478}">
      <dgm:prSet/>
      <dgm:spPr/>
      <dgm:t>
        <a:bodyPr/>
        <a:lstStyle/>
        <a:p>
          <a:r>
            <a:rPr lang="en-US"/>
            <a:t>Owners and managers participating in covered housing programs (that could be you!)</a:t>
          </a:r>
        </a:p>
      </dgm:t>
    </dgm:pt>
    <dgm:pt modelId="{0F4FE832-724C-43AE-9E8E-C34F02F7BF32}" type="parTrans" cxnId="{9F5F5C99-8698-44EE-BEFC-4A8FE7370A47}">
      <dgm:prSet/>
      <dgm:spPr/>
      <dgm:t>
        <a:bodyPr/>
        <a:lstStyle/>
        <a:p>
          <a:endParaRPr lang="en-US"/>
        </a:p>
      </dgm:t>
    </dgm:pt>
    <dgm:pt modelId="{3C47D099-A7C8-4BBD-A3A7-4FB24A9613C6}" type="sibTrans" cxnId="{9F5F5C99-8698-44EE-BEFC-4A8FE7370A47}">
      <dgm:prSet/>
      <dgm:spPr/>
      <dgm:t>
        <a:bodyPr/>
        <a:lstStyle/>
        <a:p>
          <a:endParaRPr lang="en-US"/>
        </a:p>
      </dgm:t>
    </dgm:pt>
    <dgm:pt modelId="{8D4A18FA-F6CB-4647-830F-029CB0CF09FE}">
      <dgm:prSet/>
      <dgm:spPr/>
      <dgm:t>
        <a:bodyPr/>
        <a:lstStyle/>
        <a:p>
          <a:r>
            <a:rPr lang="en-US"/>
            <a:t>VAWA Occupancy Rights are provided to applicants and tenants </a:t>
          </a:r>
        </a:p>
      </dgm:t>
    </dgm:pt>
    <dgm:pt modelId="{6ACF1864-6E26-4FFE-A5DE-8854EB3CBD72}" type="parTrans" cxnId="{54CAAA71-7A97-4628-9F6E-89D9E5B9D97C}">
      <dgm:prSet/>
      <dgm:spPr/>
      <dgm:t>
        <a:bodyPr/>
        <a:lstStyle/>
        <a:p>
          <a:endParaRPr lang="en-US"/>
        </a:p>
      </dgm:t>
    </dgm:pt>
    <dgm:pt modelId="{7388B8CD-B3F6-4AB1-BE78-3BE07C63D0F5}" type="sibTrans" cxnId="{54CAAA71-7A97-4628-9F6E-89D9E5B9D97C}">
      <dgm:prSet/>
      <dgm:spPr/>
      <dgm:t>
        <a:bodyPr/>
        <a:lstStyle/>
        <a:p>
          <a:endParaRPr lang="en-US"/>
        </a:p>
      </dgm:t>
    </dgm:pt>
    <dgm:pt modelId="{47920BCA-F5D1-4521-863D-1CD46DD29FF3}" type="pres">
      <dgm:prSet presAssocID="{0EC3BC32-0028-4393-BD0D-B7B92B4A90C4}" presName="root" presStyleCnt="0">
        <dgm:presLayoutVars>
          <dgm:dir/>
          <dgm:resizeHandles val="exact"/>
        </dgm:presLayoutVars>
      </dgm:prSet>
      <dgm:spPr/>
    </dgm:pt>
    <dgm:pt modelId="{8B40DBE9-65C1-42C0-8DB5-874BC0F4C8C3}" type="pres">
      <dgm:prSet presAssocID="{0ADB1859-8AC5-4089-B384-63D445695453}" presName="compNode" presStyleCnt="0"/>
      <dgm:spPr/>
    </dgm:pt>
    <dgm:pt modelId="{43B128BA-F84F-441F-846B-852C43DEF3D8}" type="pres">
      <dgm:prSet presAssocID="{0ADB1859-8AC5-4089-B384-63D4456954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D665FFBA-C264-4796-AB39-32977E166491}" type="pres">
      <dgm:prSet presAssocID="{0ADB1859-8AC5-4089-B384-63D445695453}" presName="spaceRect" presStyleCnt="0"/>
      <dgm:spPr/>
    </dgm:pt>
    <dgm:pt modelId="{80AEC943-ECF8-42DC-83FF-49F2B4049B52}" type="pres">
      <dgm:prSet presAssocID="{0ADB1859-8AC5-4089-B384-63D445695453}" presName="textRect" presStyleLbl="revTx" presStyleIdx="0" presStyleCnt="3">
        <dgm:presLayoutVars>
          <dgm:chMax val="1"/>
          <dgm:chPref val="1"/>
        </dgm:presLayoutVars>
      </dgm:prSet>
      <dgm:spPr/>
    </dgm:pt>
    <dgm:pt modelId="{AB502350-9BAC-4C16-9460-8CF70CEF2529}" type="pres">
      <dgm:prSet presAssocID="{0C4FBC6E-5ACE-48AA-9704-9AB896D96C79}" presName="sibTrans" presStyleCnt="0"/>
      <dgm:spPr/>
    </dgm:pt>
    <dgm:pt modelId="{FC4F85CA-77B2-46B5-A180-5625602ABEC7}" type="pres">
      <dgm:prSet presAssocID="{8BC77A37-1989-4DD6-AFCE-19059452B478}" presName="compNode" presStyleCnt="0"/>
      <dgm:spPr/>
    </dgm:pt>
    <dgm:pt modelId="{D943D97B-AE15-48B1-BEE9-0C60DCBED14E}" type="pres">
      <dgm:prSet presAssocID="{8BC77A37-1989-4DD6-AFCE-19059452B478}" presName="iconRect" presStyleLbl="node1" presStyleIdx="1" presStyleCnt="3" custLinFactNeighborX="-4432" custLinFactNeighborY="8863"/>
      <dgm:spPr>
        <a:prstGeom prst="smileyFac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eting"/>
        </a:ext>
      </dgm:extLst>
    </dgm:pt>
    <dgm:pt modelId="{7AA6E743-BA5B-4F8E-B419-893CDEABC0C6}" type="pres">
      <dgm:prSet presAssocID="{8BC77A37-1989-4DD6-AFCE-19059452B478}" presName="spaceRect" presStyleCnt="0"/>
      <dgm:spPr/>
    </dgm:pt>
    <dgm:pt modelId="{9B1E85D0-41A2-42CD-A932-0FE340D45EA3}" type="pres">
      <dgm:prSet presAssocID="{8BC77A37-1989-4DD6-AFCE-19059452B478}" presName="textRect" presStyleLbl="revTx" presStyleIdx="1" presStyleCnt="3">
        <dgm:presLayoutVars>
          <dgm:chMax val="1"/>
          <dgm:chPref val="1"/>
        </dgm:presLayoutVars>
      </dgm:prSet>
      <dgm:spPr/>
    </dgm:pt>
    <dgm:pt modelId="{CEC7C63E-DBA6-4658-8A24-D1E9EFA441DB}" type="pres">
      <dgm:prSet presAssocID="{3C47D099-A7C8-4BBD-A3A7-4FB24A9613C6}" presName="sibTrans" presStyleCnt="0"/>
      <dgm:spPr/>
    </dgm:pt>
    <dgm:pt modelId="{FD31BADC-F0AC-47DC-8A44-3DC83ECADEB6}" type="pres">
      <dgm:prSet presAssocID="{8D4A18FA-F6CB-4647-830F-029CB0CF09FE}" presName="compNode" presStyleCnt="0"/>
      <dgm:spPr/>
    </dgm:pt>
    <dgm:pt modelId="{718D0557-4BFA-4BCA-A09A-B14D1DA0C072}" type="pres">
      <dgm:prSet presAssocID="{8D4A18FA-F6CB-4647-830F-029CB0CF09F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1FC2B951-D61E-45C1-8318-1FF9C5973F15}" type="pres">
      <dgm:prSet presAssocID="{8D4A18FA-F6CB-4647-830F-029CB0CF09FE}" presName="spaceRect" presStyleCnt="0"/>
      <dgm:spPr/>
    </dgm:pt>
    <dgm:pt modelId="{43929E27-31E7-4F29-B2D1-B3C4B9665FD6}" type="pres">
      <dgm:prSet presAssocID="{8D4A18FA-F6CB-4647-830F-029CB0CF09FE}" presName="textRect" presStyleLbl="revTx" presStyleIdx="2" presStyleCnt="3">
        <dgm:presLayoutVars>
          <dgm:chMax val="1"/>
          <dgm:chPref val="1"/>
        </dgm:presLayoutVars>
      </dgm:prSet>
      <dgm:spPr/>
    </dgm:pt>
  </dgm:ptLst>
  <dgm:cxnLst>
    <dgm:cxn modelId="{79394513-650A-45E9-B61B-8CDA3EC3B103}" type="presOf" srcId="{8BC77A37-1989-4DD6-AFCE-19059452B478}" destId="{9B1E85D0-41A2-42CD-A932-0FE340D45EA3}" srcOrd="0" destOrd="0" presId="urn:microsoft.com/office/officeart/2018/2/layout/IconLabelList"/>
    <dgm:cxn modelId="{1B3C2D3F-E8C5-48F8-AAED-6CA5BDDD202F}" srcId="{0EC3BC32-0028-4393-BD0D-B7B92B4A90C4}" destId="{0ADB1859-8AC5-4089-B384-63D445695453}" srcOrd="0" destOrd="0" parTransId="{260C42D0-6C7B-4FAF-8C77-24404A09624B}" sibTransId="{0C4FBC6E-5ACE-48AA-9704-9AB896D96C79}"/>
    <dgm:cxn modelId="{54CAAA71-7A97-4628-9F6E-89D9E5B9D97C}" srcId="{0EC3BC32-0028-4393-BD0D-B7B92B4A90C4}" destId="{8D4A18FA-F6CB-4647-830F-029CB0CF09FE}" srcOrd="2" destOrd="0" parTransId="{6ACF1864-6E26-4FFE-A5DE-8854EB3CBD72}" sibTransId="{7388B8CD-B3F6-4AB1-BE78-3BE07C63D0F5}"/>
    <dgm:cxn modelId="{9F5F5C99-8698-44EE-BEFC-4A8FE7370A47}" srcId="{0EC3BC32-0028-4393-BD0D-B7B92B4A90C4}" destId="{8BC77A37-1989-4DD6-AFCE-19059452B478}" srcOrd="1" destOrd="0" parTransId="{0F4FE832-724C-43AE-9E8E-C34F02F7BF32}" sibTransId="{3C47D099-A7C8-4BBD-A3A7-4FB24A9613C6}"/>
    <dgm:cxn modelId="{8BA325AB-F535-423D-960E-385DDD7E1E0E}" type="presOf" srcId="{0EC3BC32-0028-4393-BD0D-B7B92B4A90C4}" destId="{47920BCA-F5D1-4521-863D-1CD46DD29FF3}" srcOrd="0" destOrd="0" presId="urn:microsoft.com/office/officeart/2018/2/layout/IconLabelList"/>
    <dgm:cxn modelId="{B38BD8AC-F2BA-4AA6-8A51-B3FF01738BB9}" type="presOf" srcId="{8D4A18FA-F6CB-4647-830F-029CB0CF09FE}" destId="{43929E27-31E7-4F29-B2D1-B3C4B9665FD6}" srcOrd="0" destOrd="0" presId="urn:microsoft.com/office/officeart/2018/2/layout/IconLabelList"/>
    <dgm:cxn modelId="{9C2C98FE-A5F7-4F3D-938C-A3F1314876A4}" type="presOf" srcId="{0ADB1859-8AC5-4089-B384-63D445695453}" destId="{80AEC943-ECF8-42DC-83FF-49F2B4049B52}" srcOrd="0" destOrd="0" presId="urn:microsoft.com/office/officeart/2018/2/layout/IconLabelList"/>
    <dgm:cxn modelId="{798E65D2-7B4D-41D4-829F-685CABD42FEF}" type="presParOf" srcId="{47920BCA-F5D1-4521-863D-1CD46DD29FF3}" destId="{8B40DBE9-65C1-42C0-8DB5-874BC0F4C8C3}" srcOrd="0" destOrd="0" presId="urn:microsoft.com/office/officeart/2018/2/layout/IconLabelList"/>
    <dgm:cxn modelId="{A89F4D07-4DF2-454B-8550-4EAA98ACB45A}" type="presParOf" srcId="{8B40DBE9-65C1-42C0-8DB5-874BC0F4C8C3}" destId="{43B128BA-F84F-441F-846B-852C43DEF3D8}" srcOrd="0" destOrd="0" presId="urn:microsoft.com/office/officeart/2018/2/layout/IconLabelList"/>
    <dgm:cxn modelId="{D235B98E-117B-433F-BFDF-EDA79A99ABD1}" type="presParOf" srcId="{8B40DBE9-65C1-42C0-8DB5-874BC0F4C8C3}" destId="{D665FFBA-C264-4796-AB39-32977E166491}" srcOrd="1" destOrd="0" presId="urn:microsoft.com/office/officeart/2018/2/layout/IconLabelList"/>
    <dgm:cxn modelId="{5693DDA9-2292-4FA3-97DE-C8E22EB12E14}" type="presParOf" srcId="{8B40DBE9-65C1-42C0-8DB5-874BC0F4C8C3}" destId="{80AEC943-ECF8-42DC-83FF-49F2B4049B52}" srcOrd="2" destOrd="0" presId="urn:microsoft.com/office/officeart/2018/2/layout/IconLabelList"/>
    <dgm:cxn modelId="{4DE17911-C447-4DDF-89A1-DB5C07EDBCE2}" type="presParOf" srcId="{47920BCA-F5D1-4521-863D-1CD46DD29FF3}" destId="{AB502350-9BAC-4C16-9460-8CF70CEF2529}" srcOrd="1" destOrd="0" presId="urn:microsoft.com/office/officeart/2018/2/layout/IconLabelList"/>
    <dgm:cxn modelId="{E099507A-A5B7-40F2-9169-15D748BD0322}" type="presParOf" srcId="{47920BCA-F5D1-4521-863D-1CD46DD29FF3}" destId="{FC4F85CA-77B2-46B5-A180-5625602ABEC7}" srcOrd="2" destOrd="0" presId="urn:microsoft.com/office/officeart/2018/2/layout/IconLabelList"/>
    <dgm:cxn modelId="{73CFD6C8-1740-40BF-9E27-DD36A47A3C10}" type="presParOf" srcId="{FC4F85CA-77B2-46B5-A180-5625602ABEC7}" destId="{D943D97B-AE15-48B1-BEE9-0C60DCBED14E}" srcOrd="0" destOrd="0" presId="urn:microsoft.com/office/officeart/2018/2/layout/IconLabelList"/>
    <dgm:cxn modelId="{A80690FF-B1D3-424A-9657-16E6632434E3}" type="presParOf" srcId="{FC4F85CA-77B2-46B5-A180-5625602ABEC7}" destId="{7AA6E743-BA5B-4F8E-B419-893CDEABC0C6}" srcOrd="1" destOrd="0" presId="urn:microsoft.com/office/officeart/2018/2/layout/IconLabelList"/>
    <dgm:cxn modelId="{DDB5EF21-28B7-48A1-8F75-5D8E2FDD5943}" type="presParOf" srcId="{FC4F85CA-77B2-46B5-A180-5625602ABEC7}" destId="{9B1E85D0-41A2-42CD-A932-0FE340D45EA3}" srcOrd="2" destOrd="0" presId="urn:microsoft.com/office/officeart/2018/2/layout/IconLabelList"/>
    <dgm:cxn modelId="{DDD65166-DE66-42FE-98AA-F6AF58F13C4F}" type="presParOf" srcId="{47920BCA-F5D1-4521-863D-1CD46DD29FF3}" destId="{CEC7C63E-DBA6-4658-8A24-D1E9EFA441DB}" srcOrd="3" destOrd="0" presId="urn:microsoft.com/office/officeart/2018/2/layout/IconLabelList"/>
    <dgm:cxn modelId="{A899A3FC-F5C4-4DEF-ADEF-5C8D81D23495}" type="presParOf" srcId="{47920BCA-F5D1-4521-863D-1CD46DD29FF3}" destId="{FD31BADC-F0AC-47DC-8A44-3DC83ECADEB6}" srcOrd="4" destOrd="0" presId="urn:microsoft.com/office/officeart/2018/2/layout/IconLabelList"/>
    <dgm:cxn modelId="{68C3A830-3D92-4F3E-82A6-230142E9639C}" type="presParOf" srcId="{FD31BADC-F0AC-47DC-8A44-3DC83ECADEB6}" destId="{718D0557-4BFA-4BCA-A09A-B14D1DA0C072}" srcOrd="0" destOrd="0" presId="urn:microsoft.com/office/officeart/2018/2/layout/IconLabelList"/>
    <dgm:cxn modelId="{55AC9B80-55A6-4217-AC0A-F44480B2478A}" type="presParOf" srcId="{FD31BADC-F0AC-47DC-8A44-3DC83ECADEB6}" destId="{1FC2B951-D61E-45C1-8318-1FF9C5973F15}" srcOrd="1" destOrd="0" presId="urn:microsoft.com/office/officeart/2018/2/layout/IconLabelList"/>
    <dgm:cxn modelId="{2A92BFC6-B7DE-4711-8123-4809993DFB4D}" type="presParOf" srcId="{FD31BADC-F0AC-47DC-8A44-3DC83ECADEB6}" destId="{43929E27-31E7-4F29-B2D1-B3C4B9665FD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A046C7B-7E85-4DF2-A87C-0BC7CE4D639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162D61B-9EDE-42D3-9CAF-A5C635A45738}">
      <dgm:prSet/>
      <dgm:spPr/>
      <dgm:t>
        <a:bodyPr/>
        <a:lstStyle/>
        <a:p>
          <a:r>
            <a:rPr lang="en-US" dirty="0"/>
            <a:t>Survivors cannot be denied shelter, housing, housing assistance, terminated from participating in or evicted from housing on the basis that they are a victim of domestic violence.</a:t>
          </a:r>
        </a:p>
      </dgm:t>
    </dgm:pt>
    <dgm:pt modelId="{9E1BCE01-118B-4B9D-81D4-AE8FD2B27C12}" type="parTrans" cxnId="{0AEE9F5D-CEFF-4293-BD1F-C69435076B03}">
      <dgm:prSet/>
      <dgm:spPr/>
      <dgm:t>
        <a:bodyPr/>
        <a:lstStyle/>
        <a:p>
          <a:endParaRPr lang="en-US"/>
        </a:p>
      </dgm:t>
    </dgm:pt>
    <dgm:pt modelId="{4BEA774F-212E-4B35-9932-3ADD858A7EAB}" type="sibTrans" cxnId="{0AEE9F5D-CEFF-4293-BD1F-C69435076B03}">
      <dgm:prSet/>
      <dgm:spPr/>
      <dgm:t>
        <a:bodyPr/>
        <a:lstStyle/>
        <a:p>
          <a:endParaRPr lang="en-US"/>
        </a:p>
      </dgm:t>
    </dgm:pt>
    <dgm:pt modelId="{F34BC3D5-F1A8-49F7-A7E9-3A34C2DC7EAE}">
      <dgm:prSet/>
      <dgm:spPr/>
      <dgm:t>
        <a:bodyPr/>
        <a:lstStyle/>
        <a:p>
          <a:r>
            <a:rPr lang="en-US"/>
            <a:t>Survivors cannot be denied assistance or tenancy solely on the basis of criminal activity or poor credit directly related to domestic violence.</a:t>
          </a:r>
        </a:p>
      </dgm:t>
    </dgm:pt>
    <dgm:pt modelId="{99DAC3D7-6F49-408F-80EE-8284BCCB0149}" type="parTrans" cxnId="{14DAF1F0-59B0-4714-845E-65D441500F6A}">
      <dgm:prSet/>
      <dgm:spPr/>
      <dgm:t>
        <a:bodyPr/>
        <a:lstStyle/>
        <a:p>
          <a:endParaRPr lang="en-US"/>
        </a:p>
      </dgm:t>
    </dgm:pt>
    <dgm:pt modelId="{7932B668-9718-4D1B-9B8A-09857A27F016}" type="sibTrans" cxnId="{14DAF1F0-59B0-4714-845E-65D441500F6A}">
      <dgm:prSet/>
      <dgm:spPr/>
      <dgm:t>
        <a:bodyPr/>
        <a:lstStyle/>
        <a:p>
          <a:endParaRPr lang="en-US"/>
        </a:p>
      </dgm:t>
    </dgm:pt>
    <dgm:pt modelId="{D7FE7640-410C-4332-A6C2-5E5B88D943EC}" type="pres">
      <dgm:prSet presAssocID="{2A046C7B-7E85-4DF2-A87C-0BC7CE4D6397}" presName="root" presStyleCnt="0">
        <dgm:presLayoutVars>
          <dgm:dir/>
          <dgm:resizeHandles val="exact"/>
        </dgm:presLayoutVars>
      </dgm:prSet>
      <dgm:spPr/>
    </dgm:pt>
    <dgm:pt modelId="{80FE14D6-D7A9-4F06-A17F-491725F0ECAB}" type="pres">
      <dgm:prSet presAssocID="{2A046C7B-7E85-4DF2-A87C-0BC7CE4D6397}" presName="container" presStyleCnt="0">
        <dgm:presLayoutVars>
          <dgm:dir/>
          <dgm:resizeHandles val="exact"/>
        </dgm:presLayoutVars>
      </dgm:prSet>
      <dgm:spPr/>
    </dgm:pt>
    <dgm:pt modelId="{5D15297F-70AC-4998-8E39-881A8D45E12C}" type="pres">
      <dgm:prSet presAssocID="{6162D61B-9EDE-42D3-9CAF-A5C635A45738}" presName="compNode" presStyleCnt="0"/>
      <dgm:spPr/>
    </dgm:pt>
    <dgm:pt modelId="{57FFEF71-5A2F-4767-A0C7-A36A5F470BBA}" type="pres">
      <dgm:prSet presAssocID="{6162D61B-9EDE-42D3-9CAF-A5C635A45738}" presName="iconBgRect" presStyleLbl="bgShp" presStyleIdx="0" presStyleCnt="2"/>
      <dgm:spPr/>
    </dgm:pt>
    <dgm:pt modelId="{ADD559B9-F70A-454E-B4C3-C415CDCF8634}" type="pres">
      <dgm:prSet presAssocID="{6162D61B-9EDE-42D3-9CAF-A5C635A4573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9BA95AA1-58A0-4980-9CB6-E1CE0CE18BEB}" type="pres">
      <dgm:prSet presAssocID="{6162D61B-9EDE-42D3-9CAF-A5C635A45738}" presName="spaceRect" presStyleCnt="0"/>
      <dgm:spPr/>
    </dgm:pt>
    <dgm:pt modelId="{89C92547-EE7D-4C14-BD17-C9FEC25314DE}" type="pres">
      <dgm:prSet presAssocID="{6162D61B-9EDE-42D3-9CAF-A5C635A45738}" presName="textRect" presStyleLbl="revTx" presStyleIdx="0" presStyleCnt="2">
        <dgm:presLayoutVars>
          <dgm:chMax val="1"/>
          <dgm:chPref val="1"/>
        </dgm:presLayoutVars>
      </dgm:prSet>
      <dgm:spPr/>
    </dgm:pt>
    <dgm:pt modelId="{646DF35E-1282-4293-B174-3097D4C7285B}" type="pres">
      <dgm:prSet presAssocID="{4BEA774F-212E-4B35-9932-3ADD858A7EAB}" presName="sibTrans" presStyleLbl="sibTrans2D1" presStyleIdx="0" presStyleCnt="0"/>
      <dgm:spPr/>
    </dgm:pt>
    <dgm:pt modelId="{AA88FCFE-839C-4E95-9922-2000D7F30F6D}" type="pres">
      <dgm:prSet presAssocID="{F34BC3D5-F1A8-49F7-A7E9-3A34C2DC7EAE}" presName="compNode" presStyleCnt="0"/>
      <dgm:spPr/>
    </dgm:pt>
    <dgm:pt modelId="{2B7B3D19-B143-4B8E-9F31-C57E1B873B91}" type="pres">
      <dgm:prSet presAssocID="{F34BC3D5-F1A8-49F7-A7E9-3A34C2DC7EAE}" presName="iconBgRect" presStyleLbl="bgShp" presStyleIdx="1" presStyleCnt="2"/>
      <dgm:spPr/>
    </dgm:pt>
    <dgm:pt modelId="{A99F2E2A-B4C7-4178-93F7-DDA5D6B1532F}" type="pres">
      <dgm:prSet presAssocID="{F34BC3D5-F1A8-49F7-A7E9-3A34C2DC7EAE}"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n with kid"/>
        </a:ext>
      </dgm:extLst>
    </dgm:pt>
    <dgm:pt modelId="{DF6CF965-1348-4F0F-8126-B0696603BCA6}" type="pres">
      <dgm:prSet presAssocID="{F34BC3D5-F1A8-49F7-A7E9-3A34C2DC7EAE}" presName="spaceRect" presStyleCnt="0"/>
      <dgm:spPr/>
    </dgm:pt>
    <dgm:pt modelId="{D53CFA41-F0E4-4547-BFE0-8B44AE215696}" type="pres">
      <dgm:prSet presAssocID="{F34BC3D5-F1A8-49F7-A7E9-3A34C2DC7EAE}" presName="textRect" presStyleLbl="revTx" presStyleIdx="1" presStyleCnt="2">
        <dgm:presLayoutVars>
          <dgm:chMax val="1"/>
          <dgm:chPref val="1"/>
        </dgm:presLayoutVars>
      </dgm:prSet>
      <dgm:spPr/>
    </dgm:pt>
  </dgm:ptLst>
  <dgm:cxnLst>
    <dgm:cxn modelId="{2FD6381F-012B-41E7-9432-4ACE9BC210CA}" type="presOf" srcId="{6162D61B-9EDE-42D3-9CAF-A5C635A45738}" destId="{89C92547-EE7D-4C14-BD17-C9FEC25314DE}" srcOrd="0" destOrd="0" presId="urn:microsoft.com/office/officeart/2018/2/layout/IconCircleList"/>
    <dgm:cxn modelId="{0AEE9F5D-CEFF-4293-BD1F-C69435076B03}" srcId="{2A046C7B-7E85-4DF2-A87C-0BC7CE4D6397}" destId="{6162D61B-9EDE-42D3-9CAF-A5C635A45738}" srcOrd="0" destOrd="0" parTransId="{9E1BCE01-118B-4B9D-81D4-AE8FD2B27C12}" sibTransId="{4BEA774F-212E-4B35-9932-3ADD858A7EAB}"/>
    <dgm:cxn modelId="{95EB4071-3810-4EEB-88D0-95E55E6EBABF}" type="presOf" srcId="{F34BC3D5-F1A8-49F7-A7E9-3A34C2DC7EAE}" destId="{D53CFA41-F0E4-4547-BFE0-8B44AE215696}" srcOrd="0" destOrd="0" presId="urn:microsoft.com/office/officeart/2018/2/layout/IconCircleList"/>
    <dgm:cxn modelId="{77F00890-0147-4CD2-BB5E-1613EAD5F4D3}" type="presOf" srcId="{4BEA774F-212E-4B35-9932-3ADD858A7EAB}" destId="{646DF35E-1282-4293-B174-3097D4C7285B}" srcOrd="0" destOrd="0" presId="urn:microsoft.com/office/officeart/2018/2/layout/IconCircleList"/>
    <dgm:cxn modelId="{BF5498A0-9132-4201-B37B-665E76559F0E}" type="presOf" srcId="{2A046C7B-7E85-4DF2-A87C-0BC7CE4D6397}" destId="{D7FE7640-410C-4332-A6C2-5E5B88D943EC}" srcOrd="0" destOrd="0" presId="urn:microsoft.com/office/officeart/2018/2/layout/IconCircleList"/>
    <dgm:cxn modelId="{14DAF1F0-59B0-4714-845E-65D441500F6A}" srcId="{2A046C7B-7E85-4DF2-A87C-0BC7CE4D6397}" destId="{F34BC3D5-F1A8-49F7-A7E9-3A34C2DC7EAE}" srcOrd="1" destOrd="0" parTransId="{99DAC3D7-6F49-408F-80EE-8284BCCB0149}" sibTransId="{7932B668-9718-4D1B-9B8A-09857A27F016}"/>
    <dgm:cxn modelId="{B905E505-A1B6-41D6-9E78-5E6ED5CB7B86}" type="presParOf" srcId="{D7FE7640-410C-4332-A6C2-5E5B88D943EC}" destId="{80FE14D6-D7A9-4F06-A17F-491725F0ECAB}" srcOrd="0" destOrd="0" presId="urn:microsoft.com/office/officeart/2018/2/layout/IconCircleList"/>
    <dgm:cxn modelId="{000A66F7-DC90-4D7B-BF18-88E4D83186E9}" type="presParOf" srcId="{80FE14D6-D7A9-4F06-A17F-491725F0ECAB}" destId="{5D15297F-70AC-4998-8E39-881A8D45E12C}" srcOrd="0" destOrd="0" presId="urn:microsoft.com/office/officeart/2018/2/layout/IconCircleList"/>
    <dgm:cxn modelId="{15123684-4318-4CFC-B147-8E6AF2B63638}" type="presParOf" srcId="{5D15297F-70AC-4998-8E39-881A8D45E12C}" destId="{57FFEF71-5A2F-4767-A0C7-A36A5F470BBA}" srcOrd="0" destOrd="0" presId="urn:microsoft.com/office/officeart/2018/2/layout/IconCircleList"/>
    <dgm:cxn modelId="{282ADCD1-0B91-440C-813A-FDD5D22A4E93}" type="presParOf" srcId="{5D15297F-70AC-4998-8E39-881A8D45E12C}" destId="{ADD559B9-F70A-454E-B4C3-C415CDCF8634}" srcOrd="1" destOrd="0" presId="urn:microsoft.com/office/officeart/2018/2/layout/IconCircleList"/>
    <dgm:cxn modelId="{1AB21A60-468D-4BCC-A095-76B6CC5BBAF3}" type="presParOf" srcId="{5D15297F-70AC-4998-8E39-881A8D45E12C}" destId="{9BA95AA1-58A0-4980-9CB6-E1CE0CE18BEB}" srcOrd="2" destOrd="0" presId="urn:microsoft.com/office/officeart/2018/2/layout/IconCircleList"/>
    <dgm:cxn modelId="{4B1195E0-9C85-4585-A7DE-25AB785ED116}" type="presParOf" srcId="{5D15297F-70AC-4998-8E39-881A8D45E12C}" destId="{89C92547-EE7D-4C14-BD17-C9FEC25314DE}" srcOrd="3" destOrd="0" presId="urn:microsoft.com/office/officeart/2018/2/layout/IconCircleList"/>
    <dgm:cxn modelId="{AADD71A8-F7DE-4E84-80EC-8F63EFC3AAC8}" type="presParOf" srcId="{80FE14D6-D7A9-4F06-A17F-491725F0ECAB}" destId="{646DF35E-1282-4293-B174-3097D4C7285B}" srcOrd="1" destOrd="0" presId="urn:microsoft.com/office/officeart/2018/2/layout/IconCircleList"/>
    <dgm:cxn modelId="{2681B2F6-4F85-44BE-9F5E-54576FD8C90D}" type="presParOf" srcId="{80FE14D6-D7A9-4F06-A17F-491725F0ECAB}" destId="{AA88FCFE-839C-4E95-9922-2000D7F30F6D}" srcOrd="2" destOrd="0" presId="urn:microsoft.com/office/officeart/2018/2/layout/IconCircleList"/>
    <dgm:cxn modelId="{A3DABBF2-2529-4B03-A5CA-3487A1BA8BED}" type="presParOf" srcId="{AA88FCFE-839C-4E95-9922-2000D7F30F6D}" destId="{2B7B3D19-B143-4B8E-9F31-C57E1B873B91}" srcOrd="0" destOrd="0" presId="urn:microsoft.com/office/officeart/2018/2/layout/IconCircleList"/>
    <dgm:cxn modelId="{AD361047-430A-44C3-8246-31DDDCE74B91}" type="presParOf" srcId="{AA88FCFE-839C-4E95-9922-2000D7F30F6D}" destId="{A99F2E2A-B4C7-4178-93F7-DDA5D6B1532F}" srcOrd="1" destOrd="0" presId="urn:microsoft.com/office/officeart/2018/2/layout/IconCircleList"/>
    <dgm:cxn modelId="{56A8D5D4-B4B3-4A8C-A12A-4FD1044D6E4E}" type="presParOf" srcId="{AA88FCFE-839C-4E95-9922-2000D7F30F6D}" destId="{DF6CF965-1348-4F0F-8126-B0696603BCA6}" srcOrd="2" destOrd="0" presId="urn:microsoft.com/office/officeart/2018/2/layout/IconCircleList"/>
    <dgm:cxn modelId="{7B39D2CC-68C5-4EBF-98AD-62613C976011}" type="presParOf" srcId="{AA88FCFE-839C-4E95-9922-2000D7F30F6D}" destId="{D53CFA41-F0E4-4547-BFE0-8B44AE21569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0F3E73-3160-4DEF-A69E-F442726D0D8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9B601E7-17EE-4AB9-81E8-BED9223719EF}">
      <dgm:prSet/>
      <dgm:spPr/>
      <dgm:t>
        <a:bodyPr/>
        <a:lstStyle/>
        <a:p>
          <a:r>
            <a:rPr lang="en-US" dirty="0"/>
            <a:t>Leases can be </a:t>
          </a:r>
          <a:r>
            <a:rPr lang="en-US" u="sng" dirty="0"/>
            <a:t>“bifurcated”</a:t>
          </a:r>
          <a:endParaRPr lang="en-US" dirty="0"/>
        </a:p>
      </dgm:t>
    </dgm:pt>
    <dgm:pt modelId="{66C05240-EAB4-4C6E-9A40-7389F9BBF2D9}" type="parTrans" cxnId="{1666C8D9-DCEE-43A2-A1D7-F5DA56BE6BCB}">
      <dgm:prSet/>
      <dgm:spPr/>
      <dgm:t>
        <a:bodyPr/>
        <a:lstStyle/>
        <a:p>
          <a:endParaRPr lang="en-US"/>
        </a:p>
      </dgm:t>
    </dgm:pt>
    <dgm:pt modelId="{666100F3-9EB0-41A6-994F-99CFE3E3B376}" type="sibTrans" cxnId="{1666C8D9-DCEE-43A2-A1D7-F5DA56BE6BCB}">
      <dgm:prSet/>
      <dgm:spPr/>
      <dgm:t>
        <a:bodyPr/>
        <a:lstStyle/>
        <a:p>
          <a:endParaRPr lang="en-US"/>
        </a:p>
      </dgm:t>
    </dgm:pt>
    <dgm:pt modelId="{945B0D23-3C29-4D7A-B3F9-9A1AA2AE6E07}">
      <dgm:prSet/>
      <dgm:spPr/>
      <dgm:t>
        <a:bodyPr/>
        <a:lstStyle/>
        <a:p>
          <a:r>
            <a:rPr lang="en-US" dirty="0"/>
            <a:t>Eviction or termination of assistance to one party without penalizing a survivor.</a:t>
          </a:r>
        </a:p>
      </dgm:t>
    </dgm:pt>
    <dgm:pt modelId="{A2505205-25DC-40E6-AAE1-86D909C6F492}" type="parTrans" cxnId="{162C56FA-B3D2-4984-B91E-72F1A27F8590}">
      <dgm:prSet/>
      <dgm:spPr/>
      <dgm:t>
        <a:bodyPr/>
        <a:lstStyle/>
        <a:p>
          <a:endParaRPr lang="en-US"/>
        </a:p>
      </dgm:t>
    </dgm:pt>
    <dgm:pt modelId="{B4D2B379-8F61-4071-8A14-CCBD4F371F07}" type="sibTrans" cxnId="{162C56FA-B3D2-4984-B91E-72F1A27F8590}">
      <dgm:prSet/>
      <dgm:spPr/>
      <dgm:t>
        <a:bodyPr/>
        <a:lstStyle/>
        <a:p>
          <a:endParaRPr lang="en-US"/>
        </a:p>
      </dgm:t>
    </dgm:pt>
    <dgm:pt modelId="{238037CF-9978-43D9-A46F-19683A59295C}">
      <dgm:prSet/>
      <dgm:spPr/>
      <dgm:t>
        <a:bodyPr/>
        <a:lstStyle/>
        <a:p>
          <a:r>
            <a:rPr lang="en-US"/>
            <a:t>If the lease split, survivors can stay in unit and request to establish eligibility for assistance.</a:t>
          </a:r>
        </a:p>
      </dgm:t>
    </dgm:pt>
    <dgm:pt modelId="{1760B339-EDB6-45CC-82E4-335DF24E2253}" type="parTrans" cxnId="{02F65442-B5D9-482A-A4E0-4844D3F34ACB}">
      <dgm:prSet/>
      <dgm:spPr/>
      <dgm:t>
        <a:bodyPr/>
        <a:lstStyle/>
        <a:p>
          <a:endParaRPr lang="en-US"/>
        </a:p>
      </dgm:t>
    </dgm:pt>
    <dgm:pt modelId="{AFF06D63-B0CC-4045-BE54-98487F70AB49}" type="sibTrans" cxnId="{02F65442-B5D9-482A-A4E0-4844D3F34ACB}">
      <dgm:prSet/>
      <dgm:spPr/>
      <dgm:t>
        <a:bodyPr/>
        <a:lstStyle/>
        <a:p>
          <a:endParaRPr lang="en-US"/>
        </a:p>
      </dgm:t>
    </dgm:pt>
    <dgm:pt modelId="{0126B692-6D86-452D-A793-FB226E507463}">
      <dgm:prSet/>
      <dgm:spPr/>
      <dgm:t>
        <a:bodyPr/>
        <a:lstStyle/>
        <a:p>
          <a:r>
            <a:rPr lang="en-US"/>
            <a:t>PHAs and owners MUST give survivors the opportunity to establish eligibility, and offer reasonable time to do so.</a:t>
          </a:r>
        </a:p>
      </dgm:t>
    </dgm:pt>
    <dgm:pt modelId="{3BACC5E6-88DC-4E83-BA2E-A3B826195E5B}" type="parTrans" cxnId="{D91B9183-0E82-473E-9B3E-6CF59FDE801F}">
      <dgm:prSet/>
      <dgm:spPr/>
      <dgm:t>
        <a:bodyPr/>
        <a:lstStyle/>
        <a:p>
          <a:endParaRPr lang="en-US"/>
        </a:p>
      </dgm:t>
    </dgm:pt>
    <dgm:pt modelId="{130DDEA1-1483-48C9-B69C-79979C50CF6B}" type="sibTrans" cxnId="{D91B9183-0E82-473E-9B3E-6CF59FDE801F}">
      <dgm:prSet/>
      <dgm:spPr/>
      <dgm:t>
        <a:bodyPr/>
        <a:lstStyle/>
        <a:p>
          <a:endParaRPr lang="en-US"/>
        </a:p>
      </dgm:t>
    </dgm:pt>
    <dgm:pt modelId="{A8635126-8356-46C2-BC7A-2CC365DF8D48}" type="pres">
      <dgm:prSet presAssocID="{F70F3E73-3160-4DEF-A69E-F442726D0D8E}" presName="root" presStyleCnt="0">
        <dgm:presLayoutVars>
          <dgm:dir/>
          <dgm:resizeHandles val="exact"/>
        </dgm:presLayoutVars>
      </dgm:prSet>
      <dgm:spPr/>
    </dgm:pt>
    <dgm:pt modelId="{9E559DEB-DC71-4879-AC5E-1063DE046856}" type="pres">
      <dgm:prSet presAssocID="{F70F3E73-3160-4DEF-A69E-F442726D0D8E}" presName="container" presStyleCnt="0">
        <dgm:presLayoutVars>
          <dgm:dir/>
          <dgm:resizeHandles val="exact"/>
        </dgm:presLayoutVars>
      </dgm:prSet>
      <dgm:spPr/>
    </dgm:pt>
    <dgm:pt modelId="{A88C5864-9E9A-4CA2-8EEA-51998F2F7968}" type="pres">
      <dgm:prSet presAssocID="{F9B601E7-17EE-4AB9-81E8-BED9223719EF}" presName="compNode" presStyleCnt="0"/>
      <dgm:spPr/>
    </dgm:pt>
    <dgm:pt modelId="{FCD24B8C-AC15-4651-B6E9-71BE22EF81F9}" type="pres">
      <dgm:prSet presAssocID="{F9B601E7-17EE-4AB9-81E8-BED9223719EF}" presName="iconBgRect" presStyleLbl="bgShp" presStyleIdx="0" presStyleCnt="4"/>
      <dgm:spPr/>
    </dgm:pt>
    <dgm:pt modelId="{F33F4027-06EF-4F0D-8DC7-DE003790670A}" type="pres">
      <dgm:prSet presAssocID="{F9B601E7-17EE-4AB9-81E8-BED9223719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a:ext>
      </dgm:extLst>
    </dgm:pt>
    <dgm:pt modelId="{A41EF7ED-4DD5-4E3E-8C6B-0EC326977CE6}" type="pres">
      <dgm:prSet presAssocID="{F9B601E7-17EE-4AB9-81E8-BED9223719EF}" presName="spaceRect" presStyleCnt="0"/>
      <dgm:spPr/>
    </dgm:pt>
    <dgm:pt modelId="{61F7C888-E93E-4E7B-AE25-78D313C92790}" type="pres">
      <dgm:prSet presAssocID="{F9B601E7-17EE-4AB9-81E8-BED9223719EF}" presName="textRect" presStyleLbl="revTx" presStyleIdx="0" presStyleCnt="4">
        <dgm:presLayoutVars>
          <dgm:chMax val="1"/>
          <dgm:chPref val="1"/>
        </dgm:presLayoutVars>
      </dgm:prSet>
      <dgm:spPr/>
    </dgm:pt>
    <dgm:pt modelId="{8F58C1D8-29C3-418E-9DD2-E486070ACE4F}" type="pres">
      <dgm:prSet presAssocID="{666100F3-9EB0-41A6-994F-99CFE3E3B376}" presName="sibTrans" presStyleLbl="sibTrans2D1" presStyleIdx="0" presStyleCnt="0"/>
      <dgm:spPr/>
    </dgm:pt>
    <dgm:pt modelId="{E9F31CE3-2D98-4D8F-AFF0-BF5ABBF81C90}" type="pres">
      <dgm:prSet presAssocID="{945B0D23-3C29-4D7A-B3F9-9A1AA2AE6E07}" presName="compNode" presStyleCnt="0"/>
      <dgm:spPr/>
    </dgm:pt>
    <dgm:pt modelId="{DBDFB2A6-C2E0-4A1C-A756-C12FA8770964}" type="pres">
      <dgm:prSet presAssocID="{945B0D23-3C29-4D7A-B3F9-9A1AA2AE6E07}" presName="iconBgRect" presStyleLbl="bgShp" presStyleIdx="1" presStyleCnt="4"/>
      <dgm:spPr/>
    </dgm:pt>
    <dgm:pt modelId="{6FBAF10C-9197-421D-B15E-489C9A2A97F0}" type="pres">
      <dgm:prSet presAssocID="{945B0D23-3C29-4D7A-B3F9-9A1AA2AE6E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BDF91E4D-E8EB-481F-ABE9-09A2B5E3CD1E}" type="pres">
      <dgm:prSet presAssocID="{945B0D23-3C29-4D7A-B3F9-9A1AA2AE6E07}" presName="spaceRect" presStyleCnt="0"/>
      <dgm:spPr/>
    </dgm:pt>
    <dgm:pt modelId="{612DCA11-D53B-4694-9276-D13C67F204B4}" type="pres">
      <dgm:prSet presAssocID="{945B0D23-3C29-4D7A-B3F9-9A1AA2AE6E07}" presName="textRect" presStyleLbl="revTx" presStyleIdx="1" presStyleCnt="4">
        <dgm:presLayoutVars>
          <dgm:chMax val="1"/>
          <dgm:chPref val="1"/>
        </dgm:presLayoutVars>
      </dgm:prSet>
      <dgm:spPr/>
    </dgm:pt>
    <dgm:pt modelId="{DFF9D806-74F9-4FB6-9DC5-6B3C5D6E280E}" type="pres">
      <dgm:prSet presAssocID="{B4D2B379-8F61-4071-8A14-CCBD4F371F07}" presName="sibTrans" presStyleLbl="sibTrans2D1" presStyleIdx="0" presStyleCnt="0"/>
      <dgm:spPr/>
    </dgm:pt>
    <dgm:pt modelId="{1EA44333-205F-42A0-8C2C-DA981B073C5C}" type="pres">
      <dgm:prSet presAssocID="{238037CF-9978-43D9-A46F-19683A59295C}" presName="compNode" presStyleCnt="0"/>
      <dgm:spPr/>
    </dgm:pt>
    <dgm:pt modelId="{055B3784-74EB-4273-940B-F7B0B5DB31EE}" type="pres">
      <dgm:prSet presAssocID="{238037CF-9978-43D9-A46F-19683A59295C}" presName="iconBgRect" presStyleLbl="bgShp" presStyleIdx="2" presStyleCnt="4"/>
      <dgm:spPr/>
    </dgm:pt>
    <dgm:pt modelId="{DC05B80E-B706-47E3-84A6-EFA5048ACDB2}" type="pres">
      <dgm:prSet presAssocID="{238037CF-9978-43D9-A46F-19683A5929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otecting hand"/>
        </a:ext>
      </dgm:extLst>
    </dgm:pt>
    <dgm:pt modelId="{ACAF7167-9C67-4514-B11C-5DB05168E3F3}" type="pres">
      <dgm:prSet presAssocID="{238037CF-9978-43D9-A46F-19683A59295C}" presName="spaceRect" presStyleCnt="0"/>
      <dgm:spPr/>
    </dgm:pt>
    <dgm:pt modelId="{64388186-8B59-4440-B3B5-BFF54930C538}" type="pres">
      <dgm:prSet presAssocID="{238037CF-9978-43D9-A46F-19683A59295C}" presName="textRect" presStyleLbl="revTx" presStyleIdx="2" presStyleCnt="4">
        <dgm:presLayoutVars>
          <dgm:chMax val="1"/>
          <dgm:chPref val="1"/>
        </dgm:presLayoutVars>
      </dgm:prSet>
      <dgm:spPr/>
    </dgm:pt>
    <dgm:pt modelId="{CA1FDAAE-0644-437F-9B47-182A2CEFE0B4}" type="pres">
      <dgm:prSet presAssocID="{AFF06D63-B0CC-4045-BE54-98487F70AB49}" presName="sibTrans" presStyleLbl="sibTrans2D1" presStyleIdx="0" presStyleCnt="0"/>
      <dgm:spPr/>
    </dgm:pt>
    <dgm:pt modelId="{1DF8C4E2-5171-4221-9107-FC837F175B76}" type="pres">
      <dgm:prSet presAssocID="{0126B692-6D86-452D-A793-FB226E507463}" presName="compNode" presStyleCnt="0"/>
      <dgm:spPr/>
    </dgm:pt>
    <dgm:pt modelId="{0044FDAA-1D96-4D23-BACB-9FF20F993191}" type="pres">
      <dgm:prSet presAssocID="{0126B692-6D86-452D-A793-FB226E507463}" presName="iconBgRect" presStyleLbl="bgShp" presStyleIdx="3" presStyleCnt="4"/>
      <dgm:spPr/>
    </dgm:pt>
    <dgm:pt modelId="{F2DFF5C1-A136-44F7-B8C9-7856181E6DB3}" type="pres">
      <dgm:prSet presAssocID="{0126B692-6D86-452D-A793-FB226E5074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enn Diagram"/>
        </a:ext>
      </dgm:extLst>
    </dgm:pt>
    <dgm:pt modelId="{D83CFA84-4029-4563-93E8-29CCB85DDCBF}" type="pres">
      <dgm:prSet presAssocID="{0126B692-6D86-452D-A793-FB226E507463}" presName="spaceRect" presStyleCnt="0"/>
      <dgm:spPr/>
    </dgm:pt>
    <dgm:pt modelId="{7EE21E23-127A-4A77-B21F-05A5E7D4A976}" type="pres">
      <dgm:prSet presAssocID="{0126B692-6D86-452D-A793-FB226E507463}" presName="textRect" presStyleLbl="revTx" presStyleIdx="3" presStyleCnt="4">
        <dgm:presLayoutVars>
          <dgm:chMax val="1"/>
          <dgm:chPref val="1"/>
        </dgm:presLayoutVars>
      </dgm:prSet>
      <dgm:spPr/>
    </dgm:pt>
  </dgm:ptLst>
  <dgm:cxnLst>
    <dgm:cxn modelId="{A398E826-7D63-48C2-B437-79F519AC32D5}" type="presOf" srcId="{238037CF-9978-43D9-A46F-19683A59295C}" destId="{64388186-8B59-4440-B3B5-BFF54930C538}" srcOrd="0" destOrd="0" presId="urn:microsoft.com/office/officeart/2018/2/layout/IconCircleList"/>
    <dgm:cxn modelId="{D60C423F-8E9A-469C-BFB4-29DF5A179256}" type="presOf" srcId="{AFF06D63-B0CC-4045-BE54-98487F70AB49}" destId="{CA1FDAAE-0644-437F-9B47-182A2CEFE0B4}" srcOrd="0" destOrd="0" presId="urn:microsoft.com/office/officeart/2018/2/layout/IconCircleList"/>
    <dgm:cxn modelId="{02F65442-B5D9-482A-A4E0-4844D3F34ACB}" srcId="{F70F3E73-3160-4DEF-A69E-F442726D0D8E}" destId="{238037CF-9978-43D9-A46F-19683A59295C}" srcOrd="2" destOrd="0" parTransId="{1760B339-EDB6-45CC-82E4-335DF24E2253}" sibTransId="{AFF06D63-B0CC-4045-BE54-98487F70AB49}"/>
    <dgm:cxn modelId="{C6DB904F-C044-49A2-A62E-1083B1A5A454}" type="presOf" srcId="{B4D2B379-8F61-4071-8A14-CCBD4F371F07}" destId="{DFF9D806-74F9-4FB6-9DC5-6B3C5D6E280E}" srcOrd="0" destOrd="0" presId="urn:microsoft.com/office/officeart/2018/2/layout/IconCircleList"/>
    <dgm:cxn modelId="{F9907051-2F13-493B-A8D0-07D8EF9827AF}" type="presOf" srcId="{F70F3E73-3160-4DEF-A69E-F442726D0D8E}" destId="{A8635126-8356-46C2-BC7A-2CC365DF8D48}" srcOrd="0" destOrd="0" presId="urn:microsoft.com/office/officeart/2018/2/layout/IconCircleList"/>
    <dgm:cxn modelId="{D91B9183-0E82-473E-9B3E-6CF59FDE801F}" srcId="{F70F3E73-3160-4DEF-A69E-F442726D0D8E}" destId="{0126B692-6D86-452D-A793-FB226E507463}" srcOrd="3" destOrd="0" parTransId="{3BACC5E6-88DC-4E83-BA2E-A3B826195E5B}" sibTransId="{130DDEA1-1483-48C9-B69C-79979C50CF6B}"/>
    <dgm:cxn modelId="{88435A89-9A5A-4EFE-8BB2-F8266C39097F}" type="presOf" srcId="{945B0D23-3C29-4D7A-B3F9-9A1AA2AE6E07}" destId="{612DCA11-D53B-4694-9276-D13C67F204B4}" srcOrd="0" destOrd="0" presId="urn:microsoft.com/office/officeart/2018/2/layout/IconCircleList"/>
    <dgm:cxn modelId="{A25DD3CC-33DB-440C-A925-369966B10E7C}" type="presOf" srcId="{666100F3-9EB0-41A6-994F-99CFE3E3B376}" destId="{8F58C1D8-29C3-418E-9DD2-E486070ACE4F}" srcOrd="0" destOrd="0" presId="urn:microsoft.com/office/officeart/2018/2/layout/IconCircleList"/>
    <dgm:cxn modelId="{1666C8D9-DCEE-43A2-A1D7-F5DA56BE6BCB}" srcId="{F70F3E73-3160-4DEF-A69E-F442726D0D8E}" destId="{F9B601E7-17EE-4AB9-81E8-BED9223719EF}" srcOrd="0" destOrd="0" parTransId="{66C05240-EAB4-4C6E-9A40-7389F9BBF2D9}" sibTransId="{666100F3-9EB0-41A6-994F-99CFE3E3B376}"/>
    <dgm:cxn modelId="{17F31FEA-AF87-448D-9845-D1E96BEF4D46}" type="presOf" srcId="{0126B692-6D86-452D-A793-FB226E507463}" destId="{7EE21E23-127A-4A77-B21F-05A5E7D4A976}" srcOrd="0" destOrd="0" presId="urn:microsoft.com/office/officeart/2018/2/layout/IconCircleList"/>
    <dgm:cxn modelId="{9F5D41F4-ED8A-4EF5-9F4A-52CFBF3224D7}" type="presOf" srcId="{F9B601E7-17EE-4AB9-81E8-BED9223719EF}" destId="{61F7C888-E93E-4E7B-AE25-78D313C92790}" srcOrd="0" destOrd="0" presId="urn:microsoft.com/office/officeart/2018/2/layout/IconCircleList"/>
    <dgm:cxn modelId="{162C56FA-B3D2-4984-B91E-72F1A27F8590}" srcId="{F70F3E73-3160-4DEF-A69E-F442726D0D8E}" destId="{945B0D23-3C29-4D7A-B3F9-9A1AA2AE6E07}" srcOrd="1" destOrd="0" parTransId="{A2505205-25DC-40E6-AAE1-86D909C6F492}" sibTransId="{B4D2B379-8F61-4071-8A14-CCBD4F371F07}"/>
    <dgm:cxn modelId="{5FE17AD0-0241-45DC-8AC9-0A0712DFF58A}" type="presParOf" srcId="{A8635126-8356-46C2-BC7A-2CC365DF8D48}" destId="{9E559DEB-DC71-4879-AC5E-1063DE046856}" srcOrd="0" destOrd="0" presId="urn:microsoft.com/office/officeart/2018/2/layout/IconCircleList"/>
    <dgm:cxn modelId="{B12EDE99-7B05-4CF9-BAF6-B9FBE8CD0D98}" type="presParOf" srcId="{9E559DEB-DC71-4879-AC5E-1063DE046856}" destId="{A88C5864-9E9A-4CA2-8EEA-51998F2F7968}" srcOrd="0" destOrd="0" presId="urn:microsoft.com/office/officeart/2018/2/layout/IconCircleList"/>
    <dgm:cxn modelId="{2FA563F0-FF76-48CE-9FD3-87C1FFAD3D6E}" type="presParOf" srcId="{A88C5864-9E9A-4CA2-8EEA-51998F2F7968}" destId="{FCD24B8C-AC15-4651-B6E9-71BE22EF81F9}" srcOrd="0" destOrd="0" presId="urn:microsoft.com/office/officeart/2018/2/layout/IconCircleList"/>
    <dgm:cxn modelId="{83B055C6-643B-42CD-A285-D2F9D22B118D}" type="presParOf" srcId="{A88C5864-9E9A-4CA2-8EEA-51998F2F7968}" destId="{F33F4027-06EF-4F0D-8DC7-DE003790670A}" srcOrd="1" destOrd="0" presId="urn:microsoft.com/office/officeart/2018/2/layout/IconCircleList"/>
    <dgm:cxn modelId="{F683A761-78B1-4208-88BC-250E5AC70A53}" type="presParOf" srcId="{A88C5864-9E9A-4CA2-8EEA-51998F2F7968}" destId="{A41EF7ED-4DD5-4E3E-8C6B-0EC326977CE6}" srcOrd="2" destOrd="0" presId="urn:microsoft.com/office/officeart/2018/2/layout/IconCircleList"/>
    <dgm:cxn modelId="{D127EE4E-6A7B-4A16-82B5-EE00E33D85C2}" type="presParOf" srcId="{A88C5864-9E9A-4CA2-8EEA-51998F2F7968}" destId="{61F7C888-E93E-4E7B-AE25-78D313C92790}" srcOrd="3" destOrd="0" presId="urn:microsoft.com/office/officeart/2018/2/layout/IconCircleList"/>
    <dgm:cxn modelId="{2C6B3753-5B9A-479A-A091-78E750DF8BB1}" type="presParOf" srcId="{9E559DEB-DC71-4879-AC5E-1063DE046856}" destId="{8F58C1D8-29C3-418E-9DD2-E486070ACE4F}" srcOrd="1" destOrd="0" presId="urn:microsoft.com/office/officeart/2018/2/layout/IconCircleList"/>
    <dgm:cxn modelId="{9F50E340-AC3C-4560-A657-E6D80E2AC4CE}" type="presParOf" srcId="{9E559DEB-DC71-4879-AC5E-1063DE046856}" destId="{E9F31CE3-2D98-4D8F-AFF0-BF5ABBF81C90}" srcOrd="2" destOrd="0" presId="urn:microsoft.com/office/officeart/2018/2/layout/IconCircleList"/>
    <dgm:cxn modelId="{7A098F50-63C3-44D9-BC12-0315DC6CC989}" type="presParOf" srcId="{E9F31CE3-2D98-4D8F-AFF0-BF5ABBF81C90}" destId="{DBDFB2A6-C2E0-4A1C-A756-C12FA8770964}" srcOrd="0" destOrd="0" presId="urn:microsoft.com/office/officeart/2018/2/layout/IconCircleList"/>
    <dgm:cxn modelId="{79E0008F-AB89-4791-967A-BF7B3CDCE524}" type="presParOf" srcId="{E9F31CE3-2D98-4D8F-AFF0-BF5ABBF81C90}" destId="{6FBAF10C-9197-421D-B15E-489C9A2A97F0}" srcOrd="1" destOrd="0" presId="urn:microsoft.com/office/officeart/2018/2/layout/IconCircleList"/>
    <dgm:cxn modelId="{BA4065B0-FC7A-4207-A6FE-7388D5E5FE92}" type="presParOf" srcId="{E9F31CE3-2D98-4D8F-AFF0-BF5ABBF81C90}" destId="{BDF91E4D-E8EB-481F-ABE9-09A2B5E3CD1E}" srcOrd="2" destOrd="0" presId="urn:microsoft.com/office/officeart/2018/2/layout/IconCircleList"/>
    <dgm:cxn modelId="{83CAFF5C-BD03-43AD-84C5-5AEF7A7A16F7}" type="presParOf" srcId="{E9F31CE3-2D98-4D8F-AFF0-BF5ABBF81C90}" destId="{612DCA11-D53B-4694-9276-D13C67F204B4}" srcOrd="3" destOrd="0" presId="urn:microsoft.com/office/officeart/2018/2/layout/IconCircleList"/>
    <dgm:cxn modelId="{B7BD3B25-57BE-4385-9611-B0D570C0047C}" type="presParOf" srcId="{9E559DEB-DC71-4879-AC5E-1063DE046856}" destId="{DFF9D806-74F9-4FB6-9DC5-6B3C5D6E280E}" srcOrd="3" destOrd="0" presId="urn:microsoft.com/office/officeart/2018/2/layout/IconCircleList"/>
    <dgm:cxn modelId="{96A78903-17FB-45BC-9064-CE14D88A75CF}" type="presParOf" srcId="{9E559DEB-DC71-4879-AC5E-1063DE046856}" destId="{1EA44333-205F-42A0-8C2C-DA981B073C5C}" srcOrd="4" destOrd="0" presId="urn:microsoft.com/office/officeart/2018/2/layout/IconCircleList"/>
    <dgm:cxn modelId="{F495C17B-C5FE-478D-AE2C-2F8EBC0DDA24}" type="presParOf" srcId="{1EA44333-205F-42A0-8C2C-DA981B073C5C}" destId="{055B3784-74EB-4273-940B-F7B0B5DB31EE}" srcOrd="0" destOrd="0" presId="urn:microsoft.com/office/officeart/2018/2/layout/IconCircleList"/>
    <dgm:cxn modelId="{37025B2B-6711-4ACA-BF88-CB2A0FF73E0D}" type="presParOf" srcId="{1EA44333-205F-42A0-8C2C-DA981B073C5C}" destId="{DC05B80E-B706-47E3-84A6-EFA5048ACDB2}" srcOrd="1" destOrd="0" presId="urn:microsoft.com/office/officeart/2018/2/layout/IconCircleList"/>
    <dgm:cxn modelId="{5D58BF62-29DD-494B-98DE-1E39186A78D6}" type="presParOf" srcId="{1EA44333-205F-42A0-8C2C-DA981B073C5C}" destId="{ACAF7167-9C67-4514-B11C-5DB05168E3F3}" srcOrd="2" destOrd="0" presId="urn:microsoft.com/office/officeart/2018/2/layout/IconCircleList"/>
    <dgm:cxn modelId="{6863BF02-D3E8-48AA-BF3E-331E71E97215}" type="presParOf" srcId="{1EA44333-205F-42A0-8C2C-DA981B073C5C}" destId="{64388186-8B59-4440-B3B5-BFF54930C538}" srcOrd="3" destOrd="0" presId="urn:microsoft.com/office/officeart/2018/2/layout/IconCircleList"/>
    <dgm:cxn modelId="{EFD9679C-F06A-4A8E-B843-8DEF48D86E8C}" type="presParOf" srcId="{9E559DEB-DC71-4879-AC5E-1063DE046856}" destId="{CA1FDAAE-0644-437F-9B47-182A2CEFE0B4}" srcOrd="5" destOrd="0" presId="urn:microsoft.com/office/officeart/2018/2/layout/IconCircleList"/>
    <dgm:cxn modelId="{DD785F7C-6582-4BAE-A951-D610F44EDFC8}" type="presParOf" srcId="{9E559DEB-DC71-4879-AC5E-1063DE046856}" destId="{1DF8C4E2-5171-4221-9107-FC837F175B76}" srcOrd="6" destOrd="0" presId="urn:microsoft.com/office/officeart/2018/2/layout/IconCircleList"/>
    <dgm:cxn modelId="{AA50EDD3-AEBB-4CC5-8969-6DEE7A72FD0E}" type="presParOf" srcId="{1DF8C4E2-5171-4221-9107-FC837F175B76}" destId="{0044FDAA-1D96-4D23-BACB-9FF20F993191}" srcOrd="0" destOrd="0" presId="urn:microsoft.com/office/officeart/2018/2/layout/IconCircleList"/>
    <dgm:cxn modelId="{C5DECAC2-3253-4A07-8BE0-6313C7AF13AF}" type="presParOf" srcId="{1DF8C4E2-5171-4221-9107-FC837F175B76}" destId="{F2DFF5C1-A136-44F7-B8C9-7856181E6DB3}" srcOrd="1" destOrd="0" presId="urn:microsoft.com/office/officeart/2018/2/layout/IconCircleList"/>
    <dgm:cxn modelId="{9D1C463A-E272-4F9F-BA60-807E8881B755}" type="presParOf" srcId="{1DF8C4E2-5171-4221-9107-FC837F175B76}" destId="{D83CFA84-4029-4563-93E8-29CCB85DDCBF}" srcOrd="2" destOrd="0" presId="urn:microsoft.com/office/officeart/2018/2/layout/IconCircleList"/>
    <dgm:cxn modelId="{454CBC77-D4F8-422F-989C-76EC3023D5D3}" type="presParOf" srcId="{1DF8C4E2-5171-4221-9107-FC837F175B76}" destId="{7EE21E23-127A-4A77-B21F-05A5E7D4A97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E4162-8750-4677-97CE-4072CE487BE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B807187-B3CC-4517-B5A7-01AA7869A82C}">
      <dgm:prSet custT="1"/>
      <dgm:spPr/>
      <dgm:t>
        <a:bodyPr/>
        <a:lstStyle/>
        <a:p>
          <a:endParaRPr lang="en-US" sz="1600" dirty="0"/>
        </a:p>
        <a:p>
          <a:r>
            <a:rPr lang="en-US" sz="2400" dirty="0"/>
            <a:t>This means  . . .  A survivor’s autonomy and safety is influenced by their experience and knowledge of the person causing harm.  A survivor’s planning and choices have to anticipate an abusive person’s reaction and potential actions.  </a:t>
          </a:r>
        </a:p>
        <a:p>
          <a:endParaRPr lang="en-US" sz="2400" dirty="0"/>
        </a:p>
        <a:p>
          <a:endParaRPr lang="en-US" sz="2900" dirty="0"/>
        </a:p>
      </dgm:t>
    </dgm:pt>
    <dgm:pt modelId="{3DD7AFE8-E5E3-4968-8DDF-24BF5D372774}" type="parTrans" cxnId="{1C552D12-1E41-486A-9BD7-E1A3166031CB}">
      <dgm:prSet/>
      <dgm:spPr/>
      <dgm:t>
        <a:bodyPr/>
        <a:lstStyle/>
        <a:p>
          <a:endParaRPr lang="en-US"/>
        </a:p>
      </dgm:t>
    </dgm:pt>
    <dgm:pt modelId="{C91F4F44-8215-4896-8E4C-35EDADB2A66A}" type="sibTrans" cxnId="{1C552D12-1E41-486A-9BD7-E1A3166031CB}">
      <dgm:prSet/>
      <dgm:spPr/>
      <dgm:t>
        <a:bodyPr/>
        <a:lstStyle/>
        <a:p>
          <a:endParaRPr lang="en-US"/>
        </a:p>
      </dgm:t>
    </dgm:pt>
    <dgm:pt modelId="{F78D4B63-AD0C-4D86-B3EC-C0BC51A06C73}">
      <dgm:prSet custT="1"/>
      <dgm:spPr/>
      <dgm:t>
        <a:bodyPr/>
        <a:lstStyle/>
        <a:p>
          <a:endParaRPr lang="en-US" sz="1800" dirty="0"/>
        </a:p>
        <a:p>
          <a:r>
            <a:rPr lang="en-US" sz="2400" dirty="0"/>
            <a:t>A survivor’s community becomes smaller  . . .Partners who cause harm typically isolate a survivor from their network of support and undermine their options. </a:t>
          </a:r>
        </a:p>
      </dgm:t>
    </dgm:pt>
    <dgm:pt modelId="{5DDDC42E-5132-421F-A866-55A69624A643}" type="parTrans" cxnId="{EC7E9678-6089-4EB6-9E69-08C30EC8B948}">
      <dgm:prSet/>
      <dgm:spPr/>
      <dgm:t>
        <a:bodyPr/>
        <a:lstStyle/>
        <a:p>
          <a:endParaRPr lang="en-US"/>
        </a:p>
      </dgm:t>
    </dgm:pt>
    <dgm:pt modelId="{01BF8996-D07D-4B73-96FA-A8D630BA8496}" type="sibTrans" cxnId="{EC7E9678-6089-4EB6-9E69-08C30EC8B948}">
      <dgm:prSet/>
      <dgm:spPr/>
      <dgm:t>
        <a:bodyPr/>
        <a:lstStyle/>
        <a:p>
          <a:endParaRPr lang="en-US"/>
        </a:p>
      </dgm:t>
    </dgm:pt>
    <dgm:pt modelId="{96A73566-5B5C-4199-8A30-27118334F8D1}" type="pres">
      <dgm:prSet presAssocID="{88FE4162-8750-4677-97CE-4072CE487BE2}" presName="vert0" presStyleCnt="0">
        <dgm:presLayoutVars>
          <dgm:dir/>
          <dgm:animOne val="branch"/>
          <dgm:animLvl val="lvl"/>
        </dgm:presLayoutVars>
      </dgm:prSet>
      <dgm:spPr/>
    </dgm:pt>
    <dgm:pt modelId="{F98C6606-8E24-42D3-A542-AF5F9DD8F3DE}" type="pres">
      <dgm:prSet presAssocID="{2B807187-B3CC-4517-B5A7-01AA7869A82C}" presName="thickLine" presStyleLbl="alignNode1" presStyleIdx="0" presStyleCnt="2"/>
      <dgm:spPr/>
    </dgm:pt>
    <dgm:pt modelId="{446BDFDF-CD56-4D50-BDDD-5A0A334722EC}" type="pres">
      <dgm:prSet presAssocID="{2B807187-B3CC-4517-B5A7-01AA7869A82C}" presName="horz1" presStyleCnt="0"/>
      <dgm:spPr/>
    </dgm:pt>
    <dgm:pt modelId="{CAB8BF70-49DC-4DFD-B6E5-38183615D25C}" type="pres">
      <dgm:prSet presAssocID="{2B807187-B3CC-4517-B5A7-01AA7869A82C}" presName="tx1" presStyleLbl="revTx" presStyleIdx="0" presStyleCnt="2" custLinFactNeighborX="131" custLinFactNeighborY="-2066"/>
      <dgm:spPr/>
    </dgm:pt>
    <dgm:pt modelId="{821414EB-1E96-44F6-9D85-8A1CC9978007}" type="pres">
      <dgm:prSet presAssocID="{2B807187-B3CC-4517-B5A7-01AA7869A82C}" presName="vert1" presStyleCnt="0"/>
      <dgm:spPr/>
    </dgm:pt>
    <dgm:pt modelId="{5A5C7FEE-F48F-40A6-923B-82B6A8805B18}" type="pres">
      <dgm:prSet presAssocID="{F78D4B63-AD0C-4D86-B3EC-C0BC51A06C73}" presName="thickLine" presStyleLbl="alignNode1" presStyleIdx="1" presStyleCnt="2" custLinFactNeighborY="-379"/>
      <dgm:spPr/>
    </dgm:pt>
    <dgm:pt modelId="{096A6BB9-AE8F-4128-AB2C-473CADA414F8}" type="pres">
      <dgm:prSet presAssocID="{F78D4B63-AD0C-4D86-B3EC-C0BC51A06C73}" presName="horz1" presStyleCnt="0"/>
      <dgm:spPr/>
    </dgm:pt>
    <dgm:pt modelId="{2C6411B6-43B1-4FE4-99F5-37D98A07F3F9}" type="pres">
      <dgm:prSet presAssocID="{F78D4B63-AD0C-4D86-B3EC-C0BC51A06C73}" presName="tx1" presStyleLbl="revTx" presStyleIdx="1" presStyleCnt="2" custLinFactNeighborX="322" custLinFactNeighborY="9943"/>
      <dgm:spPr/>
    </dgm:pt>
    <dgm:pt modelId="{224CA08A-9AFF-40FA-A870-655FB76B9CA5}" type="pres">
      <dgm:prSet presAssocID="{F78D4B63-AD0C-4D86-B3EC-C0BC51A06C73}" presName="vert1" presStyleCnt="0"/>
      <dgm:spPr/>
    </dgm:pt>
  </dgm:ptLst>
  <dgm:cxnLst>
    <dgm:cxn modelId="{1C552D12-1E41-486A-9BD7-E1A3166031CB}" srcId="{88FE4162-8750-4677-97CE-4072CE487BE2}" destId="{2B807187-B3CC-4517-B5A7-01AA7869A82C}" srcOrd="0" destOrd="0" parTransId="{3DD7AFE8-E5E3-4968-8DDF-24BF5D372774}" sibTransId="{C91F4F44-8215-4896-8E4C-35EDADB2A66A}"/>
    <dgm:cxn modelId="{4974691E-644C-4930-9285-EA08EE928A23}" type="presOf" srcId="{88FE4162-8750-4677-97CE-4072CE487BE2}" destId="{96A73566-5B5C-4199-8A30-27118334F8D1}" srcOrd="0" destOrd="0" presId="urn:microsoft.com/office/officeart/2008/layout/LinedList"/>
    <dgm:cxn modelId="{E661D554-F1FC-4757-9C82-463649D2C06C}" type="presOf" srcId="{F78D4B63-AD0C-4D86-B3EC-C0BC51A06C73}" destId="{2C6411B6-43B1-4FE4-99F5-37D98A07F3F9}" srcOrd="0" destOrd="0" presId="urn:microsoft.com/office/officeart/2008/layout/LinedList"/>
    <dgm:cxn modelId="{EC7E9678-6089-4EB6-9E69-08C30EC8B948}" srcId="{88FE4162-8750-4677-97CE-4072CE487BE2}" destId="{F78D4B63-AD0C-4D86-B3EC-C0BC51A06C73}" srcOrd="1" destOrd="0" parTransId="{5DDDC42E-5132-421F-A866-55A69624A643}" sibTransId="{01BF8996-D07D-4B73-96FA-A8D630BA8496}"/>
    <dgm:cxn modelId="{04FEB57E-F9F8-4E84-ADAE-2BCF03D9BF60}" type="presOf" srcId="{2B807187-B3CC-4517-B5A7-01AA7869A82C}" destId="{CAB8BF70-49DC-4DFD-B6E5-38183615D25C}" srcOrd="0" destOrd="0" presId="urn:microsoft.com/office/officeart/2008/layout/LinedList"/>
    <dgm:cxn modelId="{DEF01331-323B-4BBE-8185-335364C2AF2B}" type="presParOf" srcId="{96A73566-5B5C-4199-8A30-27118334F8D1}" destId="{F98C6606-8E24-42D3-A542-AF5F9DD8F3DE}" srcOrd="0" destOrd="0" presId="urn:microsoft.com/office/officeart/2008/layout/LinedList"/>
    <dgm:cxn modelId="{E50F5A0A-8D8B-4F8C-B834-42B55D6E460F}" type="presParOf" srcId="{96A73566-5B5C-4199-8A30-27118334F8D1}" destId="{446BDFDF-CD56-4D50-BDDD-5A0A334722EC}" srcOrd="1" destOrd="0" presId="urn:microsoft.com/office/officeart/2008/layout/LinedList"/>
    <dgm:cxn modelId="{BA5D37EE-AC79-4AA3-B21A-0D59D7BF72DB}" type="presParOf" srcId="{446BDFDF-CD56-4D50-BDDD-5A0A334722EC}" destId="{CAB8BF70-49DC-4DFD-B6E5-38183615D25C}" srcOrd="0" destOrd="0" presId="urn:microsoft.com/office/officeart/2008/layout/LinedList"/>
    <dgm:cxn modelId="{1BF2B173-90F3-4728-835E-1E4E8ABFE758}" type="presParOf" srcId="{446BDFDF-CD56-4D50-BDDD-5A0A334722EC}" destId="{821414EB-1E96-44F6-9D85-8A1CC9978007}" srcOrd="1" destOrd="0" presId="urn:microsoft.com/office/officeart/2008/layout/LinedList"/>
    <dgm:cxn modelId="{26031FAB-60E3-4F99-A416-768137218FF8}" type="presParOf" srcId="{96A73566-5B5C-4199-8A30-27118334F8D1}" destId="{5A5C7FEE-F48F-40A6-923B-82B6A8805B18}" srcOrd="2" destOrd="0" presId="urn:microsoft.com/office/officeart/2008/layout/LinedList"/>
    <dgm:cxn modelId="{2A12F204-29C9-450E-8BB5-6C1B7FD0F89E}" type="presParOf" srcId="{96A73566-5B5C-4199-8A30-27118334F8D1}" destId="{096A6BB9-AE8F-4128-AB2C-473CADA414F8}" srcOrd="3" destOrd="0" presId="urn:microsoft.com/office/officeart/2008/layout/LinedList"/>
    <dgm:cxn modelId="{D426CA3A-5116-44E7-B058-CCC6657AE119}" type="presParOf" srcId="{096A6BB9-AE8F-4128-AB2C-473CADA414F8}" destId="{2C6411B6-43B1-4FE4-99F5-37D98A07F3F9}" srcOrd="0" destOrd="0" presId="urn:microsoft.com/office/officeart/2008/layout/LinedList"/>
    <dgm:cxn modelId="{E4D48654-A4DB-447A-A800-DCC0ADAF84DA}" type="presParOf" srcId="{096A6BB9-AE8F-4128-AB2C-473CADA414F8}" destId="{224CA08A-9AFF-40FA-A870-655FB76B9CA5}"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C1B7AD4-8818-4081-92DC-D1B72207F8C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9820BE4-4A7F-4A54-9038-913264B969E8}">
      <dgm:prSet/>
      <dgm:spPr/>
      <dgm:t>
        <a:bodyPr/>
        <a:lstStyle/>
        <a:p>
          <a:r>
            <a:rPr lang="en-US"/>
            <a:t>Notify the PHA or owners about what’s happening</a:t>
          </a:r>
        </a:p>
      </dgm:t>
    </dgm:pt>
    <dgm:pt modelId="{C833FAAC-9FDC-4F7E-B840-EC4F2748DC0C}" type="parTrans" cxnId="{89B701C7-573D-4B79-957B-E2EEF210D671}">
      <dgm:prSet/>
      <dgm:spPr/>
      <dgm:t>
        <a:bodyPr/>
        <a:lstStyle/>
        <a:p>
          <a:endParaRPr lang="en-US"/>
        </a:p>
      </dgm:t>
    </dgm:pt>
    <dgm:pt modelId="{2E820CF2-0217-44B9-B69D-2830BF451F46}" type="sibTrans" cxnId="{89B701C7-573D-4B79-957B-E2EEF210D671}">
      <dgm:prSet/>
      <dgm:spPr/>
      <dgm:t>
        <a:bodyPr/>
        <a:lstStyle/>
        <a:p>
          <a:endParaRPr lang="en-US"/>
        </a:p>
      </dgm:t>
    </dgm:pt>
    <dgm:pt modelId="{3A63FD37-2C05-4CA2-BFC5-7D13A5F230DB}">
      <dgm:prSet/>
      <dgm:spPr/>
      <dgm:t>
        <a:bodyPr/>
        <a:lstStyle/>
        <a:p>
          <a:r>
            <a:rPr lang="en-US"/>
            <a:t>PHAs and owners can (but don’t have to) request certification from a survivor. </a:t>
          </a:r>
        </a:p>
      </dgm:t>
    </dgm:pt>
    <dgm:pt modelId="{513E87A3-FDAF-4259-9216-FC058F87F8B7}" type="parTrans" cxnId="{0B04E98C-40B4-4A8E-A947-5C670384FB3B}">
      <dgm:prSet/>
      <dgm:spPr/>
      <dgm:t>
        <a:bodyPr/>
        <a:lstStyle/>
        <a:p>
          <a:endParaRPr lang="en-US"/>
        </a:p>
      </dgm:t>
    </dgm:pt>
    <dgm:pt modelId="{FF205F55-D6BD-45F8-9740-291B5054C9F8}" type="sibTrans" cxnId="{0B04E98C-40B4-4A8E-A947-5C670384FB3B}">
      <dgm:prSet/>
      <dgm:spPr/>
      <dgm:t>
        <a:bodyPr/>
        <a:lstStyle/>
        <a:p>
          <a:endParaRPr lang="en-US"/>
        </a:p>
      </dgm:t>
    </dgm:pt>
    <dgm:pt modelId="{25F21419-4F23-46F3-9111-F516C11DB1A6}">
      <dgm:prSet/>
      <dgm:spPr/>
      <dgm:t>
        <a:bodyPr/>
        <a:lstStyle/>
        <a:p>
          <a:r>
            <a:rPr lang="en-US"/>
            <a:t>Self-certification </a:t>
          </a:r>
        </a:p>
      </dgm:t>
    </dgm:pt>
    <dgm:pt modelId="{FA2911F6-4017-47C9-936A-9C25A41DE305}" type="parTrans" cxnId="{74F4ABBC-9287-4873-BF65-22E8C4F8026D}">
      <dgm:prSet/>
      <dgm:spPr/>
      <dgm:t>
        <a:bodyPr/>
        <a:lstStyle/>
        <a:p>
          <a:endParaRPr lang="en-US"/>
        </a:p>
      </dgm:t>
    </dgm:pt>
    <dgm:pt modelId="{84807FC5-91FD-4A7F-A55D-39DDD8A85BF9}" type="sibTrans" cxnId="{74F4ABBC-9287-4873-BF65-22E8C4F8026D}">
      <dgm:prSet/>
      <dgm:spPr/>
      <dgm:t>
        <a:bodyPr/>
        <a:lstStyle/>
        <a:p>
          <a:endParaRPr lang="en-US"/>
        </a:p>
      </dgm:t>
    </dgm:pt>
    <dgm:pt modelId="{E2418F83-F87D-4C5F-8D07-0685E9BEC956}">
      <dgm:prSet/>
      <dgm:spPr/>
      <dgm:t>
        <a:bodyPr/>
        <a:lstStyle/>
        <a:p>
          <a:r>
            <a:rPr lang="en-US"/>
            <a:t>Agency- approved form</a:t>
          </a:r>
        </a:p>
      </dgm:t>
    </dgm:pt>
    <dgm:pt modelId="{9D8FE14B-1179-47A4-820C-A1C475799CE5}" type="parTrans" cxnId="{18B3395E-C55F-474E-A6FC-75BAA435FB53}">
      <dgm:prSet/>
      <dgm:spPr/>
      <dgm:t>
        <a:bodyPr/>
        <a:lstStyle/>
        <a:p>
          <a:endParaRPr lang="en-US"/>
        </a:p>
      </dgm:t>
    </dgm:pt>
    <dgm:pt modelId="{174CF3B0-2167-4E19-BC1B-5A00A667AB81}" type="sibTrans" cxnId="{18B3395E-C55F-474E-A6FC-75BAA435FB53}">
      <dgm:prSet/>
      <dgm:spPr/>
      <dgm:t>
        <a:bodyPr/>
        <a:lstStyle/>
        <a:p>
          <a:endParaRPr lang="en-US"/>
        </a:p>
      </dgm:t>
    </dgm:pt>
    <dgm:pt modelId="{6FA1E1A1-A69A-4908-A75E-4900273972F7}">
      <dgm:prSet/>
      <dgm:spPr/>
      <dgm:t>
        <a:bodyPr/>
        <a:lstStyle/>
        <a:p>
          <a:r>
            <a:rPr lang="en-US"/>
            <a:t>Documentation signed by a third party (THAT’S YOU!)</a:t>
          </a:r>
        </a:p>
      </dgm:t>
    </dgm:pt>
    <dgm:pt modelId="{46210462-9888-4B99-A2C2-FF994B4717A3}" type="parTrans" cxnId="{2BA819BB-38B5-4F18-8821-1FB499E42D47}">
      <dgm:prSet/>
      <dgm:spPr/>
      <dgm:t>
        <a:bodyPr/>
        <a:lstStyle/>
        <a:p>
          <a:endParaRPr lang="en-US"/>
        </a:p>
      </dgm:t>
    </dgm:pt>
    <dgm:pt modelId="{65472465-846F-43D2-95AF-16E506E6A279}" type="sibTrans" cxnId="{2BA819BB-38B5-4F18-8821-1FB499E42D47}">
      <dgm:prSet/>
      <dgm:spPr/>
      <dgm:t>
        <a:bodyPr/>
        <a:lstStyle/>
        <a:p>
          <a:endParaRPr lang="en-US"/>
        </a:p>
      </dgm:t>
    </dgm:pt>
    <dgm:pt modelId="{529B2628-6203-4D3A-BD4D-DA65A14490BB}" type="pres">
      <dgm:prSet presAssocID="{1C1B7AD4-8818-4081-92DC-D1B72207F8C9}" presName="root" presStyleCnt="0">
        <dgm:presLayoutVars>
          <dgm:dir/>
          <dgm:resizeHandles val="exact"/>
        </dgm:presLayoutVars>
      </dgm:prSet>
      <dgm:spPr/>
    </dgm:pt>
    <dgm:pt modelId="{49CB95A9-1B71-40C3-8374-1B7CC9C08BDF}" type="pres">
      <dgm:prSet presAssocID="{09820BE4-4A7F-4A54-9038-913264B969E8}" presName="compNode" presStyleCnt="0"/>
      <dgm:spPr/>
    </dgm:pt>
    <dgm:pt modelId="{927AC17C-A9DE-4218-BCB8-977D102E1596}" type="pres">
      <dgm:prSet presAssocID="{09820BE4-4A7F-4A54-9038-913264B969E8}" presName="bgRect" presStyleLbl="bgShp" presStyleIdx="0" presStyleCnt="2"/>
      <dgm:spPr/>
    </dgm:pt>
    <dgm:pt modelId="{FB2DF7DE-DB20-49B1-A356-740E71E33377}" type="pres">
      <dgm:prSet presAssocID="{09820BE4-4A7F-4A54-9038-913264B969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RTL"/>
        </a:ext>
      </dgm:extLst>
    </dgm:pt>
    <dgm:pt modelId="{094AB3DA-8E54-43ED-A4EC-D04A61AF7B29}" type="pres">
      <dgm:prSet presAssocID="{09820BE4-4A7F-4A54-9038-913264B969E8}" presName="spaceRect" presStyleCnt="0"/>
      <dgm:spPr/>
    </dgm:pt>
    <dgm:pt modelId="{47B08112-C5A5-40E4-A48D-B87E0D1D768F}" type="pres">
      <dgm:prSet presAssocID="{09820BE4-4A7F-4A54-9038-913264B969E8}" presName="parTx" presStyleLbl="revTx" presStyleIdx="0" presStyleCnt="3">
        <dgm:presLayoutVars>
          <dgm:chMax val="0"/>
          <dgm:chPref val="0"/>
        </dgm:presLayoutVars>
      </dgm:prSet>
      <dgm:spPr/>
    </dgm:pt>
    <dgm:pt modelId="{6B160D3E-E77B-475F-BAE2-09C0B7B892C6}" type="pres">
      <dgm:prSet presAssocID="{2E820CF2-0217-44B9-B69D-2830BF451F46}" presName="sibTrans" presStyleCnt="0"/>
      <dgm:spPr/>
    </dgm:pt>
    <dgm:pt modelId="{7F706779-F3D7-48C4-A6A1-16889DCB7C1D}" type="pres">
      <dgm:prSet presAssocID="{3A63FD37-2C05-4CA2-BFC5-7D13A5F230DB}" presName="compNode" presStyleCnt="0"/>
      <dgm:spPr/>
    </dgm:pt>
    <dgm:pt modelId="{75A482A3-96F9-4652-8725-7A4679A0EDB1}" type="pres">
      <dgm:prSet presAssocID="{3A63FD37-2C05-4CA2-BFC5-7D13A5F230DB}" presName="bgRect" presStyleLbl="bgShp" presStyleIdx="1" presStyleCnt="2"/>
      <dgm:spPr/>
    </dgm:pt>
    <dgm:pt modelId="{DCC307D6-C560-4B92-AEAE-A53DB082BCA7}" type="pres">
      <dgm:prSet presAssocID="{3A63FD37-2C05-4CA2-BFC5-7D13A5F230D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54CF432A-C55D-4F71-B26C-D3F5758DF761}" type="pres">
      <dgm:prSet presAssocID="{3A63FD37-2C05-4CA2-BFC5-7D13A5F230DB}" presName="spaceRect" presStyleCnt="0"/>
      <dgm:spPr/>
    </dgm:pt>
    <dgm:pt modelId="{1815BCCF-E555-43A7-A177-B4208F6057AB}" type="pres">
      <dgm:prSet presAssocID="{3A63FD37-2C05-4CA2-BFC5-7D13A5F230DB}" presName="parTx" presStyleLbl="revTx" presStyleIdx="1" presStyleCnt="3">
        <dgm:presLayoutVars>
          <dgm:chMax val="0"/>
          <dgm:chPref val="0"/>
        </dgm:presLayoutVars>
      </dgm:prSet>
      <dgm:spPr/>
    </dgm:pt>
    <dgm:pt modelId="{39CF2B76-2A97-42FE-AEE1-79136EB17796}" type="pres">
      <dgm:prSet presAssocID="{3A63FD37-2C05-4CA2-BFC5-7D13A5F230DB}" presName="desTx" presStyleLbl="revTx" presStyleIdx="2" presStyleCnt="3">
        <dgm:presLayoutVars/>
      </dgm:prSet>
      <dgm:spPr/>
    </dgm:pt>
  </dgm:ptLst>
  <dgm:cxnLst>
    <dgm:cxn modelId="{C790E813-205B-48AA-9CAD-4AA10DDA25CE}" type="presOf" srcId="{25F21419-4F23-46F3-9111-F516C11DB1A6}" destId="{39CF2B76-2A97-42FE-AEE1-79136EB17796}" srcOrd="0" destOrd="0" presId="urn:microsoft.com/office/officeart/2018/2/layout/IconVerticalSolidList"/>
    <dgm:cxn modelId="{8678E22A-ABD9-444C-9BA1-C0E6F7FF2B91}" type="presOf" srcId="{09820BE4-4A7F-4A54-9038-913264B969E8}" destId="{47B08112-C5A5-40E4-A48D-B87E0D1D768F}" srcOrd="0" destOrd="0" presId="urn:microsoft.com/office/officeart/2018/2/layout/IconVerticalSolidList"/>
    <dgm:cxn modelId="{8913182B-88B3-4542-8D43-4B91D0D0A0FF}" type="presOf" srcId="{3A63FD37-2C05-4CA2-BFC5-7D13A5F230DB}" destId="{1815BCCF-E555-43A7-A177-B4208F6057AB}" srcOrd="0" destOrd="0" presId="urn:microsoft.com/office/officeart/2018/2/layout/IconVerticalSolidList"/>
    <dgm:cxn modelId="{18B3395E-C55F-474E-A6FC-75BAA435FB53}" srcId="{3A63FD37-2C05-4CA2-BFC5-7D13A5F230DB}" destId="{E2418F83-F87D-4C5F-8D07-0685E9BEC956}" srcOrd="1" destOrd="0" parTransId="{9D8FE14B-1179-47A4-820C-A1C475799CE5}" sibTransId="{174CF3B0-2167-4E19-BC1B-5A00A667AB81}"/>
    <dgm:cxn modelId="{0B04E98C-40B4-4A8E-A947-5C670384FB3B}" srcId="{1C1B7AD4-8818-4081-92DC-D1B72207F8C9}" destId="{3A63FD37-2C05-4CA2-BFC5-7D13A5F230DB}" srcOrd="1" destOrd="0" parTransId="{513E87A3-FDAF-4259-9216-FC058F87F8B7}" sibTransId="{FF205F55-D6BD-45F8-9740-291B5054C9F8}"/>
    <dgm:cxn modelId="{490C32B0-7D76-4E18-A6AE-FC963F3935AA}" type="presOf" srcId="{E2418F83-F87D-4C5F-8D07-0685E9BEC956}" destId="{39CF2B76-2A97-42FE-AEE1-79136EB17796}" srcOrd="0" destOrd="1" presId="urn:microsoft.com/office/officeart/2018/2/layout/IconVerticalSolidList"/>
    <dgm:cxn modelId="{97615DB3-7228-4074-A4D1-2A7184BB6A80}" type="presOf" srcId="{6FA1E1A1-A69A-4908-A75E-4900273972F7}" destId="{39CF2B76-2A97-42FE-AEE1-79136EB17796}" srcOrd="0" destOrd="2" presId="urn:microsoft.com/office/officeart/2018/2/layout/IconVerticalSolidList"/>
    <dgm:cxn modelId="{2BA819BB-38B5-4F18-8821-1FB499E42D47}" srcId="{3A63FD37-2C05-4CA2-BFC5-7D13A5F230DB}" destId="{6FA1E1A1-A69A-4908-A75E-4900273972F7}" srcOrd="2" destOrd="0" parTransId="{46210462-9888-4B99-A2C2-FF994B4717A3}" sibTransId="{65472465-846F-43D2-95AF-16E506E6A279}"/>
    <dgm:cxn modelId="{74F4ABBC-9287-4873-BF65-22E8C4F8026D}" srcId="{3A63FD37-2C05-4CA2-BFC5-7D13A5F230DB}" destId="{25F21419-4F23-46F3-9111-F516C11DB1A6}" srcOrd="0" destOrd="0" parTransId="{FA2911F6-4017-47C9-936A-9C25A41DE305}" sibTransId="{84807FC5-91FD-4A7F-A55D-39DDD8A85BF9}"/>
    <dgm:cxn modelId="{89B701C7-573D-4B79-957B-E2EEF210D671}" srcId="{1C1B7AD4-8818-4081-92DC-D1B72207F8C9}" destId="{09820BE4-4A7F-4A54-9038-913264B969E8}" srcOrd="0" destOrd="0" parTransId="{C833FAAC-9FDC-4F7E-B840-EC4F2748DC0C}" sibTransId="{2E820CF2-0217-44B9-B69D-2830BF451F46}"/>
    <dgm:cxn modelId="{F618FFD6-03E9-4D3B-BEA6-FB324EAC3581}" type="presOf" srcId="{1C1B7AD4-8818-4081-92DC-D1B72207F8C9}" destId="{529B2628-6203-4D3A-BD4D-DA65A14490BB}" srcOrd="0" destOrd="0" presId="urn:microsoft.com/office/officeart/2018/2/layout/IconVerticalSolidList"/>
    <dgm:cxn modelId="{88D24E29-7972-4E28-970C-70D0C0555355}" type="presParOf" srcId="{529B2628-6203-4D3A-BD4D-DA65A14490BB}" destId="{49CB95A9-1B71-40C3-8374-1B7CC9C08BDF}" srcOrd="0" destOrd="0" presId="urn:microsoft.com/office/officeart/2018/2/layout/IconVerticalSolidList"/>
    <dgm:cxn modelId="{230F2FEE-91BC-416F-AEB1-A0950261538D}" type="presParOf" srcId="{49CB95A9-1B71-40C3-8374-1B7CC9C08BDF}" destId="{927AC17C-A9DE-4218-BCB8-977D102E1596}" srcOrd="0" destOrd="0" presId="urn:microsoft.com/office/officeart/2018/2/layout/IconVerticalSolidList"/>
    <dgm:cxn modelId="{71E9D6A4-F2ED-4BFD-9E15-369CFE27A05C}" type="presParOf" srcId="{49CB95A9-1B71-40C3-8374-1B7CC9C08BDF}" destId="{FB2DF7DE-DB20-49B1-A356-740E71E33377}" srcOrd="1" destOrd="0" presId="urn:microsoft.com/office/officeart/2018/2/layout/IconVerticalSolidList"/>
    <dgm:cxn modelId="{81816FB3-836C-49E6-A702-930462F60EDF}" type="presParOf" srcId="{49CB95A9-1B71-40C3-8374-1B7CC9C08BDF}" destId="{094AB3DA-8E54-43ED-A4EC-D04A61AF7B29}" srcOrd="2" destOrd="0" presId="urn:microsoft.com/office/officeart/2018/2/layout/IconVerticalSolidList"/>
    <dgm:cxn modelId="{DAF7EED2-AF13-4353-9FD4-521052EE9F2C}" type="presParOf" srcId="{49CB95A9-1B71-40C3-8374-1B7CC9C08BDF}" destId="{47B08112-C5A5-40E4-A48D-B87E0D1D768F}" srcOrd="3" destOrd="0" presId="urn:microsoft.com/office/officeart/2018/2/layout/IconVerticalSolidList"/>
    <dgm:cxn modelId="{1ADCA624-3261-4C47-B86E-56DE6999240E}" type="presParOf" srcId="{529B2628-6203-4D3A-BD4D-DA65A14490BB}" destId="{6B160D3E-E77B-475F-BAE2-09C0B7B892C6}" srcOrd="1" destOrd="0" presId="urn:microsoft.com/office/officeart/2018/2/layout/IconVerticalSolidList"/>
    <dgm:cxn modelId="{822D7F74-E698-493C-AD8C-4E9054EB8F50}" type="presParOf" srcId="{529B2628-6203-4D3A-BD4D-DA65A14490BB}" destId="{7F706779-F3D7-48C4-A6A1-16889DCB7C1D}" srcOrd="2" destOrd="0" presId="urn:microsoft.com/office/officeart/2018/2/layout/IconVerticalSolidList"/>
    <dgm:cxn modelId="{2ABDBF8B-D171-42B9-905C-DC1673269936}" type="presParOf" srcId="{7F706779-F3D7-48C4-A6A1-16889DCB7C1D}" destId="{75A482A3-96F9-4652-8725-7A4679A0EDB1}" srcOrd="0" destOrd="0" presId="urn:microsoft.com/office/officeart/2018/2/layout/IconVerticalSolidList"/>
    <dgm:cxn modelId="{885608DE-2044-439F-9597-017963DD0310}" type="presParOf" srcId="{7F706779-F3D7-48C4-A6A1-16889DCB7C1D}" destId="{DCC307D6-C560-4B92-AEAE-A53DB082BCA7}" srcOrd="1" destOrd="0" presId="urn:microsoft.com/office/officeart/2018/2/layout/IconVerticalSolidList"/>
    <dgm:cxn modelId="{F46F4D66-672A-4F22-BE2D-F1B8244EE19A}" type="presParOf" srcId="{7F706779-F3D7-48C4-A6A1-16889DCB7C1D}" destId="{54CF432A-C55D-4F71-B26C-D3F5758DF761}" srcOrd="2" destOrd="0" presId="urn:microsoft.com/office/officeart/2018/2/layout/IconVerticalSolidList"/>
    <dgm:cxn modelId="{867FCC89-5C5B-4797-89D2-6845E61D021A}" type="presParOf" srcId="{7F706779-F3D7-48C4-A6A1-16889DCB7C1D}" destId="{1815BCCF-E555-43A7-A177-B4208F6057AB}" srcOrd="3" destOrd="0" presId="urn:microsoft.com/office/officeart/2018/2/layout/IconVerticalSolidList"/>
    <dgm:cxn modelId="{28CD3EFC-DC49-49A0-A83A-754EC75E5982}" type="presParOf" srcId="{7F706779-F3D7-48C4-A6A1-16889DCB7C1D}" destId="{39CF2B76-2A97-42FE-AEE1-79136EB1779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228082B-BD2C-4BCA-B5D2-CC89ADAF338E}"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0E9C5311-9F60-4846-AA5F-303724C772B0}">
      <dgm:prSet/>
      <dgm:spPr/>
      <dgm:t>
        <a:bodyPr/>
        <a:lstStyle/>
        <a:p>
          <a:pPr rtl="0"/>
          <a:r>
            <a:rPr lang="en-US"/>
            <a:t>Family/Culture</a:t>
          </a:r>
        </a:p>
      </dgm:t>
    </dgm:pt>
    <dgm:pt modelId="{E074BBBB-D236-4A5A-BE19-2816F4A34F66}" type="parTrans" cxnId="{4DC9F7DB-5F9A-4C09-A9EE-7D26CE2860AC}">
      <dgm:prSet/>
      <dgm:spPr/>
      <dgm:t>
        <a:bodyPr/>
        <a:lstStyle/>
        <a:p>
          <a:endParaRPr lang="en-US"/>
        </a:p>
      </dgm:t>
    </dgm:pt>
    <dgm:pt modelId="{133F5EA1-5E6E-4316-8753-8BAF75AD7879}" type="sibTrans" cxnId="{4DC9F7DB-5F9A-4C09-A9EE-7D26CE2860AC}">
      <dgm:prSet/>
      <dgm:spPr/>
      <dgm:t>
        <a:bodyPr/>
        <a:lstStyle/>
        <a:p>
          <a:endParaRPr lang="en-US"/>
        </a:p>
      </dgm:t>
    </dgm:pt>
    <dgm:pt modelId="{FDCD50BD-BCC0-439B-B5B9-C83B73399188}">
      <dgm:prSet/>
      <dgm:spPr/>
      <dgm:t>
        <a:bodyPr/>
        <a:lstStyle/>
        <a:p>
          <a:pPr rtl="0"/>
          <a:r>
            <a:rPr lang="en-US"/>
            <a:t>Shame</a:t>
          </a:r>
        </a:p>
      </dgm:t>
    </dgm:pt>
    <dgm:pt modelId="{EEEF3AA1-2C2A-4B23-8CA0-97D6DAB6F311}" type="parTrans" cxnId="{8E9BFD0B-F106-45C2-8F6B-99CB1426A88B}">
      <dgm:prSet/>
      <dgm:spPr/>
      <dgm:t>
        <a:bodyPr/>
        <a:lstStyle/>
        <a:p>
          <a:endParaRPr lang="en-US"/>
        </a:p>
      </dgm:t>
    </dgm:pt>
    <dgm:pt modelId="{FC257250-A30B-48F8-A32E-8F6A18CFE8F9}" type="sibTrans" cxnId="{8E9BFD0B-F106-45C2-8F6B-99CB1426A88B}">
      <dgm:prSet/>
      <dgm:spPr/>
      <dgm:t>
        <a:bodyPr/>
        <a:lstStyle/>
        <a:p>
          <a:endParaRPr lang="en-US"/>
        </a:p>
      </dgm:t>
    </dgm:pt>
    <dgm:pt modelId="{3C21FECD-D09E-4C63-9D61-87FAF98BD3F6}">
      <dgm:prSet/>
      <dgm:spPr/>
      <dgm:t>
        <a:bodyPr/>
        <a:lstStyle/>
        <a:p>
          <a:pPr rtl="0"/>
          <a:r>
            <a:rPr lang="en-US"/>
            <a:t>Isolation</a:t>
          </a:r>
        </a:p>
      </dgm:t>
    </dgm:pt>
    <dgm:pt modelId="{FFB04323-118F-47C0-AB82-077AB8980956}" type="parTrans" cxnId="{110C81C0-F626-4B28-8C12-B5CAB6269BD9}">
      <dgm:prSet/>
      <dgm:spPr/>
      <dgm:t>
        <a:bodyPr/>
        <a:lstStyle/>
        <a:p>
          <a:endParaRPr lang="en-US"/>
        </a:p>
      </dgm:t>
    </dgm:pt>
    <dgm:pt modelId="{2BD215DC-3A4C-4323-AEAB-16760ED0B334}" type="sibTrans" cxnId="{110C81C0-F626-4B28-8C12-B5CAB6269BD9}">
      <dgm:prSet/>
      <dgm:spPr/>
      <dgm:t>
        <a:bodyPr/>
        <a:lstStyle/>
        <a:p>
          <a:endParaRPr lang="en-US"/>
        </a:p>
      </dgm:t>
    </dgm:pt>
    <dgm:pt modelId="{BC89D940-912D-465B-8EDF-7DAB3F3FD05D}">
      <dgm:prSet/>
      <dgm:spPr/>
      <dgm:t>
        <a:bodyPr/>
        <a:lstStyle/>
        <a:p>
          <a:pPr rtl="0"/>
          <a:r>
            <a:rPr lang="en-US"/>
            <a:t>Language</a:t>
          </a:r>
        </a:p>
      </dgm:t>
    </dgm:pt>
    <dgm:pt modelId="{0E39FB4E-BCD0-4931-9EDA-0D01DB67A0E8}" type="parTrans" cxnId="{CB568BCD-7F84-428A-9412-BB25E7292354}">
      <dgm:prSet/>
      <dgm:spPr/>
      <dgm:t>
        <a:bodyPr/>
        <a:lstStyle/>
        <a:p>
          <a:endParaRPr lang="en-US"/>
        </a:p>
      </dgm:t>
    </dgm:pt>
    <dgm:pt modelId="{D99AAE86-D3EC-4379-9AB7-749C33F0DBBE}" type="sibTrans" cxnId="{CB568BCD-7F84-428A-9412-BB25E7292354}">
      <dgm:prSet/>
      <dgm:spPr/>
      <dgm:t>
        <a:bodyPr/>
        <a:lstStyle/>
        <a:p>
          <a:endParaRPr lang="en-US"/>
        </a:p>
      </dgm:t>
    </dgm:pt>
    <dgm:pt modelId="{A79A6260-CA89-4924-8241-094C4A9D340C}">
      <dgm:prSet/>
      <dgm:spPr/>
      <dgm:t>
        <a:bodyPr/>
        <a:lstStyle/>
        <a:p>
          <a:pPr rtl="0"/>
          <a:r>
            <a:rPr lang="en-US"/>
            <a:t>Religion</a:t>
          </a:r>
        </a:p>
      </dgm:t>
    </dgm:pt>
    <dgm:pt modelId="{7D214FC5-58CE-456B-BFFE-8C85B8A6362E}" type="parTrans" cxnId="{9DC2E568-4AE3-40DF-BEAA-C23BAFBF518A}">
      <dgm:prSet/>
      <dgm:spPr/>
      <dgm:t>
        <a:bodyPr/>
        <a:lstStyle/>
        <a:p>
          <a:endParaRPr lang="en-US"/>
        </a:p>
      </dgm:t>
    </dgm:pt>
    <dgm:pt modelId="{6DD00891-CC5D-47F2-B23C-754D3B3DDADB}" type="sibTrans" cxnId="{9DC2E568-4AE3-40DF-BEAA-C23BAFBF518A}">
      <dgm:prSet/>
      <dgm:spPr/>
      <dgm:t>
        <a:bodyPr/>
        <a:lstStyle/>
        <a:p>
          <a:endParaRPr lang="en-US"/>
        </a:p>
      </dgm:t>
    </dgm:pt>
    <dgm:pt modelId="{8CC221BF-FA61-4015-8D87-E62D06C924BC}">
      <dgm:prSet/>
      <dgm:spPr/>
      <dgm:t>
        <a:bodyPr/>
        <a:lstStyle/>
        <a:p>
          <a:pPr rtl="0"/>
          <a:r>
            <a:rPr lang="en-US"/>
            <a:t>Immigration</a:t>
          </a:r>
        </a:p>
      </dgm:t>
    </dgm:pt>
    <dgm:pt modelId="{8E4F0682-1FCC-4AFE-AA94-FB74F6FE0DAD}" type="parTrans" cxnId="{EE22E60C-1526-4E3D-BFF5-A04657107A24}">
      <dgm:prSet/>
      <dgm:spPr/>
      <dgm:t>
        <a:bodyPr/>
        <a:lstStyle/>
        <a:p>
          <a:endParaRPr lang="en-US"/>
        </a:p>
      </dgm:t>
    </dgm:pt>
    <dgm:pt modelId="{771F90C8-F8C4-4F9D-AC81-BC6B77F47726}" type="sibTrans" cxnId="{EE22E60C-1526-4E3D-BFF5-A04657107A24}">
      <dgm:prSet/>
      <dgm:spPr/>
      <dgm:t>
        <a:bodyPr/>
        <a:lstStyle/>
        <a:p>
          <a:endParaRPr lang="en-US"/>
        </a:p>
      </dgm:t>
    </dgm:pt>
    <dgm:pt modelId="{40E04303-B54F-4603-8BD1-D968FF2175DA}">
      <dgm:prSet/>
      <dgm:spPr/>
      <dgm:t>
        <a:bodyPr/>
        <a:lstStyle/>
        <a:p>
          <a:pPr rtl="0"/>
          <a:r>
            <a:rPr lang="en-US" dirty="0"/>
            <a:t>Bureaucracy</a:t>
          </a:r>
        </a:p>
      </dgm:t>
    </dgm:pt>
    <dgm:pt modelId="{34A49AC1-8942-4260-B7F0-D86479773A5C}" type="parTrans" cxnId="{753FCA79-B3A5-4B87-A059-12846B8F5DA1}">
      <dgm:prSet/>
      <dgm:spPr/>
      <dgm:t>
        <a:bodyPr/>
        <a:lstStyle/>
        <a:p>
          <a:endParaRPr lang="en-US"/>
        </a:p>
      </dgm:t>
    </dgm:pt>
    <dgm:pt modelId="{CB8856CC-EB83-4105-9525-9A5C6110F05C}" type="sibTrans" cxnId="{753FCA79-B3A5-4B87-A059-12846B8F5DA1}">
      <dgm:prSet/>
      <dgm:spPr/>
      <dgm:t>
        <a:bodyPr/>
        <a:lstStyle/>
        <a:p>
          <a:endParaRPr lang="en-US"/>
        </a:p>
      </dgm:t>
    </dgm:pt>
    <dgm:pt modelId="{D212D02D-E234-46A3-B8AD-9954E50BCE96}">
      <dgm:prSet/>
      <dgm:spPr/>
      <dgm:t>
        <a:bodyPr/>
        <a:lstStyle/>
        <a:p>
          <a:endParaRPr lang="en-US"/>
        </a:p>
      </dgm:t>
    </dgm:pt>
    <dgm:pt modelId="{F72F6E98-A8A6-4D60-A1D0-9D22CD56936B}" type="parTrans" cxnId="{711A3042-4550-464E-B0C5-4C7730196E45}">
      <dgm:prSet/>
      <dgm:spPr/>
      <dgm:t>
        <a:bodyPr/>
        <a:lstStyle/>
        <a:p>
          <a:endParaRPr lang="en-US"/>
        </a:p>
      </dgm:t>
    </dgm:pt>
    <dgm:pt modelId="{DEC96E3E-F27F-4753-83CD-DDEB37B94EFF}" type="sibTrans" cxnId="{711A3042-4550-464E-B0C5-4C7730196E45}">
      <dgm:prSet/>
      <dgm:spPr/>
      <dgm:t>
        <a:bodyPr/>
        <a:lstStyle/>
        <a:p>
          <a:endParaRPr lang="en-US"/>
        </a:p>
      </dgm:t>
    </dgm:pt>
    <dgm:pt modelId="{EE9C31B5-5A59-4398-81D9-8D2E7B896E91}" type="pres">
      <dgm:prSet presAssocID="{F228082B-BD2C-4BCA-B5D2-CC89ADAF338E}" presName="compositeShape" presStyleCnt="0">
        <dgm:presLayoutVars>
          <dgm:chMax val="7"/>
          <dgm:dir/>
          <dgm:resizeHandles val="exact"/>
        </dgm:presLayoutVars>
      </dgm:prSet>
      <dgm:spPr/>
    </dgm:pt>
    <dgm:pt modelId="{D44F2EB7-4C53-4E3A-BB62-F28A0D37FC3F}" type="pres">
      <dgm:prSet presAssocID="{0E9C5311-9F60-4846-AA5F-303724C772B0}" presName="circ1" presStyleLbl="vennNode1" presStyleIdx="0" presStyleCnt="7"/>
      <dgm:spPr/>
    </dgm:pt>
    <dgm:pt modelId="{738622EE-83DA-4BE4-B1C1-BA1B919CB533}" type="pres">
      <dgm:prSet presAssocID="{0E9C5311-9F60-4846-AA5F-303724C772B0}" presName="circ1Tx" presStyleLbl="revTx" presStyleIdx="0" presStyleCnt="0">
        <dgm:presLayoutVars>
          <dgm:chMax val="0"/>
          <dgm:chPref val="0"/>
          <dgm:bulletEnabled val="1"/>
        </dgm:presLayoutVars>
      </dgm:prSet>
      <dgm:spPr/>
    </dgm:pt>
    <dgm:pt modelId="{C5950781-2EA2-49D0-A1B5-153DEE5B1DCF}" type="pres">
      <dgm:prSet presAssocID="{FDCD50BD-BCC0-439B-B5B9-C83B73399188}" presName="circ2" presStyleLbl="vennNode1" presStyleIdx="1" presStyleCnt="7"/>
      <dgm:spPr/>
    </dgm:pt>
    <dgm:pt modelId="{A59F461F-D486-412B-9E8C-2D41B937DD5E}" type="pres">
      <dgm:prSet presAssocID="{FDCD50BD-BCC0-439B-B5B9-C83B73399188}" presName="circ2Tx" presStyleLbl="revTx" presStyleIdx="0" presStyleCnt="0">
        <dgm:presLayoutVars>
          <dgm:chMax val="0"/>
          <dgm:chPref val="0"/>
          <dgm:bulletEnabled val="1"/>
        </dgm:presLayoutVars>
      </dgm:prSet>
      <dgm:spPr/>
    </dgm:pt>
    <dgm:pt modelId="{2A29371C-12C3-40FF-B3EF-EF5312D6C1BE}" type="pres">
      <dgm:prSet presAssocID="{3C21FECD-D09E-4C63-9D61-87FAF98BD3F6}" presName="circ3" presStyleLbl="vennNode1" presStyleIdx="2" presStyleCnt="7"/>
      <dgm:spPr/>
    </dgm:pt>
    <dgm:pt modelId="{2649CA11-6CA2-4290-AA5C-EB4B0A15CDD7}" type="pres">
      <dgm:prSet presAssocID="{3C21FECD-D09E-4C63-9D61-87FAF98BD3F6}" presName="circ3Tx" presStyleLbl="revTx" presStyleIdx="0" presStyleCnt="0">
        <dgm:presLayoutVars>
          <dgm:chMax val="0"/>
          <dgm:chPref val="0"/>
          <dgm:bulletEnabled val="1"/>
        </dgm:presLayoutVars>
      </dgm:prSet>
      <dgm:spPr/>
    </dgm:pt>
    <dgm:pt modelId="{37F8783C-F86A-4B93-B633-473D56B0F28A}" type="pres">
      <dgm:prSet presAssocID="{BC89D940-912D-465B-8EDF-7DAB3F3FD05D}" presName="circ4" presStyleLbl="vennNode1" presStyleIdx="3" presStyleCnt="7"/>
      <dgm:spPr/>
    </dgm:pt>
    <dgm:pt modelId="{9989F5CA-9894-4A4C-9B62-7AD2CB24DC68}" type="pres">
      <dgm:prSet presAssocID="{BC89D940-912D-465B-8EDF-7DAB3F3FD05D}" presName="circ4Tx" presStyleLbl="revTx" presStyleIdx="0" presStyleCnt="0">
        <dgm:presLayoutVars>
          <dgm:chMax val="0"/>
          <dgm:chPref val="0"/>
          <dgm:bulletEnabled val="1"/>
        </dgm:presLayoutVars>
      </dgm:prSet>
      <dgm:spPr/>
    </dgm:pt>
    <dgm:pt modelId="{E86FD40B-3E1D-4A08-ACDD-EA757E7E3E39}" type="pres">
      <dgm:prSet presAssocID="{A79A6260-CA89-4924-8241-094C4A9D340C}" presName="circ5" presStyleLbl="vennNode1" presStyleIdx="4" presStyleCnt="7"/>
      <dgm:spPr/>
    </dgm:pt>
    <dgm:pt modelId="{7EAD4CEE-17ED-4827-9AE9-2B0B9E3E6BFF}" type="pres">
      <dgm:prSet presAssocID="{A79A6260-CA89-4924-8241-094C4A9D340C}" presName="circ5Tx" presStyleLbl="revTx" presStyleIdx="0" presStyleCnt="0">
        <dgm:presLayoutVars>
          <dgm:chMax val="0"/>
          <dgm:chPref val="0"/>
          <dgm:bulletEnabled val="1"/>
        </dgm:presLayoutVars>
      </dgm:prSet>
      <dgm:spPr/>
    </dgm:pt>
    <dgm:pt modelId="{7A1B7D1A-688D-4BBC-8CF1-F0554FDF33BA}" type="pres">
      <dgm:prSet presAssocID="{8CC221BF-FA61-4015-8D87-E62D06C924BC}" presName="circ6" presStyleLbl="vennNode1" presStyleIdx="5" presStyleCnt="7"/>
      <dgm:spPr/>
    </dgm:pt>
    <dgm:pt modelId="{F8FB5B50-4C4A-4898-B780-271496A22EC6}" type="pres">
      <dgm:prSet presAssocID="{8CC221BF-FA61-4015-8D87-E62D06C924BC}" presName="circ6Tx" presStyleLbl="revTx" presStyleIdx="0" presStyleCnt="0">
        <dgm:presLayoutVars>
          <dgm:chMax val="0"/>
          <dgm:chPref val="0"/>
          <dgm:bulletEnabled val="1"/>
        </dgm:presLayoutVars>
      </dgm:prSet>
      <dgm:spPr/>
    </dgm:pt>
    <dgm:pt modelId="{DBA5792C-84DB-462C-977A-59606E57F154}" type="pres">
      <dgm:prSet presAssocID="{40E04303-B54F-4603-8BD1-D968FF2175DA}" presName="circ7" presStyleLbl="vennNode1" presStyleIdx="6" presStyleCnt="7"/>
      <dgm:spPr/>
    </dgm:pt>
    <dgm:pt modelId="{6AC230AF-24B7-40CA-AED0-445B58159415}" type="pres">
      <dgm:prSet presAssocID="{40E04303-B54F-4603-8BD1-D968FF2175DA}" presName="circ7Tx" presStyleLbl="revTx" presStyleIdx="0" presStyleCnt="0">
        <dgm:presLayoutVars>
          <dgm:chMax val="0"/>
          <dgm:chPref val="0"/>
          <dgm:bulletEnabled val="1"/>
        </dgm:presLayoutVars>
      </dgm:prSet>
      <dgm:spPr/>
    </dgm:pt>
  </dgm:ptLst>
  <dgm:cxnLst>
    <dgm:cxn modelId="{8E9BFD0B-F106-45C2-8F6B-99CB1426A88B}" srcId="{F228082B-BD2C-4BCA-B5D2-CC89ADAF338E}" destId="{FDCD50BD-BCC0-439B-B5B9-C83B73399188}" srcOrd="1" destOrd="0" parTransId="{EEEF3AA1-2C2A-4B23-8CA0-97D6DAB6F311}" sibTransId="{FC257250-A30B-48F8-A32E-8F6A18CFE8F9}"/>
    <dgm:cxn modelId="{EE22E60C-1526-4E3D-BFF5-A04657107A24}" srcId="{F228082B-BD2C-4BCA-B5D2-CC89ADAF338E}" destId="{8CC221BF-FA61-4015-8D87-E62D06C924BC}" srcOrd="5" destOrd="0" parTransId="{8E4F0682-1FCC-4AFE-AA94-FB74F6FE0DAD}" sibTransId="{771F90C8-F8C4-4F9D-AC81-BC6B77F47726}"/>
    <dgm:cxn modelId="{98297934-A80A-4111-9337-CC25C7CFE55F}" type="presOf" srcId="{F228082B-BD2C-4BCA-B5D2-CC89ADAF338E}" destId="{EE9C31B5-5A59-4398-81D9-8D2E7B896E91}" srcOrd="0" destOrd="0" presId="urn:microsoft.com/office/officeart/2005/8/layout/venn1"/>
    <dgm:cxn modelId="{E270253C-A5E6-45DF-BC00-C45BCA4F8C5D}" type="presOf" srcId="{BC89D940-912D-465B-8EDF-7DAB3F3FD05D}" destId="{9989F5CA-9894-4A4C-9B62-7AD2CB24DC68}" srcOrd="0" destOrd="0" presId="urn:microsoft.com/office/officeart/2005/8/layout/venn1"/>
    <dgm:cxn modelId="{711A3042-4550-464E-B0C5-4C7730196E45}" srcId="{F228082B-BD2C-4BCA-B5D2-CC89ADAF338E}" destId="{D212D02D-E234-46A3-B8AD-9954E50BCE96}" srcOrd="7" destOrd="0" parTransId="{F72F6E98-A8A6-4D60-A1D0-9D22CD56936B}" sibTransId="{DEC96E3E-F27F-4753-83CD-DDEB37B94EFF}"/>
    <dgm:cxn modelId="{9DC2E568-4AE3-40DF-BEAA-C23BAFBF518A}" srcId="{F228082B-BD2C-4BCA-B5D2-CC89ADAF338E}" destId="{A79A6260-CA89-4924-8241-094C4A9D340C}" srcOrd="4" destOrd="0" parTransId="{7D214FC5-58CE-456B-BFFE-8C85B8A6362E}" sibTransId="{6DD00891-CC5D-47F2-B23C-754D3B3DDADB}"/>
    <dgm:cxn modelId="{2E7B2371-6B13-4279-A619-B15F780570C7}" type="presOf" srcId="{A79A6260-CA89-4924-8241-094C4A9D340C}" destId="{7EAD4CEE-17ED-4827-9AE9-2B0B9E3E6BFF}" srcOrd="0" destOrd="0" presId="urn:microsoft.com/office/officeart/2005/8/layout/venn1"/>
    <dgm:cxn modelId="{753FCA79-B3A5-4B87-A059-12846B8F5DA1}" srcId="{F228082B-BD2C-4BCA-B5D2-CC89ADAF338E}" destId="{40E04303-B54F-4603-8BD1-D968FF2175DA}" srcOrd="6" destOrd="0" parTransId="{34A49AC1-8942-4260-B7F0-D86479773A5C}" sibTransId="{CB8856CC-EB83-4105-9525-9A5C6110F05C}"/>
    <dgm:cxn modelId="{5A380497-B818-401F-9E18-963549591E1C}" type="presOf" srcId="{40E04303-B54F-4603-8BD1-D968FF2175DA}" destId="{6AC230AF-24B7-40CA-AED0-445B58159415}" srcOrd="0" destOrd="0" presId="urn:microsoft.com/office/officeart/2005/8/layout/venn1"/>
    <dgm:cxn modelId="{6B3E4B9E-33AD-409C-BF7A-7C783135CAB0}" type="presOf" srcId="{FDCD50BD-BCC0-439B-B5B9-C83B73399188}" destId="{A59F461F-D486-412B-9E8C-2D41B937DD5E}" srcOrd="0" destOrd="0" presId="urn:microsoft.com/office/officeart/2005/8/layout/venn1"/>
    <dgm:cxn modelId="{110C81C0-F626-4B28-8C12-B5CAB6269BD9}" srcId="{F228082B-BD2C-4BCA-B5D2-CC89ADAF338E}" destId="{3C21FECD-D09E-4C63-9D61-87FAF98BD3F6}" srcOrd="2" destOrd="0" parTransId="{FFB04323-118F-47C0-AB82-077AB8980956}" sibTransId="{2BD215DC-3A4C-4323-AEAB-16760ED0B334}"/>
    <dgm:cxn modelId="{5C40AFC6-A0D5-4A35-B348-50D0B4358F41}" type="presOf" srcId="{8CC221BF-FA61-4015-8D87-E62D06C924BC}" destId="{F8FB5B50-4C4A-4898-B780-271496A22EC6}" srcOrd="0" destOrd="0" presId="urn:microsoft.com/office/officeart/2005/8/layout/venn1"/>
    <dgm:cxn modelId="{BB9626CC-3C9C-4AF6-B153-D46207E2BB49}" type="presOf" srcId="{3C21FECD-D09E-4C63-9D61-87FAF98BD3F6}" destId="{2649CA11-6CA2-4290-AA5C-EB4B0A15CDD7}" srcOrd="0" destOrd="0" presId="urn:microsoft.com/office/officeart/2005/8/layout/venn1"/>
    <dgm:cxn modelId="{CB568BCD-7F84-428A-9412-BB25E7292354}" srcId="{F228082B-BD2C-4BCA-B5D2-CC89ADAF338E}" destId="{BC89D940-912D-465B-8EDF-7DAB3F3FD05D}" srcOrd="3" destOrd="0" parTransId="{0E39FB4E-BCD0-4931-9EDA-0D01DB67A0E8}" sibTransId="{D99AAE86-D3EC-4379-9AB7-749C33F0DBBE}"/>
    <dgm:cxn modelId="{4DC9F7DB-5F9A-4C09-A9EE-7D26CE2860AC}" srcId="{F228082B-BD2C-4BCA-B5D2-CC89ADAF338E}" destId="{0E9C5311-9F60-4846-AA5F-303724C772B0}" srcOrd="0" destOrd="0" parTransId="{E074BBBB-D236-4A5A-BE19-2816F4A34F66}" sibTransId="{133F5EA1-5E6E-4316-8753-8BAF75AD7879}"/>
    <dgm:cxn modelId="{946188E9-AFD4-4C32-B743-16A7027CF4D6}" type="presOf" srcId="{0E9C5311-9F60-4846-AA5F-303724C772B0}" destId="{738622EE-83DA-4BE4-B1C1-BA1B919CB533}" srcOrd="0" destOrd="0" presId="urn:microsoft.com/office/officeart/2005/8/layout/venn1"/>
    <dgm:cxn modelId="{70CB4038-9811-43FC-81EA-9F15718DB000}" type="presParOf" srcId="{EE9C31B5-5A59-4398-81D9-8D2E7B896E91}" destId="{D44F2EB7-4C53-4E3A-BB62-F28A0D37FC3F}" srcOrd="0" destOrd="0" presId="urn:microsoft.com/office/officeart/2005/8/layout/venn1"/>
    <dgm:cxn modelId="{E3BFECE1-0368-427B-8386-DE2FA22DAFEB}" type="presParOf" srcId="{EE9C31B5-5A59-4398-81D9-8D2E7B896E91}" destId="{738622EE-83DA-4BE4-B1C1-BA1B919CB533}" srcOrd="1" destOrd="0" presId="urn:microsoft.com/office/officeart/2005/8/layout/venn1"/>
    <dgm:cxn modelId="{0BC09FE6-37C0-4492-8615-AFC1ED75B637}" type="presParOf" srcId="{EE9C31B5-5A59-4398-81D9-8D2E7B896E91}" destId="{C5950781-2EA2-49D0-A1B5-153DEE5B1DCF}" srcOrd="2" destOrd="0" presId="urn:microsoft.com/office/officeart/2005/8/layout/venn1"/>
    <dgm:cxn modelId="{E826D75E-8F41-4006-8506-7FC001FD2728}" type="presParOf" srcId="{EE9C31B5-5A59-4398-81D9-8D2E7B896E91}" destId="{A59F461F-D486-412B-9E8C-2D41B937DD5E}" srcOrd="3" destOrd="0" presId="urn:microsoft.com/office/officeart/2005/8/layout/venn1"/>
    <dgm:cxn modelId="{14B127F2-65B8-4D9B-9687-93E11E98582A}" type="presParOf" srcId="{EE9C31B5-5A59-4398-81D9-8D2E7B896E91}" destId="{2A29371C-12C3-40FF-B3EF-EF5312D6C1BE}" srcOrd="4" destOrd="0" presId="urn:microsoft.com/office/officeart/2005/8/layout/venn1"/>
    <dgm:cxn modelId="{F451941E-DF57-4FA0-9314-DE39F000464A}" type="presParOf" srcId="{EE9C31B5-5A59-4398-81D9-8D2E7B896E91}" destId="{2649CA11-6CA2-4290-AA5C-EB4B0A15CDD7}" srcOrd="5" destOrd="0" presId="urn:microsoft.com/office/officeart/2005/8/layout/venn1"/>
    <dgm:cxn modelId="{ECBC3ABA-9E13-4EB3-978B-4A745CC04EB3}" type="presParOf" srcId="{EE9C31B5-5A59-4398-81D9-8D2E7B896E91}" destId="{37F8783C-F86A-4B93-B633-473D56B0F28A}" srcOrd="6" destOrd="0" presId="urn:microsoft.com/office/officeart/2005/8/layout/venn1"/>
    <dgm:cxn modelId="{B9744700-D561-4994-A304-9E5C0E4DFE99}" type="presParOf" srcId="{EE9C31B5-5A59-4398-81D9-8D2E7B896E91}" destId="{9989F5CA-9894-4A4C-9B62-7AD2CB24DC68}" srcOrd="7" destOrd="0" presId="urn:microsoft.com/office/officeart/2005/8/layout/venn1"/>
    <dgm:cxn modelId="{9CE2AD0B-DBAE-49E9-B739-C9D4D1106078}" type="presParOf" srcId="{EE9C31B5-5A59-4398-81D9-8D2E7B896E91}" destId="{E86FD40B-3E1D-4A08-ACDD-EA757E7E3E39}" srcOrd="8" destOrd="0" presId="urn:microsoft.com/office/officeart/2005/8/layout/venn1"/>
    <dgm:cxn modelId="{8E5CAF4B-C1B7-4182-B850-B5118FBAD8FD}" type="presParOf" srcId="{EE9C31B5-5A59-4398-81D9-8D2E7B896E91}" destId="{7EAD4CEE-17ED-4827-9AE9-2B0B9E3E6BFF}" srcOrd="9" destOrd="0" presId="urn:microsoft.com/office/officeart/2005/8/layout/venn1"/>
    <dgm:cxn modelId="{BE986CF1-0DF7-47FA-9E55-E6F19CF7A92D}" type="presParOf" srcId="{EE9C31B5-5A59-4398-81D9-8D2E7B896E91}" destId="{7A1B7D1A-688D-4BBC-8CF1-F0554FDF33BA}" srcOrd="10" destOrd="0" presId="urn:microsoft.com/office/officeart/2005/8/layout/venn1"/>
    <dgm:cxn modelId="{948A091D-EBFF-41CE-91C3-9213F92D3CD8}" type="presParOf" srcId="{EE9C31B5-5A59-4398-81D9-8D2E7B896E91}" destId="{F8FB5B50-4C4A-4898-B780-271496A22EC6}" srcOrd="11" destOrd="0" presId="urn:microsoft.com/office/officeart/2005/8/layout/venn1"/>
    <dgm:cxn modelId="{38957B50-0930-4F1F-831C-41FB2853E15C}" type="presParOf" srcId="{EE9C31B5-5A59-4398-81D9-8D2E7B896E91}" destId="{DBA5792C-84DB-462C-977A-59606E57F154}" srcOrd="12" destOrd="0" presId="urn:microsoft.com/office/officeart/2005/8/layout/venn1"/>
    <dgm:cxn modelId="{3A3A5220-57B5-4D73-91F1-C7A653E3E734}" type="presParOf" srcId="{EE9C31B5-5A59-4398-81D9-8D2E7B896E91}" destId="{6AC230AF-24B7-40CA-AED0-445B58159415}"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DE44C917-7012-4707-82AB-35177A303085}">
      <dgm:prSet/>
      <dgm:spPr/>
      <dgm:t>
        <a:bodyPr/>
        <a:lstStyle/>
        <a:p>
          <a:r>
            <a:rPr lang="en-US" dirty="0">
              <a:solidFill>
                <a:schemeClr val="tx1"/>
              </a:solidFill>
            </a:rPr>
            <a:t>Coercion and abuse is about power and control</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58733" custLinFactNeighborY="5690"/>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dgm:spPr/>
    </dgm:pt>
  </dgm:ptLst>
  <dgm:cxnLst>
    <dgm:cxn modelId="{52061B56-963E-4097-8724-6D409D767608}" type="presOf" srcId="{55C42CA1-E622-4B0D-9ABF-9069FC9301E0}" destId="{E6DFA2B9-5C83-45C1-9763-9233DCF122E6}" srcOrd="0" destOrd="0" presId="urn:microsoft.com/office/officeart/2005/8/layout/cycle8"/>
    <dgm:cxn modelId="{C6A790A9-D528-4B9E-8637-33927E0B9BDC}"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C4E8E9FF-5359-478A-8A71-D15868019DF8}" type="presOf" srcId="{DE44C917-7012-4707-82AB-35177A303085}" destId="{CAB98428-0B3B-4830-9115-E2B181CD36C0}" srcOrd="1" destOrd="0" presId="urn:microsoft.com/office/officeart/2005/8/layout/cycle8"/>
    <dgm:cxn modelId="{05607070-F259-40D5-B4A8-F58F9EAA0202}" type="presParOf" srcId="{E6DFA2B9-5C83-45C1-9763-9233DCF122E6}" destId="{65F69C3B-4220-4E1E-980F-FA42DB3990FF}" srcOrd="0" destOrd="0" presId="urn:microsoft.com/office/officeart/2005/8/layout/cycle8"/>
    <dgm:cxn modelId="{8394EF47-DF44-4962-963D-6B8E3BE0F368}" type="presParOf" srcId="{E6DFA2B9-5C83-45C1-9763-9233DCF122E6}" destId="{01253DC0-9530-4566-9719-3B37A433F042}" srcOrd="1" destOrd="0" presId="urn:microsoft.com/office/officeart/2005/8/layout/cycle8"/>
    <dgm:cxn modelId="{14A57E83-1F1F-45E0-A231-95C721BA60D6}" type="presParOf" srcId="{E6DFA2B9-5C83-45C1-9763-9233DCF122E6}" destId="{66C707D2-43C3-41CD-AC5C-6E9A41B260FD}" srcOrd="2" destOrd="0" presId="urn:microsoft.com/office/officeart/2005/8/layout/cycle8"/>
    <dgm:cxn modelId="{8327EBC9-7426-4247-82DF-C1C9EA2CA37D}" type="presParOf" srcId="{E6DFA2B9-5C83-45C1-9763-9233DCF122E6}" destId="{CAB98428-0B3B-4830-9115-E2B181CD36C0}" srcOrd="3" destOrd="0" presId="urn:microsoft.com/office/officeart/2005/8/layout/cycle8"/>
    <dgm:cxn modelId="{5CEF72EC-D5C0-4DF2-8ED4-775AD74779B0}"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3" csCatId="colorful" phldr="1"/>
      <dgm:spPr/>
      <dgm:t>
        <a:bodyPr/>
        <a:lstStyle/>
        <a:p>
          <a:endParaRPr lang="en-US"/>
        </a:p>
      </dgm:t>
    </dgm:pt>
    <dgm:pt modelId="{DE44C917-7012-4707-82AB-35177A303085}">
      <dgm:prSet/>
      <dgm:spPr/>
      <dgm:t>
        <a:bodyPr/>
        <a:lstStyle/>
        <a:p>
          <a:r>
            <a:rPr lang="en-US" dirty="0">
              <a:solidFill>
                <a:schemeClr val="tx1"/>
              </a:solidFill>
            </a:rPr>
            <a:t>Survivors are the EXPERTS</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4107" custLinFactNeighborY="586"/>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custScaleX="95882" custScaleY="96740" custLinFactNeighborX="741" custLinFactNeighborY="1598"/>
      <dgm:spPr/>
    </dgm:pt>
  </dgm:ptLst>
  <dgm:cxnLst>
    <dgm:cxn modelId="{90487019-740E-4ECD-A920-AE3D968C3A24}" type="presOf" srcId="{DE44C917-7012-4707-82AB-35177A303085}" destId="{65F69C3B-4220-4E1E-980F-FA42DB3990FF}" srcOrd="0" destOrd="0" presId="urn:microsoft.com/office/officeart/2005/8/layout/cycle8"/>
    <dgm:cxn modelId="{37FC7878-5877-46D9-981F-DFEC3CF81A21}" type="presOf" srcId="{DE44C917-7012-4707-82AB-35177A303085}" destId="{CAB98428-0B3B-4830-9115-E2B181CD36C0}" srcOrd="1"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DE6AF4C2-693B-4124-A60C-46921B800140}" type="presOf" srcId="{55C42CA1-E622-4B0D-9ABF-9069FC9301E0}" destId="{E6DFA2B9-5C83-45C1-9763-9233DCF122E6}" srcOrd="0" destOrd="0" presId="urn:microsoft.com/office/officeart/2005/8/layout/cycle8"/>
    <dgm:cxn modelId="{FED433A8-7836-4876-BEFE-805601B40F54}" type="presParOf" srcId="{E6DFA2B9-5C83-45C1-9763-9233DCF122E6}" destId="{65F69C3B-4220-4E1E-980F-FA42DB3990FF}" srcOrd="0" destOrd="0" presId="urn:microsoft.com/office/officeart/2005/8/layout/cycle8"/>
    <dgm:cxn modelId="{6B0C5917-6D43-4DB9-9A1E-4630F0FF1DFC}" type="presParOf" srcId="{E6DFA2B9-5C83-45C1-9763-9233DCF122E6}" destId="{01253DC0-9530-4566-9719-3B37A433F042}" srcOrd="1" destOrd="0" presId="urn:microsoft.com/office/officeart/2005/8/layout/cycle8"/>
    <dgm:cxn modelId="{7CFF8DC3-3BE9-4274-87CA-F9994D18B7DE}" type="presParOf" srcId="{E6DFA2B9-5C83-45C1-9763-9233DCF122E6}" destId="{66C707D2-43C3-41CD-AC5C-6E9A41B260FD}" srcOrd="2" destOrd="0" presId="urn:microsoft.com/office/officeart/2005/8/layout/cycle8"/>
    <dgm:cxn modelId="{3BC66C4D-BED5-4F49-A391-BE2064207CBE}" type="presParOf" srcId="{E6DFA2B9-5C83-45C1-9763-9233DCF122E6}" destId="{CAB98428-0B3B-4830-9115-E2B181CD36C0}" srcOrd="3" destOrd="0" presId="urn:microsoft.com/office/officeart/2005/8/layout/cycle8"/>
    <dgm:cxn modelId="{74F61109-871D-4D51-B42C-AC43637DE84F}"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4" csCatId="colorful" phldr="1"/>
      <dgm:spPr/>
      <dgm:t>
        <a:bodyPr/>
        <a:lstStyle/>
        <a:p>
          <a:endParaRPr lang="en-US"/>
        </a:p>
      </dgm:t>
    </dgm:pt>
    <dgm:pt modelId="{DE44C917-7012-4707-82AB-35177A303085}">
      <dgm:prSet/>
      <dgm:spPr/>
      <dgm:t>
        <a:bodyPr/>
        <a:lstStyle/>
        <a:p>
          <a:r>
            <a:rPr lang="en-US" dirty="0">
              <a:solidFill>
                <a:schemeClr val="tx1"/>
              </a:solidFill>
            </a:rPr>
            <a:t>Abusers only use the amount of force necessary</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5284" custLinFactNeighborY="3908"/>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dgm:spPr/>
    </dgm:pt>
  </dgm:ptLst>
  <dgm:cxnLst>
    <dgm:cxn modelId="{A2E06569-BF16-4595-B5B2-D21D921A6A55}" type="presOf" srcId="{DE44C917-7012-4707-82AB-35177A303085}" destId="{65F69C3B-4220-4E1E-980F-FA42DB3990FF}" srcOrd="0" destOrd="0" presId="urn:microsoft.com/office/officeart/2005/8/layout/cycle8"/>
    <dgm:cxn modelId="{2FBB5E85-2A7A-40FA-8967-598C28651B9C}" type="presOf" srcId="{55C42CA1-E622-4B0D-9ABF-9069FC9301E0}" destId="{E6DFA2B9-5C83-45C1-9763-9233DCF122E6}"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0B349ED9-070D-4331-9746-8BF0F8E87422}" type="presOf" srcId="{DE44C917-7012-4707-82AB-35177A303085}" destId="{CAB98428-0B3B-4830-9115-E2B181CD36C0}" srcOrd="1" destOrd="0" presId="urn:microsoft.com/office/officeart/2005/8/layout/cycle8"/>
    <dgm:cxn modelId="{05435AC8-1C03-4C40-98A0-CCA99911BE76}" type="presParOf" srcId="{E6DFA2B9-5C83-45C1-9763-9233DCF122E6}" destId="{65F69C3B-4220-4E1E-980F-FA42DB3990FF}" srcOrd="0" destOrd="0" presId="urn:microsoft.com/office/officeart/2005/8/layout/cycle8"/>
    <dgm:cxn modelId="{0A4DC337-4FC9-42DE-AA92-675816738D11}" type="presParOf" srcId="{E6DFA2B9-5C83-45C1-9763-9233DCF122E6}" destId="{01253DC0-9530-4566-9719-3B37A433F042}" srcOrd="1" destOrd="0" presId="urn:microsoft.com/office/officeart/2005/8/layout/cycle8"/>
    <dgm:cxn modelId="{D523FFBF-034D-456E-B43E-1052005E0744}" type="presParOf" srcId="{E6DFA2B9-5C83-45C1-9763-9233DCF122E6}" destId="{66C707D2-43C3-41CD-AC5C-6E9A41B260FD}" srcOrd="2" destOrd="0" presId="urn:microsoft.com/office/officeart/2005/8/layout/cycle8"/>
    <dgm:cxn modelId="{C3A9244B-28E6-404A-AFA3-32399A57241D}" type="presParOf" srcId="{E6DFA2B9-5C83-45C1-9763-9233DCF122E6}" destId="{CAB98428-0B3B-4830-9115-E2B181CD36C0}" srcOrd="3" destOrd="0" presId="urn:microsoft.com/office/officeart/2005/8/layout/cycle8"/>
    <dgm:cxn modelId="{A9215295-069F-43AA-B292-983B703344C3}"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en-US"/>
        </a:p>
      </dgm:t>
    </dgm:pt>
    <dgm:pt modelId="{DE44C917-7012-4707-82AB-35177A303085}">
      <dgm:prSet/>
      <dgm:spPr/>
      <dgm:t>
        <a:bodyPr/>
        <a:lstStyle/>
        <a:p>
          <a:r>
            <a:rPr lang="en-US" dirty="0">
              <a:solidFill>
                <a:schemeClr val="tx1"/>
              </a:solidFill>
            </a:rPr>
            <a:t>Past abuse MATTERS</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7598" custLinFactNeighborY="5128"/>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92D6F4B3-0B95-E746-A766-072C809FCBE7}" type="pres">
      <dgm:prSet presAssocID="{F8F2EABC-F169-4767-B813-C9810E2BF1F7}" presName="arrowWedge1single" presStyleLbl="fgSibTrans2D1" presStyleIdx="0" presStyleCnt="1"/>
      <dgm:spPr/>
    </dgm:pt>
  </dgm:ptLst>
  <dgm:cxnLst>
    <dgm:cxn modelId="{73FE781E-49CA-4701-B9A9-6709611A3878}" type="presOf" srcId="{55C42CA1-E622-4B0D-9ABF-9069FC9301E0}" destId="{E6DFA2B9-5C83-45C1-9763-9233DCF122E6}" srcOrd="0" destOrd="0" presId="urn:microsoft.com/office/officeart/2005/8/layout/cycle8"/>
    <dgm:cxn modelId="{9863C6A5-81F0-4942-BD86-544473C01F40}"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FC975DFC-1BFE-46B3-9931-D66AC19171E8}" type="presOf" srcId="{DE44C917-7012-4707-82AB-35177A303085}" destId="{CAB98428-0B3B-4830-9115-E2B181CD36C0}" srcOrd="1" destOrd="0" presId="urn:microsoft.com/office/officeart/2005/8/layout/cycle8"/>
    <dgm:cxn modelId="{0C015E71-06AE-4B47-8E47-EA59FB39508E}" type="presParOf" srcId="{E6DFA2B9-5C83-45C1-9763-9233DCF122E6}" destId="{65F69C3B-4220-4E1E-980F-FA42DB3990FF}" srcOrd="0" destOrd="0" presId="urn:microsoft.com/office/officeart/2005/8/layout/cycle8"/>
    <dgm:cxn modelId="{43B07A26-9B5F-45DA-AA6F-C7977D5CAF6B}" type="presParOf" srcId="{E6DFA2B9-5C83-45C1-9763-9233DCF122E6}" destId="{01253DC0-9530-4566-9719-3B37A433F042}" srcOrd="1" destOrd="0" presId="urn:microsoft.com/office/officeart/2005/8/layout/cycle8"/>
    <dgm:cxn modelId="{6684EC31-129E-4200-AA4F-B0D1A999F4C8}" type="presParOf" srcId="{E6DFA2B9-5C83-45C1-9763-9233DCF122E6}" destId="{66C707D2-43C3-41CD-AC5C-6E9A41B260FD}" srcOrd="2" destOrd="0" presId="urn:microsoft.com/office/officeart/2005/8/layout/cycle8"/>
    <dgm:cxn modelId="{0CB7E980-0992-410B-8328-4663141B19C4}" type="presParOf" srcId="{E6DFA2B9-5C83-45C1-9763-9233DCF122E6}" destId="{CAB98428-0B3B-4830-9115-E2B181CD36C0}" srcOrd="3" destOrd="0" presId="urn:microsoft.com/office/officeart/2005/8/layout/cycle8"/>
    <dgm:cxn modelId="{B5723CB3-ECDD-7A43-8727-8CD33DC1953A}" type="presParOf" srcId="{E6DFA2B9-5C83-45C1-9763-9233DCF122E6}" destId="{92D6F4B3-0B95-E746-A766-072C809FCBE7}"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DE44C917-7012-4707-82AB-35177A303085}">
      <dgm:prSet/>
      <dgm:spPr/>
      <dgm:t>
        <a:bodyPr/>
        <a:lstStyle/>
        <a:p>
          <a:r>
            <a:rPr lang="en-US" dirty="0">
              <a:solidFill>
                <a:schemeClr val="tx1"/>
              </a:solidFill>
            </a:rPr>
            <a:t>Forced sex may be the only ABUSE</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7598" custLinFactNeighborY="5128"/>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dgm:spPr/>
    </dgm:pt>
  </dgm:ptLst>
  <dgm:cxnLst>
    <dgm:cxn modelId="{73FE781E-49CA-4701-B9A9-6709611A3878}" type="presOf" srcId="{55C42CA1-E622-4B0D-9ABF-9069FC9301E0}" destId="{E6DFA2B9-5C83-45C1-9763-9233DCF122E6}" srcOrd="0" destOrd="0" presId="urn:microsoft.com/office/officeart/2005/8/layout/cycle8"/>
    <dgm:cxn modelId="{9863C6A5-81F0-4942-BD86-544473C01F40}"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FC975DFC-1BFE-46B3-9931-D66AC19171E8}" type="presOf" srcId="{DE44C917-7012-4707-82AB-35177A303085}" destId="{CAB98428-0B3B-4830-9115-E2B181CD36C0}" srcOrd="1" destOrd="0" presId="urn:microsoft.com/office/officeart/2005/8/layout/cycle8"/>
    <dgm:cxn modelId="{0C015E71-06AE-4B47-8E47-EA59FB39508E}" type="presParOf" srcId="{E6DFA2B9-5C83-45C1-9763-9233DCF122E6}" destId="{65F69C3B-4220-4E1E-980F-FA42DB3990FF}" srcOrd="0" destOrd="0" presId="urn:microsoft.com/office/officeart/2005/8/layout/cycle8"/>
    <dgm:cxn modelId="{43B07A26-9B5F-45DA-AA6F-C7977D5CAF6B}" type="presParOf" srcId="{E6DFA2B9-5C83-45C1-9763-9233DCF122E6}" destId="{01253DC0-9530-4566-9719-3B37A433F042}" srcOrd="1" destOrd="0" presId="urn:microsoft.com/office/officeart/2005/8/layout/cycle8"/>
    <dgm:cxn modelId="{6684EC31-129E-4200-AA4F-B0D1A999F4C8}" type="presParOf" srcId="{E6DFA2B9-5C83-45C1-9763-9233DCF122E6}" destId="{66C707D2-43C3-41CD-AC5C-6E9A41B260FD}" srcOrd="2" destOrd="0" presId="urn:microsoft.com/office/officeart/2005/8/layout/cycle8"/>
    <dgm:cxn modelId="{0CB7E980-0992-410B-8328-4663141B19C4}" type="presParOf" srcId="{E6DFA2B9-5C83-45C1-9763-9233DCF122E6}" destId="{CAB98428-0B3B-4830-9115-E2B181CD36C0}" srcOrd="3" destOrd="0" presId="urn:microsoft.com/office/officeart/2005/8/layout/cycle8"/>
    <dgm:cxn modelId="{751E4E50-B099-4927-952E-178D4D96F117}"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4" csCatId="colorful" phldr="1"/>
      <dgm:spPr/>
      <dgm:t>
        <a:bodyPr/>
        <a:lstStyle/>
        <a:p>
          <a:endParaRPr lang="en-US"/>
        </a:p>
      </dgm:t>
    </dgm:pt>
    <dgm:pt modelId="{DE44C917-7012-4707-82AB-35177A303085}">
      <dgm:prSet/>
      <dgm:spPr/>
      <dgm:t>
        <a:bodyPr/>
        <a:lstStyle/>
        <a:p>
          <a:r>
            <a:rPr lang="en-US" dirty="0">
              <a:solidFill>
                <a:schemeClr val="tx1"/>
              </a:solidFill>
            </a:rPr>
            <a:t>NOT telling is not the same as LYING</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67598" custLinFactNeighborY="5128"/>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custLinFactNeighborX="127" custLinFactNeighborY="-127"/>
      <dgm:spPr/>
    </dgm:pt>
  </dgm:ptLst>
  <dgm:cxnLst>
    <dgm:cxn modelId="{73FE781E-49CA-4701-B9A9-6709611A3878}" type="presOf" srcId="{55C42CA1-E622-4B0D-9ABF-9069FC9301E0}" destId="{E6DFA2B9-5C83-45C1-9763-9233DCF122E6}" srcOrd="0" destOrd="0" presId="urn:microsoft.com/office/officeart/2005/8/layout/cycle8"/>
    <dgm:cxn modelId="{9863C6A5-81F0-4942-BD86-544473C01F40}"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FC975DFC-1BFE-46B3-9931-D66AC19171E8}" type="presOf" srcId="{DE44C917-7012-4707-82AB-35177A303085}" destId="{CAB98428-0B3B-4830-9115-E2B181CD36C0}" srcOrd="1" destOrd="0" presId="urn:microsoft.com/office/officeart/2005/8/layout/cycle8"/>
    <dgm:cxn modelId="{0C015E71-06AE-4B47-8E47-EA59FB39508E}" type="presParOf" srcId="{E6DFA2B9-5C83-45C1-9763-9233DCF122E6}" destId="{65F69C3B-4220-4E1E-980F-FA42DB3990FF}" srcOrd="0" destOrd="0" presId="urn:microsoft.com/office/officeart/2005/8/layout/cycle8"/>
    <dgm:cxn modelId="{43B07A26-9B5F-45DA-AA6F-C7977D5CAF6B}" type="presParOf" srcId="{E6DFA2B9-5C83-45C1-9763-9233DCF122E6}" destId="{01253DC0-9530-4566-9719-3B37A433F042}" srcOrd="1" destOrd="0" presId="urn:microsoft.com/office/officeart/2005/8/layout/cycle8"/>
    <dgm:cxn modelId="{6684EC31-129E-4200-AA4F-B0D1A999F4C8}" type="presParOf" srcId="{E6DFA2B9-5C83-45C1-9763-9233DCF122E6}" destId="{66C707D2-43C3-41CD-AC5C-6E9A41B260FD}" srcOrd="2" destOrd="0" presId="urn:microsoft.com/office/officeart/2005/8/layout/cycle8"/>
    <dgm:cxn modelId="{0CB7E980-0992-410B-8328-4663141B19C4}" type="presParOf" srcId="{E6DFA2B9-5C83-45C1-9763-9233DCF122E6}" destId="{CAB98428-0B3B-4830-9115-E2B181CD36C0}" srcOrd="3" destOrd="0" presId="urn:microsoft.com/office/officeart/2005/8/layout/cycle8"/>
    <dgm:cxn modelId="{751E4E50-B099-4927-952E-178D4D96F117}"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C42CA1-E622-4B0D-9ABF-9069FC9301E0}"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en-US"/>
        </a:p>
      </dgm:t>
    </dgm:pt>
    <dgm:pt modelId="{DE44C917-7012-4707-82AB-35177A303085}">
      <dgm:prSet/>
      <dgm:spPr/>
      <dgm:t>
        <a:bodyPr/>
        <a:lstStyle/>
        <a:p>
          <a:r>
            <a:rPr lang="en-US" dirty="0">
              <a:solidFill>
                <a:schemeClr val="tx1"/>
              </a:solidFill>
            </a:rPr>
            <a:t>Survivors have been surviving</a:t>
          </a:r>
        </a:p>
      </dgm:t>
    </dgm:pt>
    <dgm:pt modelId="{AB1A5179-67A1-472F-B50D-81E3F3834058}" type="parTrans" cxnId="{589E16BC-F44A-40C5-8D08-D9627B31AA90}">
      <dgm:prSet/>
      <dgm:spPr/>
      <dgm:t>
        <a:bodyPr/>
        <a:lstStyle/>
        <a:p>
          <a:endParaRPr lang="en-US"/>
        </a:p>
      </dgm:t>
    </dgm:pt>
    <dgm:pt modelId="{F8F2EABC-F169-4767-B813-C9810E2BF1F7}" type="sibTrans" cxnId="{589E16BC-F44A-40C5-8D08-D9627B31AA90}">
      <dgm:prSet/>
      <dgm:spPr/>
      <dgm:t>
        <a:bodyPr/>
        <a:lstStyle/>
        <a:p>
          <a:endParaRPr lang="en-US"/>
        </a:p>
      </dgm:t>
    </dgm:pt>
    <dgm:pt modelId="{E6DFA2B9-5C83-45C1-9763-9233DCF122E6}" type="pres">
      <dgm:prSet presAssocID="{55C42CA1-E622-4B0D-9ABF-9069FC9301E0}" presName="compositeShape" presStyleCnt="0">
        <dgm:presLayoutVars>
          <dgm:chMax val="7"/>
          <dgm:dir/>
          <dgm:resizeHandles val="exact"/>
        </dgm:presLayoutVars>
      </dgm:prSet>
      <dgm:spPr/>
    </dgm:pt>
    <dgm:pt modelId="{65F69C3B-4220-4E1E-980F-FA42DB3990FF}" type="pres">
      <dgm:prSet presAssocID="{55C42CA1-E622-4B0D-9ABF-9069FC9301E0}" presName="wedge1" presStyleLbl="node1" presStyleIdx="0" presStyleCnt="1" custLinFactNeighborX="-58733" custLinFactNeighborY="857"/>
      <dgm:spPr/>
    </dgm:pt>
    <dgm:pt modelId="{01253DC0-9530-4566-9719-3B37A433F042}" type="pres">
      <dgm:prSet presAssocID="{55C42CA1-E622-4B0D-9ABF-9069FC9301E0}" presName="dummy1a" presStyleCnt="0"/>
      <dgm:spPr/>
    </dgm:pt>
    <dgm:pt modelId="{66C707D2-43C3-41CD-AC5C-6E9A41B260FD}" type="pres">
      <dgm:prSet presAssocID="{55C42CA1-E622-4B0D-9ABF-9069FC9301E0}" presName="dummy1b" presStyleCnt="0"/>
      <dgm:spPr/>
    </dgm:pt>
    <dgm:pt modelId="{CAB98428-0B3B-4830-9115-E2B181CD36C0}" type="pres">
      <dgm:prSet presAssocID="{55C42CA1-E622-4B0D-9ABF-9069FC9301E0}" presName="wedge1Tx" presStyleLbl="node1" presStyleIdx="0" presStyleCnt="1">
        <dgm:presLayoutVars>
          <dgm:chMax val="0"/>
          <dgm:chPref val="0"/>
          <dgm:bulletEnabled val="1"/>
        </dgm:presLayoutVars>
      </dgm:prSet>
      <dgm:spPr/>
    </dgm:pt>
    <dgm:pt modelId="{670B97A8-AAC2-4D81-87CD-0D44EB822DEA}" type="pres">
      <dgm:prSet presAssocID="{F8F2EABC-F169-4767-B813-C9810E2BF1F7}" presName="arrowWedge1single" presStyleLbl="fgSibTrans2D1" presStyleIdx="0" presStyleCnt="1" custLinFactNeighborX="235" custLinFactNeighborY="2596"/>
      <dgm:spPr/>
    </dgm:pt>
  </dgm:ptLst>
  <dgm:cxnLst>
    <dgm:cxn modelId="{A61B8D45-AC4D-4C5F-AC65-3E90A2B8932E}" type="presOf" srcId="{55C42CA1-E622-4B0D-9ABF-9069FC9301E0}" destId="{E6DFA2B9-5C83-45C1-9763-9233DCF122E6}" srcOrd="0" destOrd="0" presId="urn:microsoft.com/office/officeart/2005/8/layout/cycle8"/>
    <dgm:cxn modelId="{DC64DE97-1A1B-4CA3-ABDC-5E3806670362}" type="presOf" srcId="{DE44C917-7012-4707-82AB-35177A303085}" destId="{CAB98428-0B3B-4830-9115-E2B181CD36C0}" srcOrd="1" destOrd="0" presId="urn:microsoft.com/office/officeart/2005/8/layout/cycle8"/>
    <dgm:cxn modelId="{B60C5AAE-3BE1-4DCC-841F-986C5C94E708}" type="presOf" srcId="{DE44C917-7012-4707-82AB-35177A303085}" destId="{65F69C3B-4220-4E1E-980F-FA42DB3990FF}" srcOrd="0" destOrd="0" presId="urn:microsoft.com/office/officeart/2005/8/layout/cycle8"/>
    <dgm:cxn modelId="{589E16BC-F44A-40C5-8D08-D9627B31AA90}" srcId="{55C42CA1-E622-4B0D-9ABF-9069FC9301E0}" destId="{DE44C917-7012-4707-82AB-35177A303085}" srcOrd="0" destOrd="0" parTransId="{AB1A5179-67A1-472F-B50D-81E3F3834058}" sibTransId="{F8F2EABC-F169-4767-B813-C9810E2BF1F7}"/>
    <dgm:cxn modelId="{3C330825-09ED-4B35-8F53-9B882B703531}" type="presParOf" srcId="{E6DFA2B9-5C83-45C1-9763-9233DCF122E6}" destId="{65F69C3B-4220-4E1E-980F-FA42DB3990FF}" srcOrd="0" destOrd="0" presId="urn:microsoft.com/office/officeart/2005/8/layout/cycle8"/>
    <dgm:cxn modelId="{50837972-3AC2-417C-983F-AD9B3A633ECB}" type="presParOf" srcId="{E6DFA2B9-5C83-45C1-9763-9233DCF122E6}" destId="{01253DC0-9530-4566-9719-3B37A433F042}" srcOrd="1" destOrd="0" presId="urn:microsoft.com/office/officeart/2005/8/layout/cycle8"/>
    <dgm:cxn modelId="{2A561BD3-71B5-4354-8AA0-242E6382159E}" type="presParOf" srcId="{E6DFA2B9-5C83-45C1-9763-9233DCF122E6}" destId="{66C707D2-43C3-41CD-AC5C-6E9A41B260FD}" srcOrd="2" destOrd="0" presId="urn:microsoft.com/office/officeart/2005/8/layout/cycle8"/>
    <dgm:cxn modelId="{6E5B4F32-10B0-4DB5-8734-D3E22FFF87CE}" type="presParOf" srcId="{E6DFA2B9-5C83-45C1-9763-9233DCF122E6}" destId="{CAB98428-0B3B-4830-9115-E2B181CD36C0}" srcOrd="3" destOrd="0" presId="urn:microsoft.com/office/officeart/2005/8/layout/cycle8"/>
    <dgm:cxn modelId="{C6A13F76-3B0B-4767-8F2B-9F7552D404AE}" type="presParOf" srcId="{E6DFA2B9-5C83-45C1-9763-9233DCF122E6}" destId="{670B97A8-AAC2-4D81-87CD-0D44EB822DEA}"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5B73C-E241-4CA5-BEB5-C073B29819A0}">
      <dsp:nvSpPr>
        <dsp:cNvPr id="0" name=""/>
        <dsp:cNvSpPr/>
      </dsp:nvSpPr>
      <dsp:spPr>
        <a:xfrm>
          <a:off x="0" y="1614"/>
          <a:ext cx="9873047" cy="1750612"/>
        </a:xfrm>
        <a:prstGeom prst="roundRect">
          <a:avLst/>
        </a:prstGeom>
        <a:solidFill>
          <a:schemeClr val="tx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What is Domestic Violence?</a:t>
          </a:r>
        </a:p>
        <a:p>
          <a:pPr marL="0" lvl="0" indent="0" algn="l" defTabSz="1066800">
            <a:lnSpc>
              <a:spcPct val="90000"/>
            </a:lnSpc>
            <a:spcBef>
              <a:spcPct val="0"/>
            </a:spcBef>
            <a:spcAft>
              <a:spcPct val="35000"/>
            </a:spcAft>
            <a:buNone/>
          </a:pPr>
          <a:r>
            <a:rPr lang="en-US" sz="2400" kern="1200" baseline="0" dirty="0"/>
            <a:t>A pattern of power and coercive control used by one person over another person– including more behaviors than physical or sexual abuse – with consequences or harm experienced by the person who resists.</a:t>
          </a:r>
          <a:endParaRPr lang="en-US" sz="2400" kern="1200" dirty="0"/>
        </a:p>
      </dsp:txBody>
      <dsp:txXfrm>
        <a:off x="85458" y="87072"/>
        <a:ext cx="9702131" cy="15796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282210" y="536990"/>
          <a:ext cx="4160520" cy="4160520"/>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tx1"/>
              </a:solidFill>
            </a:rPr>
            <a:t>The best way to SUPPORT CHILDREN is to SUPPORT PARENTS</a:t>
          </a:r>
        </a:p>
      </dsp:txBody>
      <dsp:txXfrm>
        <a:off x="975630" y="1230410"/>
        <a:ext cx="2773680" cy="2773680"/>
      </dsp:txXfrm>
    </dsp:sp>
    <dsp:sp modelId="{670B97A8-AAC2-4D81-87CD-0D44EB822DEA}">
      <dsp:nvSpPr>
        <dsp:cNvPr id="0" name=""/>
        <dsp:cNvSpPr/>
      </dsp:nvSpPr>
      <dsp:spPr>
        <a:xfrm>
          <a:off x="42654" y="279356"/>
          <a:ext cx="4675632" cy="4675632"/>
        </a:xfrm>
        <a:prstGeom prst="circularArrow">
          <a:avLst>
            <a:gd name="adj1" fmla="val 5085"/>
            <a:gd name="adj2" fmla="val 327528"/>
            <a:gd name="adj3" fmla="val 15842725"/>
            <a:gd name="adj4" fmla="val 16229746"/>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806436" y="609591"/>
          <a:ext cx="4160520" cy="4160520"/>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tx1"/>
              </a:solidFill>
            </a:rPr>
            <a:t>Leaving doesn’t equal safety</a:t>
          </a:r>
        </a:p>
      </dsp:txBody>
      <dsp:txXfrm>
        <a:off x="1499856" y="1303011"/>
        <a:ext cx="2773680" cy="2773680"/>
      </dsp:txXfrm>
    </dsp:sp>
    <dsp:sp modelId="{670B97A8-AAC2-4D81-87CD-0D44EB822DEA}">
      <dsp:nvSpPr>
        <dsp:cNvPr id="0" name=""/>
        <dsp:cNvSpPr/>
      </dsp:nvSpPr>
      <dsp:spPr>
        <a:xfrm>
          <a:off x="566880" y="351957"/>
          <a:ext cx="4675632" cy="4675632"/>
        </a:xfrm>
        <a:prstGeom prst="circularArrow">
          <a:avLst>
            <a:gd name="adj1" fmla="val 5085"/>
            <a:gd name="adj2" fmla="val 327528"/>
            <a:gd name="adj3" fmla="val 15842725"/>
            <a:gd name="adj4" fmla="val 16229746"/>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6251-254C-452A-A52F-E693BBAA4435}">
      <dsp:nvSpPr>
        <dsp:cNvPr id="0" name=""/>
        <dsp:cNvSpPr/>
      </dsp:nvSpPr>
      <dsp:spPr>
        <a:xfrm>
          <a:off x="0" y="0"/>
          <a:ext cx="4673404" cy="4347148"/>
        </a:xfrm>
        <a:prstGeom prst="roundRect">
          <a:avLst>
            <a:gd name="adj" fmla="val 10000"/>
          </a:avLst>
        </a:prstGeom>
        <a:gradFill rotWithShape="0">
          <a:gsLst>
            <a:gs pos="0">
              <a:schemeClr val="accent2">
                <a:tint val="40000"/>
                <a:hueOff val="0"/>
                <a:satOff val="0"/>
                <a:lumOff val="0"/>
                <a:alphaOff val="0"/>
                <a:tint val="98000"/>
                <a:lumMod val="110000"/>
              </a:schemeClr>
            </a:gs>
            <a:gs pos="84000">
              <a:schemeClr val="accent2">
                <a:tint val="40000"/>
                <a:hueOff val="0"/>
                <a:satOff val="0"/>
                <a:lumOff val="0"/>
                <a:alphaOff val="0"/>
                <a:shade val="90000"/>
                <a:lumMod val="8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Safety</a:t>
          </a:r>
        </a:p>
      </dsp:txBody>
      <dsp:txXfrm>
        <a:off x="0" y="0"/>
        <a:ext cx="4673404" cy="1304144"/>
      </dsp:txXfrm>
    </dsp:sp>
    <dsp:sp modelId="{301961E5-E7E0-4348-B9BC-CEF224E4E8BA}">
      <dsp:nvSpPr>
        <dsp:cNvPr id="0" name=""/>
        <dsp:cNvSpPr/>
      </dsp:nvSpPr>
      <dsp:spPr>
        <a:xfrm>
          <a:off x="472198" y="1304515"/>
          <a:ext cx="3738723" cy="854040"/>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No violence</a:t>
          </a:r>
        </a:p>
      </dsp:txBody>
      <dsp:txXfrm>
        <a:off x="497212" y="1329529"/>
        <a:ext cx="3688695" cy="804012"/>
      </dsp:txXfrm>
    </dsp:sp>
    <dsp:sp modelId="{C4FADEBA-7B9A-406B-A8F2-914439AF2519}">
      <dsp:nvSpPr>
        <dsp:cNvPr id="0" name=""/>
        <dsp:cNvSpPr/>
      </dsp:nvSpPr>
      <dsp:spPr>
        <a:xfrm>
          <a:off x="472198" y="2289947"/>
          <a:ext cx="3738723" cy="854040"/>
        </a:xfrm>
        <a:prstGeom prst="roundRect">
          <a:avLst>
            <a:gd name="adj" fmla="val 1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Basic Human Needs Met</a:t>
          </a:r>
        </a:p>
      </dsp:txBody>
      <dsp:txXfrm>
        <a:off x="497212" y="2314961"/>
        <a:ext cx="3688695" cy="804012"/>
      </dsp:txXfrm>
    </dsp:sp>
    <dsp:sp modelId="{D86E8660-7964-43A6-A1F5-95CE3CE60D55}">
      <dsp:nvSpPr>
        <dsp:cNvPr id="0" name=""/>
        <dsp:cNvSpPr/>
      </dsp:nvSpPr>
      <dsp:spPr>
        <a:xfrm>
          <a:off x="472198" y="3275378"/>
          <a:ext cx="3738723" cy="854040"/>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Social and Emotional Well-Being</a:t>
          </a:r>
        </a:p>
      </dsp:txBody>
      <dsp:txXfrm>
        <a:off x="497212" y="3300392"/>
        <a:ext cx="3688695" cy="804012"/>
      </dsp:txXfrm>
    </dsp:sp>
    <dsp:sp modelId="{992D34E1-1733-46E7-8FF0-581195B1B2BC}">
      <dsp:nvSpPr>
        <dsp:cNvPr id="0" name=""/>
        <dsp:cNvSpPr/>
      </dsp:nvSpPr>
      <dsp:spPr>
        <a:xfrm>
          <a:off x="5033626" y="0"/>
          <a:ext cx="4673404" cy="4347148"/>
        </a:xfrm>
        <a:prstGeom prst="roundRect">
          <a:avLst>
            <a:gd name="adj" fmla="val 10000"/>
          </a:avLst>
        </a:prstGeom>
        <a:gradFill rotWithShape="0">
          <a:gsLst>
            <a:gs pos="0">
              <a:schemeClr val="accent2">
                <a:tint val="40000"/>
                <a:hueOff val="0"/>
                <a:satOff val="0"/>
                <a:lumOff val="0"/>
                <a:alphaOff val="0"/>
                <a:tint val="98000"/>
                <a:lumMod val="110000"/>
              </a:schemeClr>
            </a:gs>
            <a:gs pos="84000">
              <a:schemeClr val="accent2">
                <a:tint val="40000"/>
                <a:hueOff val="0"/>
                <a:satOff val="0"/>
                <a:lumOff val="0"/>
                <a:alphaOff val="0"/>
                <a:shade val="90000"/>
                <a:lumMod val="8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Safer</a:t>
          </a:r>
        </a:p>
      </dsp:txBody>
      <dsp:txXfrm>
        <a:off x="5033626" y="0"/>
        <a:ext cx="4673404" cy="1304144"/>
      </dsp:txXfrm>
    </dsp:sp>
    <dsp:sp modelId="{6DFEF117-D403-4F7C-8B58-302F9933D8CD}">
      <dsp:nvSpPr>
        <dsp:cNvPr id="0" name=""/>
        <dsp:cNvSpPr/>
      </dsp:nvSpPr>
      <dsp:spPr>
        <a:xfrm>
          <a:off x="5597577" y="1080800"/>
          <a:ext cx="3738723" cy="891350"/>
        </a:xfrm>
        <a:prstGeom prst="roundRect">
          <a:avLst>
            <a:gd name="adj" fmla="val 10000"/>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Less violence</a:t>
          </a:r>
        </a:p>
        <a:p>
          <a:pPr marL="0" lvl="0" indent="0" algn="ctr" defTabSz="933450">
            <a:lnSpc>
              <a:spcPct val="90000"/>
            </a:lnSpc>
            <a:spcBef>
              <a:spcPct val="0"/>
            </a:spcBef>
            <a:spcAft>
              <a:spcPct val="35000"/>
            </a:spcAft>
            <a:buNone/>
          </a:pPr>
          <a:r>
            <a:rPr lang="en-US" sz="1600" kern="1200" dirty="0"/>
            <a:t>Reduced level, less frequent, less control</a:t>
          </a:r>
        </a:p>
      </dsp:txBody>
      <dsp:txXfrm>
        <a:off x="5623684" y="1106907"/>
        <a:ext cx="3686509" cy="839136"/>
      </dsp:txXfrm>
    </dsp:sp>
    <dsp:sp modelId="{E9661E57-9509-419F-A55C-2FE5B1F1270C}">
      <dsp:nvSpPr>
        <dsp:cNvPr id="0" name=""/>
        <dsp:cNvSpPr/>
      </dsp:nvSpPr>
      <dsp:spPr>
        <a:xfrm>
          <a:off x="5626627" y="2073307"/>
          <a:ext cx="3738723" cy="822963"/>
        </a:xfrm>
        <a:prstGeom prst="roundRect">
          <a:avLst>
            <a:gd name="adj" fmla="val 1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ts val="0"/>
            </a:spcAft>
            <a:buNone/>
          </a:pPr>
          <a:r>
            <a:rPr lang="en-US" sz="2100" kern="1200" dirty="0"/>
            <a:t>Economic Stability Increased</a:t>
          </a:r>
        </a:p>
        <a:p>
          <a:pPr marL="0" lvl="0" indent="0" algn="ctr" defTabSz="933450">
            <a:lnSpc>
              <a:spcPct val="90000"/>
            </a:lnSpc>
            <a:spcBef>
              <a:spcPct val="0"/>
            </a:spcBef>
            <a:spcAft>
              <a:spcPts val="0"/>
            </a:spcAft>
            <a:buNone/>
          </a:pPr>
          <a:r>
            <a:rPr lang="en-US" sz="1600" kern="1200" dirty="0"/>
            <a:t>Fewer gaps in meeting basic needs, more financial resources</a:t>
          </a:r>
        </a:p>
      </dsp:txBody>
      <dsp:txXfrm>
        <a:off x="5650731" y="2097411"/>
        <a:ext cx="3690515" cy="774755"/>
      </dsp:txXfrm>
    </dsp:sp>
    <dsp:sp modelId="{AD5436AC-750B-4C15-AEE0-D9137186FDC8}">
      <dsp:nvSpPr>
        <dsp:cNvPr id="0" name=""/>
        <dsp:cNvSpPr/>
      </dsp:nvSpPr>
      <dsp:spPr>
        <a:xfrm>
          <a:off x="5612083" y="3029739"/>
          <a:ext cx="3738723" cy="992408"/>
        </a:xfrm>
        <a:prstGeom prst="roundRect">
          <a:avLst>
            <a:gd name="adj" fmla="val 1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Well-Being Strengthened</a:t>
          </a:r>
        </a:p>
        <a:p>
          <a:pPr marL="0" lvl="0" indent="0" algn="ctr" defTabSz="933450">
            <a:lnSpc>
              <a:spcPct val="90000"/>
            </a:lnSpc>
            <a:spcBef>
              <a:spcPct val="0"/>
            </a:spcBef>
            <a:spcAft>
              <a:spcPct val="35000"/>
            </a:spcAft>
            <a:buNone/>
          </a:pPr>
          <a:r>
            <a:rPr lang="en-US" sz="1600" kern="1200" dirty="0"/>
            <a:t>More resilience to effects of violence, emotional healing, increased social supports, reinforced cultural strengths</a:t>
          </a:r>
        </a:p>
      </dsp:txBody>
      <dsp:txXfrm>
        <a:off x="5641150" y="3058806"/>
        <a:ext cx="3680589" cy="9342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92E93-4578-4593-B4F9-769C6923C230}">
      <dsp:nvSpPr>
        <dsp:cNvPr id="0" name=""/>
        <dsp:cNvSpPr/>
      </dsp:nvSpPr>
      <dsp:spPr>
        <a:xfrm rot="16200000">
          <a:off x="-964502" y="966741"/>
          <a:ext cx="4130184" cy="2196701"/>
        </a:xfrm>
        <a:prstGeom prst="flowChartManualOperation">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t>Violence Prevention and Reduction</a:t>
          </a:r>
        </a:p>
      </dsp:txBody>
      <dsp:txXfrm rot="5400000">
        <a:off x="2239" y="826037"/>
        <a:ext cx="2196701" cy="2478110"/>
      </dsp:txXfrm>
    </dsp:sp>
    <dsp:sp modelId="{C3068D13-E3E4-46E1-B689-EE82F8E7A178}">
      <dsp:nvSpPr>
        <dsp:cNvPr id="0" name=""/>
        <dsp:cNvSpPr/>
      </dsp:nvSpPr>
      <dsp:spPr>
        <a:xfrm rot="16200000">
          <a:off x="1396952" y="966741"/>
          <a:ext cx="4130184" cy="2196701"/>
        </a:xfrm>
        <a:prstGeom prst="flowChartManualOperation">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t>Economic Stability and Educational Opportunity </a:t>
          </a:r>
        </a:p>
      </dsp:txBody>
      <dsp:txXfrm rot="5400000">
        <a:off x="2363693" y="826037"/>
        <a:ext cx="2196701" cy="2478110"/>
      </dsp:txXfrm>
    </dsp:sp>
    <dsp:sp modelId="{1AC055CA-A55D-4E43-88EA-27757883FF8D}">
      <dsp:nvSpPr>
        <dsp:cNvPr id="0" name=""/>
        <dsp:cNvSpPr/>
      </dsp:nvSpPr>
      <dsp:spPr>
        <a:xfrm rot="16200000">
          <a:off x="3758406" y="966741"/>
          <a:ext cx="4130184" cy="2196701"/>
        </a:xfrm>
        <a:prstGeom prst="flowChartManualOperation">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a:t>Well Being Strengthened</a:t>
          </a:r>
        </a:p>
      </dsp:txBody>
      <dsp:txXfrm rot="5400000">
        <a:off x="4725147" y="826037"/>
        <a:ext cx="2196701" cy="2478110"/>
      </dsp:txXfrm>
    </dsp:sp>
    <dsp:sp modelId="{12AD335A-F5B7-4823-84B5-FD2731366A2C}">
      <dsp:nvSpPr>
        <dsp:cNvPr id="0" name=""/>
        <dsp:cNvSpPr/>
      </dsp:nvSpPr>
      <dsp:spPr>
        <a:xfrm rot="16200000">
          <a:off x="6119861" y="966741"/>
          <a:ext cx="4130184" cy="2196701"/>
        </a:xfrm>
        <a:prstGeom prst="flowChartManualOperation">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kern="1200" dirty="0"/>
            <a:t>Capable Caretakers</a:t>
          </a:r>
        </a:p>
        <a:p>
          <a:pPr marL="171450" lvl="1" indent="-171450" algn="l" defTabSz="800100">
            <a:lnSpc>
              <a:spcPct val="90000"/>
            </a:lnSpc>
            <a:spcBef>
              <a:spcPct val="0"/>
            </a:spcBef>
            <a:spcAft>
              <a:spcPct val="15000"/>
            </a:spcAft>
            <a:buChar char="•"/>
          </a:pPr>
          <a:r>
            <a:rPr lang="en-US" sz="1800" u="sng" kern="1200" dirty="0"/>
            <a:t>Parent survivor </a:t>
          </a:r>
          <a:r>
            <a:rPr lang="en-US" sz="1800" kern="1200" dirty="0"/>
            <a:t>safer and supported</a:t>
          </a:r>
        </a:p>
        <a:p>
          <a:pPr marL="171450" lvl="1" indent="-171450" algn="l" defTabSz="800100">
            <a:lnSpc>
              <a:spcPct val="90000"/>
            </a:lnSpc>
            <a:spcBef>
              <a:spcPct val="0"/>
            </a:spcBef>
            <a:spcAft>
              <a:spcPct val="15000"/>
            </a:spcAft>
            <a:buChar char="•"/>
          </a:pPr>
          <a:r>
            <a:rPr lang="en-US" sz="1800" u="sng" kern="1200" dirty="0"/>
            <a:t>Parent doing harm </a:t>
          </a:r>
          <a:r>
            <a:rPr lang="en-US" sz="1800" kern="1200" dirty="0"/>
            <a:t>less harmful and more helpful</a:t>
          </a:r>
        </a:p>
      </dsp:txBody>
      <dsp:txXfrm rot="5400000">
        <a:off x="7086602" y="826037"/>
        <a:ext cx="2196701" cy="24781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70D24-6B2F-4E21-86AB-10271F692DFC}">
      <dsp:nvSpPr>
        <dsp:cNvPr id="0" name=""/>
        <dsp:cNvSpPr/>
      </dsp:nvSpPr>
      <dsp:spPr>
        <a:xfrm>
          <a:off x="3036" y="1756005"/>
          <a:ext cx="3046214" cy="1218485"/>
        </a:xfrm>
        <a:prstGeom prst="homePlate">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Initiate conversation</a:t>
          </a:r>
        </a:p>
      </dsp:txBody>
      <dsp:txXfrm>
        <a:off x="3036" y="1756005"/>
        <a:ext cx="2741593" cy="1218485"/>
      </dsp:txXfrm>
    </dsp:sp>
    <dsp:sp modelId="{6E7F2D9B-0439-46AB-BF29-A34E2338C2FE}">
      <dsp:nvSpPr>
        <dsp:cNvPr id="0" name=""/>
        <dsp:cNvSpPr/>
      </dsp:nvSpPr>
      <dsp:spPr>
        <a:xfrm>
          <a:off x="2440007" y="1756005"/>
          <a:ext cx="3046214" cy="1218485"/>
        </a:xfrm>
        <a:prstGeom prst="chevron">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Respectfully review risks</a:t>
          </a:r>
        </a:p>
      </dsp:txBody>
      <dsp:txXfrm>
        <a:off x="3049250" y="1756005"/>
        <a:ext cx="1827729" cy="1218485"/>
      </dsp:txXfrm>
    </dsp:sp>
    <dsp:sp modelId="{3072BEFB-E069-432E-8785-CCD220154F53}">
      <dsp:nvSpPr>
        <dsp:cNvPr id="0" name=""/>
        <dsp:cNvSpPr/>
      </dsp:nvSpPr>
      <dsp:spPr>
        <a:xfrm>
          <a:off x="4876978" y="1756005"/>
          <a:ext cx="3046214" cy="1218485"/>
        </a:xfrm>
        <a:prstGeom prst="chevron">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Identify relevant options &amp; resources</a:t>
          </a:r>
        </a:p>
      </dsp:txBody>
      <dsp:txXfrm>
        <a:off x="5486221" y="1756005"/>
        <a:ext cx="1827729" cy="1218485"/>
      </dsp:txXfrm>
    </dsp:sp>
    <dsp:sp modelId="{90F50578-BF40-4A7D-95E7-172AB2689F0B}">
      <dsp:nvSpPr>
        <dsp:cNvPr id="0" name=""/>
        <dsp:cNvSpPr/>
      </dsp:nvSpPr>
      <dsp:spPr>
        <a:xfrm>
          <a:off x="7313949" y="1756005"/>
          <a:ext cx="3046214" cy="1218485"/>
        </a:xfrm>
        <a:prstGeom prst="chevron">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Implement plan/check in / make changes</a:t>
          </a:r>
        </a:p>
      </dsp:txBody>
      <dsp:txXfrm>
        <a:off x="7923192" y="1756005"/>
        <a:ext cx="1827729" cy="12184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A0228-DE7B-4C17-BD81-7F7585D48139}">
      <dsp:nvSpPr>
        <dsp:cNvPr id="0" name=""/>
        <dsp:cNvSpPr/>
      </dsp:nvSpPr>
      <dsp:spPr>
        <a:xfrm>
          <a:off x="3117759" y="-270867"/>
          <a:ext cx="4280081" cy="4280081"/>
        </a:xfrm>
        <a:prstGeom prst="circularArrow">
          <a:avLst>
            <a:gd name="adj1" fmla="val 5689"/>
            <a:gd name="adj2" fmla="val 340510"/>
            <a:gd name="adj3" fmla="val 12309006"/>
            <a:gd name="adj4" fmla="val 18350955"/>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D7DAF-1783-4463-8C72-2E038F2D32ED}">
      <dsp:nvSpPr>
        <dsp:cNvPr id="0" name=""/>
        <dsp:cNvSpPr/>
      </dsp:nvSpPr>
      <dsp:spPr>
        <a:xfrm>
          <a:off x="3717428" y="642"/>
          <a:ext cx="3080742" cy="1540371"/>
        </a:xfrm>
        <a:prstGeom prst="roundRect">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Building Trust</a:t>
          </a:r>
        </a:p>
      </dsp:txBody>
      <dsp:txXfrm>
        <a:off x="3792623" y="75837"/>
        <a:ext cx="2930352" cy="1389981"/>
      </dsp:txXfrm>
    </dsp:sp>
    <dsp:sp modelId="{1CE69BD6-C955-4F24-933D-60BC996C8484}">
      <dsp:nvSpPr>
        <dsp:cNvPr id="0" name=""/>
        <dsp:cNvSpPr/>
      </dsp:nvSpPr>
      <dsp:spPr>
        <a:xfrm>
          <a:off x="5339599" y="2810324"/>
          <a:ext cx="3080742" cy="1540371"/>
        </a:xfrm>
        <a:prstGeom prst="roundRect">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Listening Differently</a:t>
          </a:r>
        </a:p>
      </dsp:txBody>
      <dsp:txXfrm>
        <a:off x="5414794" y="2885519"/>
        <a:ext cx="2930352" cy="1389981"/>
      </dsp:txXfrm>
    </dsp:sp>
    <dsp:sp modelId="{403C07AA-06B7-4CA6-B1BC-6F2591DF471A}">
      <dsp:nvSpPr>
        <dsp:cNvPr id="0" name=""/>
        <dsp:cNvSpPr/>
      </dsp:nvSpPr>
      <dsp:spPr>
        <a:xfrm>
          <a:off x="2095258" y="2810324"/>
          <a:ext cx="3080742" cy="1540371"/>
        </a:xfrm>
        <a:prstGeom prst="roundRect">
          <a:avLst/>
        </a:prstGeom>
        <a:solidFill>
          <a:schemeClr val="lt1">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Leveraging moments to engage</a:t>
          </a:r>
        </a:p>
      </dsp:txBody>
      <dsp:txXfrm>
        <a:off x="2170453" y="2885519"/>
        <a:ext cx="2930352" cy="13899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DD1E7-E1CD-4066-87B4-6F842E7289AA}">
      <dsp:nvSpPr>
        <dsp:cNvPr id="0" name=""/>
        <dsp:cNvSpPr/>
      </dsp:nvSpPr>
      <dsp:spPr>
        <a:xfrm>
          <a:off x="130531" y="0"/>
          <a:ext cx="10568481" cy="40075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8C198-7D25-45E1-96A6-C9CA037712F0}">
      <dsp:nvSpPr>
        <dsp:cNvPr id="0" name=""/>
        <dsp:cNvSpPr/>
      </dsp:nvSpPr>
      <dsp:spPr>
        <a:xfrm>
          <a:off x="1421377" y="310248"/>
          <a:ext cx="7986788" cy="33870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t" anchorCtr="0">
          <a:noAutofit/>
        </a:bodyPr>
        <a:lstStyle/>
        <a:p>
          <a:pPr marL="0" lvl="0" indent="0" algn="l" defTabSz="2222500" rtl="0">
            <a:lnSpc>
              <a:spcPct val="90000"/>
            </a:lnSpc>
            <a:spcBef>
              <a:spcPct val="0"/>
            </a:spcBef>
            <a:spcAft>
              <a:spcPct val="35000"/>
            </a:spcAft>
            <a:buNone/>
          </a:pPr>
          <a:endParaRPr lang="en-US" sz="5000" kern="1200" dirty="0"/>
        </a:p>
        <a:p>
          <a:pPr marL="285750" lvl="1" indent="-285750" algn="l" defTabSz="1733550" rtl="0">
            <a:lnSpc>
              <a:spcPct val="90000"/>
            </a:lnSpc>
            <a:spcBef>
              <a:spcPct val="0"/>
            </a:spcBef>
            <a:spcAft>
              <a:spcPct val="15000"/>
            </a:spcAft>
            <a:buChar char="•"/>
          </a:pPr>
          <a:r>
            <a:rPr lang="en-US" sz="3900" kern="1200"/>
            <a:t>Establish, Build &amp; Maintain Rapport</a:t>
          </a:r>
        </a:p>
        <a:p>
          <a:pPr marL="285750" lvl="1" indent="-285750" algn="l" defTabSz="1733550" rtl="0">
            <a:lnSpc>
              <a:spcPct val="90000"/>
            </a:lnSpc>
            <a:spcBef>
              <a:spcPct val="0"/>
            </a:spcBef>
            <a:spcAft>
              <a:spcPct val="15000"/>
            </a:spcAft>
            <a:buChar char="•"/>
          </a:pPr>
          <a:r>
            <a:rPr lang="en-US" sz="3900" kern="1200"/>
            <a:t>Identify supports</a:t>
          </a:r>
        </a:p>
        <a:p>
          <a:pPr marL="285750" lvl="1" indent="-285750" algn="l" defTabSz="1733550" rtl="0">
            <a:lnSpc>
              <a:spcPct val="90000"/>
            </a:lnSpc>
            <a:spcBef>
              <a:spcPct val="0"/>
            </a:spcBef>
            <a:spcAft>
              <a:spcPct val="15000"/>
            </a:spcAft>
            <a:buChar char="•"/>
          </a:pPr>
          <a:r>
            <a:rPr lang="en-US" sz="3900" kern="1200"/>
            <a:t>Listen for shared goals</a:t>
          </a:r>
        </a:p>
      </dsp:txBody>
      <dsp:txXfrm>
        <a:off x="1586720" y="475591"/>
        <a:ext cx="7656102" cy="30563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128BA-F84F-441F-846B-852C43DEF3D8}">
      <dsp:nvSpPr>
        <dsp:cNvPr id="0" name=""/>
        <dsp:cNvSpPr/>
      </dsp:nvSpPr>
      <dsp:spPr>
        <a:xfrm>
          <a:off x="975923" y="557275"/>
          <a:ext cx="1458980" cy="1458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AEC943-ECF8-42DC-83FF-49F2B4049B52}">
      <dsp:nvSpPr>
        <dsp:cNvPr id="0" name=""/>
        <dsp:cNvSpPr/>
      </dsp:nvSpPr>
      <dsp:spPr>
        <a:xfrm>
          <a:off x="84324"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Public Housing Authorities (PHAs)</a:t>
          </a:r>
        </a:p>
      </dsp:txBody>
      <dsp:txXfrm>
        <a:off x="84324" y="2400962"/>
        <a:ext cx="3242179" cy="720000"/>
      </dsp:txXfrm>
    </dsp:sp>
    <dsp:sp modelId="{D943D97B-AE15-48B1-BEE9-0C60DCBED14E}">
      <dsp:nvSpPr>
        <dsp:cNvPr id="0" name=""/>
        <dsp:cNvSpPr/>
      </dsp:nvSpPr>
      <dsp:spPr>
        <a:xfrm>
          <a:off x="4720822" y="686584"/>
          <a:ext cx="1458980" cy="1458980"/>
        </a:xfrm>
        <a:prstGeom prst="smileyFac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1E85D0-41A2-42CD-A932-0FE340D45EA3}">
      <dsp:nvSpPr>
        <dsp:cNvPr id="0" name=""/>
        <dsp:cNvSpPr/>
      </dsp:nvSpPr>
      <dsp:spPr>
        <a:xfrm>
          <a:off x="3893885"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Owners and managers participating in covered housing programs (that could be you!)</a:t>
          </a:r>
        </a:p>
      </dsp:txBody>
      <dsp:txXfrm>
        <a:off x="3893885" y="2400962"/>
        <a:ext cx="3242179" cy="720000"/>
      </dsp:txXfrm>
    </dsp:sp>
    <dsp:sp modelId="{718D0557-4BFA-4BCA-A09A-B14D1DA0C072}">
      <dsp:nvSpPr>
        <dsp:cNvPr id="0" name=""/>
        <dsp:cNvSpPr/>
      </dsp:nvSpPr>
      <dsp:spPr>
        <a:xfrm>
          <a:off x="8595045" y="557275"/>
          <a:ext cx="1458980" cy="1458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929E27-31E7-4F29-B2D1-B3C4B9665FD6}">
      <dsp:nvSpPr>
        <dsp:cNvPr id="0" name=""/>
        <dsp:cNvSpPr/>
      </dsp:nvSpPr>
      <dsp:spPr>
        <a:xfrm>
          <a:off x="7703446" y="2400962"/>
          <a:ext cx="324217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VAWA Occupancy Rights are provided to applicants and tenants </a:t>
          </a:r>
        </a:p>
      </dsp:txBody>
      <dsp:txXfrm>
        <a:off x="7703446" y="2400962"/>
        <a:ext cx="3242179" cy="720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FEF71-5A2F-4767-A0C7-A36A5F470BBA}">
      <dsp:nvSpPr>
        <dsp:cNvPr id="0" name=""/>
        <dsp:cNvSpPr/>
      </dsp:nvSpPr>
      <dsp:spPr>
        <a:xfrm>
          <a:off x="384955" y="961583"/>
          <a:ext cx="1222566" cy="122256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559B9-F70A-454E-B4C3-C415CDCF8634}">
      <dsp:nvSpPr>
        <dsp:cNvPr id="0" name=""/>
        <dsp:cNvSpPr/>
      </dsp:nvSpPr>
      <dsp:spPr>
        <a:xfrm>
          <a:off x="641694" y="1218322"/>
          <a:ext cx="709088" cy="7090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C92547-EE7D-4C14-BD17-C9FEC25314DE}">
      <dsp:nvSpPr>
        <dsp:cNvPr id="0" name=""/>
        <dsp:cNvSpPr/>
      </dsp:nvSpPr>
      <dsp:spPr>
        <a:xfrm>
          <a:off x="1869500" y="961583"/>
          <a:ext cx="2881763" cy="122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Survivors cannot be denied shelter, housing, housing assistance, terminated from participating in or evicted from housing on the basis that they are a victim of domestic violence.</a:t>
          </a:r>
        </a:p>
      </dsp:txBody>
      <dsp:txXfrm>
        <a:off x="1869500" y="961583"/>
        <a:ext cx="2881763" cy="1222566"/>
      </dsp:txXfrm>
    </dsp:sp>
    <dsp:sp modelId="{2B7B3D19-B143-4B8E-9F31-C57E1B873B91}">
      <dsp:nvSpPr>
        <dsp:cNvPr id="0" name=""/>
        <dsp:cNvSpPr/>
      </dsp:nvSpPr>
      <dsp:spPr>
        <a:xfrm>
          <a:off x="5253389" y="961583"/>
          <a:ext cx="1222566" cy="12225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9F2E2A-B4C7-4178-93F7-DDA5D6B1532F}">
      <dsp:nvSpPr>
        <dsp:cNvPr id="0" name=""/>
        <dsp:cNvSpPr/>
      </dsp:nvSpPr>
      <dsp:spPr>
        <a:xfrm>
          <a:off x="5510128" y="1218322"/>
          <a:ext cx="709088" cy="7090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3CFA41-F0E4-4547-BFE0-8B44AE215696}">
      <dsp:nvSpPr>
        <dsp:cNvPr id="0" name=""/>
        <dsp:cNvSpPr/>
      </dsp:nvSpPr>
      <dsp:spPr>
        <a:xfrm>
          <a:off x="6737934" y="961583"/>
          <a:ext cx="2881763" cy="122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Survivors cannot be denied assistance or tenancy solely on the basis of criminal activity or poor credit directly related to domestic violence.</a:t>
          </a:r>
        </a:p>
      </dsp:txBody>
      <dsp:txXfrm>
        <a:off x="6737934" y="961583"/>
        <a:ext cx="2881763" cy="122256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24B8C-AC15-4651-B6E9-71BE22EF81F9}">
      <dsp:nvSpPr>
        <dsp:cNvPr id="0" name=""/>
        <dsp:cNvSpPr/>
      </dsp:nvSpPr>
      <dsp:spPr>
        <a:xfrm>
          <a:off x="99495" y="1052281"/>
          <a:ext cx="902007" cy="9020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F4027-06EF-4F0D-8DC7-DE003790670A}">
      <dsp:nvSpPr>
        <dsp:cNvPr id="0" name=""/>
        <dsp:cNvSpPr/>
      </dsp:nvSpPr>
      <dsp:spPr>
        <a:xfrm>
          <a:off x="288916" y="1241703"/>
          <a:ext cx="523164" cy="523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F7C888-E93E-4E7B-AE25-78D313C92790}">
      <dsp:nvSpPr>
        <dsp:cNvPr id="0" name=""/>
        <dsp:cNvSpPr/>
      </dsp:nvSpPr>
      <dsp:spPr>
        <a:xfrm>
          <a:off x="1194790" y="1052281"/>
          <a:ext cx="2126160" cy="90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Leases can be </a:t>
          </a:r>
          <a:r>
            <a:rPr lang="en-US" sz="1400" u="sng" kern="1200" dirty="0"/>
            <a:t>“bifurcated”</a:t>
          </a:r>
          <a:endParaRPr lang="en-US" sz="1400" kern="1200" dirty="0"/>
        </a:p>
      </dsp:txBody>
      <dsp:txXfrm>
        <a:off x="1194790" y="1052281"/>
        <a:ext cx="2126160" cy="902007"/>
      </dsp:txXfrm>
    </dsp:sp>
    <dsp:sp modelId="{DBDFB2A6-C2E0-4A1C-A756-C12FA8770964}">
      <dsp:nvSpPr>
        <dsp:cNvPr id="0" name=""/>
        <dsp:cNvSpPr/>
      </dsp:nvSpPr>
      <dsp:spPr>
        <a:xfrm>
          <a:off x="3691418" y="1052281"/>
          <a:ext cx="902007" cy="9020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AF10C-9197-421D-B15E-489C9A2A97F0}">
      <dsp:nvSpPr>
        <dsp:cNvPr id="0" name=""/>
        <dsp:cNvSpPr/>
      </dsp:nvSpPr>
      <dsp:spPr>
        <a:xfrm>
          <a:off x="3880840" y="1241703"/>
          <a:ext cx="523164" cy="523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2DCA11-D53B-4694-9276-D13C67F204B4}">
      <dsp:nvSpPr>
        <dsp:cNvPr id="0" name=""/>
        <dsp:cNvSpPr/>
      </dsp:nvSpPr>
      <dsp:spPr>
        <a:xfrm>
          <a:off x="4786713" y="1052281"/>
          <a:ext cx="2126160" cy="90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Eviction or termination of assistance to one party without penalizing a survivor.</a:t>
          </a:r>
        </a:p>
      </dsp:txBody>
      <dsp:txXfrm>
        <a:off x="4786713" y="1052281"/>
        <a:ext cx="2126160" cy="902007"/>
      </dsp:txXfrm>
    </dsp:sp>
    <dsp:sp modelId="{055B3784-74EB-4273-940B-F7B0B5DB31EE}">
      <dsp:nvSpPr>
        <dsp:cNvPr id="0" name=""/>
        <dsp:cNvSpPr/>
      </dsp:nvSpPr>
      <dsp:spPr>
        <a:xfrm>
          <a:off x="99495" y="2754841"/>
          <a:ext cx="902007" cy="9020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5B80E-B706-47E3-84A6-EFA5048ACDB2}">
      <dsp:nvSpPr>
        <dsp:cNvPr id="0" name=""/>
        <dsp:cNvSpPr/>
      </dsp:nvSpPr>
      <dsp:spPr>
        <a:xfrm>
          <a:off x="288916" y="2944263"/>
          <a:ext cx="523164" cy="5231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388186-8B59-4440-B3B5-BFF54930C538}">
      <dsp:nvSpPr>
        <dsp:cNvPr id="0" name=""/>
        <dsp:cNvSpPr/>
      </dsp:nvSpPr>
      <dsp:spPr>
        <a:xfrm>
          <a:off x="1194790" y="2754841"/>
          <a:ext cx="2126160" cy="90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If the lease split, survivors can stay in unit and request to establish eligibility for assistance.</a:t>
          </a:r>
        </a:p>
      </dsp:txBody>
      <dsp:txXfrm>
        <a:off x="1194790" y="2754841"/>
        <a:ext cx="2126160" cy="902007"/>
      </dsp:txXfrm>
    </dsp:sp>
    <dsp:sp modelId="{0044FDAA-1D96-4D23-BACB-9FF20F993191}">
      <dsp:nvSpPr>
        <dsp:cNvPr id="0" name=""/>
        <dsp:cNvSpPr/>
      </dsp:nvSpPr>
      <dsp:spPr>
        <a:xfrm>
          <a:off x="3691418" y="2754841"/>
          <a:ext cx="902007" cy="9020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FF5C1-A136-44F7-B8C9-7856181E6DB3}">
      <dsp:nvSpPr>
        <dsp:cNvPr id="0" name=""/>
        <dsp:cNvSpPr/>
      </dsp:nvSpPr>
      <dsp:spPr>
        <a:xfrm>
          <a:off x="3880840" y="2944263"/>
          <a:ext cx="523164" cy="5231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E21E23-127A-4A77-B21F-05A5E7D4A976}">
      <dsp:nvSpPr>
        <dsp:cNvPr id="0" name=""/>
        <dsp:cNvSpPr/>
      </dsp:nvSpPr>
      <dsp:spPr>
        <a:xfrm>
          <a:off x="4786713" y="2754841"/>
          <a:ext cx="2126160" cy="90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PHAs and owners MUST give survivors the opportunity to establish eligibility, and offer reasonable time to do so.</a:t>
          </a:r>
        </a:p>
      </dsp:txBody>
      <dsp:txXfrm>
        <a:off x="4786713" y="2754841"/>
        <a:ext cx="2126160" cy="902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C6606-8E24-42D3-A542-AF5F9DD8F3DE}">
      <dsp:nvSpPr>
        <dsp:cNvPr id="0" name=""/>
        <dsp:cNvSpPr/>
      </dsp:nvSpPr>
      <dsp:spPr>
        <a:xfrm>
          <a:off x="0" y="0"/>
          <a:ext cx="1129407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8BF70-49DC-4DFD-B6E5-38183615D25C}">
      <dsp:nvSpPr>
        <dsp:cNvPr id="0" name=""/>
        <dsp:cNvSpPr/>
      </dsp:nvSpPr>
      <dsp:spPr>
        <a:xfrm>
          <a:off x="0" y="0"/>
          <a:ext cx="11294076" cy="1492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2400" kern="1200" dirty="0"/>
            <a:t>This means  . . .  A survivor’s autonomy and safety is influenced by their experience and knowledge of the person causing harm.  A survivor’s planning and choices have to anticipate an abusive person’s reaction and potential actions.  </a:t>
          </a:r>
        </a:p>
        <a:p>
          <a:pPr marL="0" lvl="0" indent="0" algn="l" defTabSz="711200">
            <a:lnSpc>
              <a:spcPct val="90000"/>
            </a:lnSpc>
            <a:spcBef>
              <a:spcPct val="0"/>
            </a:spcBef>
            <a:spcAft>
              <a:spcPct val="35000"/>
            </a:spcAft>
            <a:buNone/>
          </a:pPr>
          <a:endParaRPr lang="en-US" sz="2400" kern="1200" dirty="0"/>
        </a:p>
        <a:p>
          <a:pPr marL="0" lvl="0" indent="0" algn="l" defTabSz="711200">
            <a:lnSpc>
              <a:spcPct val="90000"/>
            </a:lnSpc>
            <a:spcBef>
              <a:spcPct val="0"/>
            </a:spcBef>
            <a:spcAft>
              <a:spcPct val="35000"/>
            </a:spcAft>
            <a:buNone/>
          </a:pPr>
          <a:endParaRPr lang="en-US" sz="2900" kern="1200" dirty="0"/>
        </a:p>
      </dsp:txBody>
      <dsp:txXfrm>
        <a:off x="0" y="0"/>
        <a:ext cx="11294076" cy="1492166"/>
      </dsp:txXfrm>
    </dsp:sp>
    <dsp:sp modelId="{5A5C7FEE-F48F-40A6-923B-82B6A8805B18}">
      <dsp:nvSpPr>
        <dsp:cNvPr id="0" name=""/>
        <dsp:cNvSpPr/>
      </dsp:nvSpPr>
      <dsp:spPr>
        <a:xfrm>
          <a:off x="0" y="1486511"/>
          <a:ext cx="1129407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411B6-43B1-4FE4-99F5-37D98A07F3F9}">
      <dsp:nvSpPr>
        <dsp:cNvPr id="0" name=""/>
        <dsp:cNvSpPr/>
      </dsp:nvSpPr>
      <dsp:spPr>
        <a:xfrm>
          <a:off x="0" y="1492166"/>
          <a:ext cx="11294076" cy="1492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2400" kern="1200" dirty="0"/>
            <a:t>A survivor’s community becomes smaller  . . .Partners who cause harm typically isolate a survivor from their network of support and undermine their options. </a:t>
          </a:r>
        </a:p>
      </dsp:txBody>
      <dsp:txXfrm>
        <a:off x="0" y="1492166"/>
        <a:ext cx="11294076" cy="14921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AC17C-A9DE-4218-BCB8-977D102E1596}">
      <dsp:nvSpPr>
        <dsp:cNvPr id="0" name=""/>
        <dsp:cNvSpPr/>
      </dsp:nvSpPr>
      <dsp:spPr>
        <a:xfrm>
          <a:off x="0" y="765233"/>
          <a:ext cx="7012370" cy="14127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DF7DE-DB20-49B1-A356-740E71E33377}">
      <dsp:nvSpPr>
        <dsp:cNvPr id="0" name=""/>
        <dsp:cNvSpPr/>
      </dsp:nvSpPr>
      <dsp:spPr>
        <a:xfrm>
          <a:off x="427353" y="1083100"/>
          <a:ext cx="777006" cy="77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B08112-C5A5-40E4-A48D-B87E0D1D768F}">
      <dsp:nvSpPr>
        <dsp:cNvPr id="0" name=""/>
        <dsp:cNvSpPr/>
      </dsp:nvSpPr>
      <dsp:spPr>
        <a:xfrm>
          <a:off x="1631713" y="765233"/>
          <a:ext cx="538065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933450">
            <a:lnSpc>
              <a:spcPct val="90000"/>
            </a:lnSpc>
            <a:spcBef>
              <a:spcPct val="0"/>
            </a:spcBef>
            <a:spcAft>
              <a:spcPct val="35000"/>
            </a:spcAft>
            <a:buNone/>
          </a:pPr>
          <a:r>
            <a:rPr lang="en-US" sz="2100" kern="1200"/>
            <a:t>Notify the PHA or owners about what’s happening</a:t>
          </a:r>
        </a:p>
      </dsp:txBody>
      <dsp:txXfrm>
        <a:off x="1631713" y="765233"/>
        <a:ext cx="5380656" cy="1412739"/>
      </dsp:txXfrm>
    </dsp:sp>
    <dsp:sp modelId="{75A482A3-96F9-4652-8725-7A4679A0EDB1}">
      <dsp:nvSpPr>
        <dsp:cNvPr id="0" name=""/>
        <dsp:cNvSpPr/>
      </dsp:nvSpPr>
      <dsp:spPr>
        <a:xfrm>
          <a:off x="0" y="2531157"/>
          <a:ext cx="7012370" cy="14127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307D6-C560-4B92-AEAE-A53DB082BCA7}">
      <dsp:nvSpPr>
        <dsp:cNvPr id="0" name=""/>
        <dsp:cNvSpPr/>
      </dsp:nvSpPr>
      <dsp:spPr>
        <a:xfrm>
          <a:off x="427353" y="2849024"/>
          <a:ext cx="777006" cy="77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15BCCF-E555-43A7-A177-B4208F6057AB}">
      <dsp:nvSpPr>
        <dsp:cNvPr id="0" name=""/>
        <dsp:cNvSpPr/>
      </dsp:nvSpPr>
      <dsp:spPr>
        <a:xfrm>
          <a:off x="1631713" y="2531157"/>
          <a:ext cx="3155566"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933450">
            <a:lnSpc>
              <a:spcPct val="90000"/>
            </a:lnSpc>
            <a:spcBef>
              <a:spcPct val="0"/>
            </a:spcBef>
            <a:spcAft>
              <a:spcPct val="35000"/>
            </a:spcAft>
            <a:buNone/>
          </a:pPr>
          <a:r>
            <a:rPr lang="en-US" sz="2100" kern="1200"/>
            <a:t>PHAs and owners can (but don’t have to) request certification from a survivor. </a:t>
          </a:r>
        </a:p>
      </dsp:txBody>
      <dsp:txXfrm>
        <a:off x="1631713" y="2531157"/>
        <a:ext cx="3155566" cy="1412739"/>
      </dsp:txXfrm>
    </dsp:sp>
    <dsp:sp modelId="{39CF2B76-2A97-42FE-AEE1-79136EB17796}">
      <dsp:nvSpPr>
        <dsp:cNvPr id="0" name=""/>
        <dsp:cNvSpPr/>
      </dsp:nvSpPr>
      <dsp:spPr>
        <a:xfrm>
          <a:off x="4787280" y="2531157"/>
          <a:ext cx="2225089" cy="1412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15" tIns="149515" rIns="149515" bIns="149515" numCol="1" spcCol="1270" anchor="ctr" anchorCtr="0">
          <a:noAutofit/>
        </a:bodyPr>
        <a:lstStyle/>
        <a:p>
          <a:pPr marL="0" lvl="0" indent="0" algn="l" defTabSz="622300">
            <a:lnSpc>
              <a:spcPct val="90000"/>
            </a:lnSpc>
            <a:spcBef>
              <a:spcPct val="0"/>
            </a:spcBef>
            <a:spcAft>
              <a:spcPct val="35000"/>
            </a:spcAft>
            <a:buNone/>
          </a:pPr>
          <a:r>
            <a:rPr lang="en-US" sz="1400" kern="1200"/>
            <a:t>Self-certification </a:t>
          </a:r>
        </a:p>
        <a:p>
          <a:pPr marL="0" lvl="0" indent="0" algn="l" defTabSz="622300">
            <a:lnSpc>
              <a:spcPct val="90000"/>
            </a:lnSpc>
            <a:spcBef>
              <a:spcPct val="0"/>
            </a:spcBef>
            <a:spcAft>
              <a:spcPct val="35000"/>
            </a:spcAft>
            <a:buNone/>
          </a:pPr>
          <a:r>
            <a:rPr lang="en-US" sz="1400" kern="1200"/>
            <a:t>Agency- approved form</a:t>
          </a:r>
        </a:p>
        <a:p>
          <a:pPr marL="0" lvl="0" indent="0" algn="l" defTabSz="622300">
            <a:lnSpc>
              <a:spcPct val="90000"/>
            </a:lnSpc>
            <a:spcBef>
              <a:spcPct val="0"/>
            </a:spcBef>
            <a:spcAft>
              <a:spcPct val="35000"/>
            </a:spcAft>
            <a:buNone/>
          </a:pPr>
          <a:r>
            <a:rPr lang="en-US" sz="1400" kern="1200"/>
            <a:t>Documentation signed by a third party (THAT’S YOU!)</a:t>
          </a:r>
        </a:p>
      </dsp:txBody>
      <dsp:txXfrm>
        <a:off x="4787280" y="2531157"/>
        <a:ext cx="2225089" cy="14127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F2EB7-4C53-4E3A-BB62-F28A0D37FC3F}">
      <dsp:nvSpPr>
        <dsp:cNvPr id="0" name=""/>
        <dsp:cNvSpPr/>
      </dsp:nvSpPr>
      <dsp:spPr>
        <a:xfrm>
          <a:off x="4333236" y="1223008"/>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38622EE-83DA-4BE4-B1C1-BA1B919CB533}">
      <dsp:nvSpPr>
        <dsp:cNvPr id="0" name=""/>
        <dsp:cNvSpPr/>
      </dsp:nvSpPr>
      <dsp:spPr>
        <a:xfrm>
          <a:off x="4218993" y="0"/>
          <a:ext cx="1795242" cy="9607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Family/Culture</a:t>
          </a:r>
        </a:p>
      </dsp:txBody>
      <dsp:txXfrm>
        <a:off x="4218993" y="0"/>
        <a:ext cx="1795242" cy="960729"/>
      </dsp:txXfrm>
    </dsp:sp>
    <dsp:sp modelId="{C5950781-2EA2-49D0-A1B5-153DEE5B1DCF}">
      <dsp:nvSpPr>
        <dsp:cNvPr id="0" name=""/>
        <dsp:cNvSpPr/>
      </dsp:nvSpPr>
      <dsp:spPr>
        <a:xfrm>
          <a:off x="4792818" y="1443976"/>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59F461F-D486-412B-9E8C-2D41B937DD5E}">
      <dsp:nvSpPr>
        <dsp:cNvPr id="0" name=""/>
        <dsp:cNvSpPr/>
      </dsp:nvSpPr>
      <dsp:spPr>
        <a:xfrm>
          <a:off x="6552809" y="912692"/>
          <a:ext cx="1697320" cy="10568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Shame</a:t>
          </a:r>
        </a:p>
      </dsp:txBody>
      <dsp:txXfrm>
        <a:off x="6552809" y="912692"/>
        <a:ext cx="1697320" cy="1056802"/>
      </dsp:txXfrm>
    </dsp:sp>
    <dsp:sp modelId="{2A29371C-12C3-40FF-B3EF-EF5312D6C1BE}">
      <dsp:nvSpPr>
        <dsp:cNvPr id="0" name=""/>
        <dsp:cNvSpPr/>
      </dsp:nvSpPr>
      <dsp:spPr>
        <a:xfrm>
          <a:off x="4905755" y="1941153"/>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649CA11-6CA2-4290-AA5C-EB4B0A15CDD7}">
      <dsp:nvSpPr>
        <dsp:cNvPr id="0" name=""/>
        <dsp:cNvSpPr/>
      </dsp:nvSpPr>
      <dsp:spPr>
        <a:xfrm>
          <a:off x="6716013" y="2257714"/>
          <a:ext cx="1664679" cy="11288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Isolation</a:t>
          </a:r>
        </a:p>
      </dsp:txBody>
      <dsp:txXfrm>
        <a:off x="6716013" y="2257714"/>
        <a:ext cx="1664679" cy="1128857"/>
      </dsp:txXfrm>
    </dsp:sp>
    <dsp:sp modelId="{37F8783C-F86A-4B93-B633-473D56B0F28A}">
      <dsp:nvSpPr>
        <dsp:cNvPr id="0" name=""/>
        <dsp:cNvSpPr/>
      </dsp:nvSpPr>
      <dsp:spPr>
        <a:xfrm>
          <a:off x="4587834" y="2339856"/>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89F5CA-9894-4A4C-9B62-7AD2CB24DC68}">
      <dsp:nvSpPr>
        <dsp:cNvPr id="0" name=""/>
        <dsp:cNvSpPr/>
      </dsp:nvSpPr>
      <dsp:spPr>
        <a:xfrm>
          <a:off x="5997916" y="3770862"/>
          <a:ext cx="1795242" cy="10327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Language</a:t>
          </a:r>
        </a:p>
      </dsp:txBody>
      <dsp:txXfrm>
        <a:off x="5997916" y="3770862"/>
        <a:ext cx="1795242" cy="1032784"/>
      </dsp:txXfrm>
    </dsp:sp>
    <dsp:sp modelId="{E86FD40B-3E1D-4A08-ACDD-EA757E7E3E39}">
      <dsp:nvSpPr>
        <dsp:cNvPr id="0" name=""/>
        <dsp:cNvSpPr/>
      </dsp:nvSpPr>
      <dsp:spPr>
        <a:xfrm>
          <a:off x="4078638" y="2339856"/>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EAD4CEE-17ED-4827-9AE9-2B0B9E3E6BFF}">
      <dsp:nvSpPr>
        <dsp:cNvPr id="0" name=""/>
        <dsp:cNvSpPr/>
      </dsp:nvSpPr>
      <dsp:spPr>
        <a:xfrm>
          <a:off x="2440070" y="3770862"/>
          <a:ext cx="1795242" cy="10327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Religion</a:t>
          </a:r>
        </a:p>
      </dsp:txBody>
      <dsp:txXfrm>
        <a:off x="2440070" y="3770862"/>
        <a:ext cx="1795242" cy="1032784"/>
      </dsp:txXfrm>
    </dsp:sp>
    <dsp:sp modelId="{7A1B7D1A-688D-4BBC-8CF1-F0554FDF33BA}">
      <dsp:nvSpPr>
        <dsp:cNvPr id="0" name=""/>
        <dsp:cNvSpPr/>
      </dsp:nvSpPr>
      <dsp:spPr>
        <a:xfrm>
          <a:off x="3760716" y="1941153"/>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8FB5B50-4C4A-4898-B780-271496A22EC6}">
      <dsp:nvSpPr>
        <dsp:cNvPr id="0" name=""/>
        <dsp:cNvSpPr/>
      </dsp:nvSpPr>
      <dsp:spPr>
        <a:xfrm>
          <a:off x="1852536" y="2257714"/>
          <a:ext cx="1664679" cy="11288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a:t>Immigration</a:t>
          </a:r>
        </a:p>
      </dsp:txBody>
      <dsp:txXfrm>
        <a:off x="1852536" y="2257714"/>
        <a:ext cx="1664679" cy="1128857"/>
      </dsp:txXfrm>
    </dsp:sp>
    <dsp:sp modelId="{DBA5792C-84DB-462C-977A-59606E57F154}">
      <dsp:nvSpPr>
        <dsp:cNvPr id="0" name=""/>
        <dsp:cNvSpPr/>
      </dsp:nvSpPr>
      <dsp:spPr>
        <a:xfrm>
          <a:off x="3873654" y="1443976"/>
          <a:ext cx="1566757" cy="1566949"/>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AC230AF-24B7-40CA-AED0-445B58159415}">
      <dsp:nvSpPr>
        <dsp:cNvPr id="0" name=""/>
        <dsp:cNvSpPr/>
      </dsp:nvSpPr>
      <dsp:spPr>
        <a:xfrm>
          <a:off x="1983099" y="912692"/>
          <a:ext cx="1697320" cy="10568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Bureaucracy</a:t>
          </a:r>
        </a:p>
      </dsp:txBody>
      <dsp:txXfrm>
        <a:off x="1983099" y="912692"/>
        <a:ext cx="1697320" cy="1056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565666" y="632973"/>
          <a:ext cx="4160520" cy="4160520"/>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Coercion and abuse is about power and control</a:t>
          </a:r>
        </a:p>
      </dsp:txBody>
      <dsp:txXfrm>
        <a:off x="1259086" y="1326393"/>
        <a:ext cx="2773680" cy="2773680"/>
      </dsp:txXfrm>
    </dsp:sp>
    <dsp:sp modelId="{670B97A8-AAC2-4D81-87CD-0D44EB822DEA}">
      <dsp:nvSpPr>
        <dsp:cNvPr id="0" name=""/>
        <dsp:cNvSpPr/>
      </dsp:nvSpPr>
      <dsp:spPr>
        <a:xfrm>
          <a:off x="326110" y="375339"/>
          <a:ext cx="4675632" cy="4675632"/>
        </a:xfrm>
        <a:prstGeom prst="circularArrow">
          <a:avLst>
            <a:gd name="adj1" fmla="val 5085"/>
            <a:gd name="adj2" fmla="val 327528"/>
            <a:gd name="adj3" fmla="val 15842725"/>
            <a:gd name="adj4" fmla="val 16229746"/>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342080" y="420620"/>
          <a:ext cx="4160520" cy="4160520"/>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kern="1200" dirty="0">
              <a:solidFill>
                <a:schemeClr val="tx1"/>
              </a:solidFill>
            </a:rPr>
            <a:t>Survivors are the EXPERTS</a:t>
          </a:r>
        </a:p>
      </dsp:txBody>
      <dsp:txXfrm>
        <a:off x="1035500" y="1114040"/>
        <a:ext cx="2773680" cy="2773680"/>
      </dsp:txXfrm>
    </dsp:sp>
    <dsp:sp modelId="{670B97A8-AAC2-4D81-87CD-0D44EB822DEA}">
      <dsp:nvSpPr>
        <dsp:cNvPr id="0" name=""/>
        <dsp:cNvSpPr/>
      </dsp:nvSpPr>
      <dsp:spPr>
        <a:xfrm>
          <a:off x="233442" y="313916"/>
          <a:ext cx="4483089" cy="4523206"/>
        </a:xfrm>
        <a:prstGeom prst="circularArrow">
          <a:avLst>
            <a:gd name="adj1" fmla="val 5085"/>
            <a:gd name="adj2" fmla="val 327528"/>
            <a:gd name="adj3" fmla="val 15842725"/>
            <a:gd name="adj4" fmla="val 16229746"/>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293111" y="558833"/>
          <a:ext cx="4160520" cy="4160520"/>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Abusers only use the amount of force necessary</a:t>
          </a:r>
        </a:p>
      </dsp:txBody>
      <dsp:txXfrm>
        <a:off x="986531" y="1252253"/>
        <a:ext cx="2773680" cy="2773680"/>
      </dsp:txXfrm>
    </dsp:sp>
    <dsp:sp modelId="{670B97A8-AAC2-4D81-87CD-0D44EB822DEA}">
      <dsp:nvSpPr>
        <dsp:cNvPr id="0" name=""/>
        <dsp:cNvSpPr/>
      </dsp:nvSpPr>
      <dsp:spPr>
        <a:xfrm>
          <a:off x="53555" y="301199"/>
          <a:ext cx="4675632" cy="4675632"/>
        </a:xfrm>
        <a:prstGeom prst="circularArrow">
          <a:avLst>
            <a:gd name="adj1" fmla="val 5085"/>
            <a:gd name="adj2" fmla="val 327528"/>
            <a:gd name="adj3" fmla="val 15842725"/>
            <a:gd name="adj4" fmla="val 16229746"/>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196836" y="609591"/>
          <a:ext cx="4160520" cy="4160520"/>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dirty="0">
              <a:solidFill>
                <a:schemeClr val="tx1"/>
              </a:solidFill>
            </a:rPr>
            <a:t>Past abuse MATTERS</a:t>
          </a:r>
        </a:p>
      </dsp:txBody>
      <dsp:txXfrm>
        <a:off x="890256" y="1303011"/>
        <a:ext cx="2773680" cy="2773680"/>
      </dsp:txXfrm>
    </dsp:sp>
    <dsp:sp modelId="{92D6F4B3-0B95-E746-A766-072C809FCBE7}">
      <dsp:nvSpPr>
        <dsp:cNvPr id="0" name=""/>
        <dsp:cNvSpPr/>
      </dsp:nvSpPr>
      <dsp:spPr>
        <a:xfrm>
          <a:off x="-42719" y="351957"/>
          <a:ext cx="4675632" cy="4675632"/>
        </a:xfrm>
        <a:prstGeom prst="circularArrow">
          <a:avLst>
            <a:gd name="adj1" fmla="val 5085"/>
            <a:gd name="adj2" fmla="val 327528"/>
            <a:gd name="adj3" fmla="val 15842725"/>
            <a:gd name="adj4" fmla="val 16229746"/>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196836" y="609591"/>
          <a:ext cx="4160520" cy="4160520"/>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chemeClr val="tx1"/>
              </a:solidFill>
            </a:rPr>
            <a:t>Forced sex may be the only ABUSE</a:t>
          </a:r>
        </a:p>
      </dsp:txBody>
      <dsp:txXfrm>
        <a:off x="890256" y="1303011"/>
        <a:ext cx="2773680" cy="2773680"/>
      </dsp:txXfrm>
    </dsp:sp>
    <dsp:sp modelId="{670B97A8-AAC2-4D81-87CD-0D44EB822DEA}">
      <dsp:nvSpPr>
        <dsp:cNvPr id="0" name=""/>
        <dsp:cNvSpPr/>
      </dsp:nvSpPr>
      <dsp:spPr>
        <a:xfrm>
          <a:off x="-42719" y="351957"/>
          <a:ext cx="4675632" cy="4675632"/>
        </a:xfrm>
        <a:prstGeom prst="circularArrow">
          <a:avLst>
            <a:gd name="adj1" fmla="val 5085"/>
            <a:gd name="adj2" fmla="val 327528"/>
            <a:gd name="adj3" fmla="val 15842725"/>
            <a:gd name="adj4" fmla="val 16229746"/>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196836" y="609591"/>
          <a:ext cx="4160520" cy="4160520"/>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chemeClr val="tx1"/>
              </a:solidFill>
            </a:rPr>
            <a:t>NOT telling is not the same as LYING</a:t>
          </a:r>
        </a:p>
      </dsp:txBody>
      <dsp:txXfrm>
        <a:off x="890256" y="1303011"/>
        <a:ext cx="2773680" cy="2773680"/>
      </dsp:txXfrm>
    </dsp:sp>
    <dsp:sp modelId="{670B97A8-AAC2-4D81-87CD-0D44EB822DEA}">
      <dsp:nvSpPr>
        <dsp:cNvPr id="0" name=""/>
        <dsp:cNvSpPr/>
      </dsp:nvSpPr>
      <dsp:spPr>
        <a:xfrm>
          <a:off x="-36781" y="346019"/>
          <a:ext cx="4675632" cy="4675632"/>
        </a:xfrm>
        <a:prstGeom prst="circularArrow">
          <a:avLst>
            <a:gd name="adj1" fmla="val 5085"/>
            <a:gd name="adj2" fmla="val 327528"/>
            <a:gd name="adj3" fmla="val 15842725"/>
            <a:gd name="adj4" fmla="val 16229746"/>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C3B-4220-4E1E-980F-FA42DB3990FF}">
      <dsp:nvSpPr>
        <dsp:cNvPr id="0" name=""/>
        <dsp:cNvSpPr/>
      </dsp:nvSpPr>
      <dsp:spPr>
        <a:xfrm>
          <a:off x="565666" y="431895"/>
          <a:ext cx="4160520" cy="4160520"/>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sz="5100" kern="1200" dirty="0">
              <a:solidFill>
                <a:schemeClr val="tx1"/>
              </a:solidFill>
            </a:rPr>
            <a:t>Survivors have been surviving</a:t>
          </a:r>
        </a:p>
      </dsp:txBody>
      <dsp:txXfrm>
        <a:off x="1259086" y="1125315"/>
        <a:ext cx="2773680" cy="2773680"/>
      </dsp:txXfrm>
    </dsp:sp>
    <dsp:sp modelId="{670B97A8-AAC2-4D81-87CD-0D44EB822DEA}">
      <dsp:nvSpPr>
        <dsp:cNvPr id="0" name=""/>
        <dsp:cNvSpPr/>
      </dsp:nvSpPr>
      <dsp:spPr>
        <a:xfrm>
          <a:off x="337098" y="295641"/>
          <a:ext cx="4675632" cy="4675632"/>
        </a:xfrm>
        <a:prstGeom prst="circularArrow">
          <a:avLst>
            <a:gd name="adj1" fmla="val 5085"/>
            <a:gd name="adj2" fmla="val 327528"/>
            <a:gd name="adj3" fmla="val 15842725"/>
            <a:gd name="adj4" fmla="val 16229746"/>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8036A0-E750-40E6-83E2-E208D45EEDE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96FC7F82-D84B-4B46-AFA4-4A96EE79599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8C40BA2-AFA6-4CE4-A1BD-35EA2C52A49D}" type="datetimeFigureOut">
              <a:rPr lang="en-US" smtClean="0"/>
              <a:t>3/17/2020</a:t>
            </a:fld>
            <a:endParaRPr lang="en-US"/>
          </a:p>
        </p:txBody>
      </p:sp>
      <p:sp>
        <p:nvSpPr>
          <p:cNvPr id="4" name="Footer Placeholder 3">
            <a:extLst>
              <a:ext uri="{FF2B5EF4-FFF2-40B4-BE49-F238E27FC236}">
                <a16:creationId xmlns:a16="http://schemas.microsoft.com/office/drawing/2014/main" id="{1B9BEB77-B62C-4B0A-BE92-A38ABDF3994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60B73A-AD42-4764-8C44-8DCFF59F3D1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932D475-72EF-406E-B9D1-5212F9DC1ED2}" type="slidenum">
              <a:rPr lang="en-US" smtClean="0"/>
              <a:t>‹#›</a:t>
            </a:fld>
            <a:endParaRPr lang="en-US"/>
          </a:p>
        </p:txBody>
      </p:sp>
    </p:spTree>
    <p:extLst>
      <p:ext uri="{BB962C8B-B14F-4D97-AF65-F5344CB8AC3E}">
        <p14:creationId xmlns:p14="http://schemas.microsoft.com/office/powerpoint/2010/main" val="3952892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FC9696-F0BE-354E-B03D-5DD6BEC5218A}" type="datetimeFigureOut">
              <a:rPr lang="en-US" smtClean="0"/>
              <a:t>3/17/2020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9FABED-39D0-924E-B5D3-608DD222057D}" type="slidenum">
              <a:rPr lang="en-US" smtClean="0"/>
              <a:t>‹#›</a:t>
            </a:fld>
            <a:endParaRPr lang="en-US"/>
          </a:p>
        </p:txBody>
      </p:sp>
    </p:spTree>
    <p:extLst>
      <p:ext uri="{BB962C8B-B14F-4D97-AF65-F5344CB8AC3E}">
        <p14:creationId xmlns:p14="http://schemas.microsoft.com/office/powerpoint/2010/main" val="179731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dshs.wa.gov/pdf/Publications/22-1314.pdf"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F4A6D8-E2CB-43AD-94B9-8DCA598D3BA3}" type="slidenum">
              <a:rPr lang="en-US" smtClean="0"/>
              <a:t>3</a:t>
            </a:fld>
            <a:endParaRPr lang="en-US"/>
          </a:p>
        </p:txBody>
      </p:sp>
    </p:spTree>
    <p:extLst>
      <p:ext uri="{BB962C8B-B14F-4D97-AF65-F5344CB8AC3E}">
        <p14:creationId xmlns:p14="http://schemas.microsoft.com/office/powerpoint/2010/main" val="284839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02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Partners are often manipulative and violent in ways that do not include physical violence.</a:t>
            </a:r>
          </a:p>
          <a:p>
            <a:pPr marL="285750" indent="-285750">
              <a:buFont typeface="Arial" panose="020B0604020202020204" pitchFamily="34" charset="0"/>
              <a:buChar char="•"/>
            </a:pPr>
            <a:r>
              <a:rPr lang="en-US" sz="1200" dirty="0"/>
              <a:t>The behavior may look subtle to an outsider, but the tactics are deliberate.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86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May have been worse than what they are experiencing currently</a:t>
            </a:r>
          </a:p>
          <a:p>
            <a:pPr marL="285750" indent="-285750">
              <a:buFont typeface="Arial" panose="020B0604020202020204" pitchFamily="34" charset="0"/>
              <a:buChar char="•"/>
            </a:pPr>
            <a:r>
              <a:rPr lang="en-US" sz="1200" dirty="0"/>
              <a:t>Person causing harm may have seen father being abusive—behavior is normalized.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56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Too shameful or embarrassing</a:t>
            </a:r>
          </a:p>
          <a:p>
            <a:pPr marL="285750" indent="-285750">
              <a:buFont typeface="Arial" panose="020B0604020202020204" pitchFamily="34" charset="0"/>
              <a:buChar char="•"/>
            </a:pPr>
            <a:r>
              <a:rPr lang="en-US" sz="1200" dirty="0"/>
              <a:t>Believe that sex is owed/obligated – doesn’t see forced sex as abuse</a:t>
            </a:r>
          </a:p>
          <a:p>
            <a:pPr marL="285750" indent="-285750">
              <a:buFont typeface="Arial" panose="020B0604020202020204" pitchFamily="34" charset="0"/>
              <a:buChar char="•"/>
            </a:pPr>
            <a:r>
              <a:rPr lang="en-US" sz="1200" dirty="0"/>
              <a:t>Gives in so something worse doesn’t happen, or to keep partner pacified</a:t>
            </a:r>
          </a:p>
          <a:p>
            <a:pPr marL="285750" indent="-285750">
              <a:buFont typeface="Arial" panose="020B0604020202020204" pitchFamily="34" charset="0"/>
              <a:buChar char="•"/>
            </a:pPr>
            <a:r>
              <a:rPr lang="en-US" sz="1200" dirty="0"/>
              <a:t>Abuse can be pressuring a partner to have sex to prove their commitment to the relationship</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96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Consider how you would feel telling a stranger who controls access to your housing your deepest, scariest, most shameful secrets</a:t>
            </a:r>
          </a:p>
          <a:p>
            <a:pPr marL="285750" indent="-285750">
              <a:buFont typeface="Arial" panose="020B0604020202020204" pitchFamily="34" charset="0"/>
              <a:buChar char="•"/>
            </a:pPr>
            <a:r>
              <a:rPr lang="en-US" sz="1200" dirty="0"/>
              <a:t>What will you do with the information?</a:t>
            </a:r>
          </a:p>
          <a:p>
            <a:pPr marL="285750" indent="-285750">
              <a:buFont typeface="Arial" panose="020B0604020202020204" pitchFamily="34" charset="0"/>
              <a:buChar char="•"/>
            </a:pPr>
            <a:r>
              <a:rPr lang="en-US" sz="1200" dirty="0"/>
              <a:t>Will the abuser find out what was said?</a:t>
            </a:r>
          </a:p>
          <a:p>
            <a:pPr marL="285750" indent="-285750">
              <a:buFont typeface="Arial" panose="020B0604020202020204" pitchFamily="34" charset="0"/>
              <a:buChar char="•"/>
            </a:pPr>
            <a:r>
              <a:rPr lang="en-US" sz="1200" dirty="0"/>
              <a:t>No control over the information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5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61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Resiliency research states that the best way to build resilience is to support the parent and child—to see them as linked.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904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having no option to leave the same as making a decision to stay?”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66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0" eaLnBrk="0" hangingPunct="0">
              <a:defRPr>
                <a:solidFill>
                  <a:schemeClr val="tx1"/>
                </a:solidFill>
                <a:latin typeface="Arial" pitchFamily="34" charset="0"/>
              </a:defRPr>
            </a:lvl1pPr>
            <a:lvl2pPr marL="716108" indent="-275427" defTabSz="931860" eaLnBrk="0" hangingPunct="0">
              <a:defRPr>
                <a:solidFill>
                  <a:schemeClr val="tx1"/>
                </a:solidFill>
                <a:latin typeface="Arial" pitchFamily="34" charset="0"/>
              </a:defRPr>
            </a:lvl2pPr>
            <a:lvl3pPr marL="1101706" indent="-220341" defTabSz="931860" eaLnBrk="0" hangingPunct="0">
              <a:defRPr>
                <a:solidFill>
                  <a:schemeClr val="tx1"/>
                </a:solidFill>
                <a:latin typeface="Arial" pitchFamily="34" charset="0"/>
              </a:defRPr>
            </a:lvl3pPr>
            <a:lvl4pPr marL="1542388" indent="-220341" defTabSz="931860" eaLnBrk="0" hangingPunct="0">
              <a:defRPr>
                <a:solidFill>
                  <a:schemeClr val="tx1"/>
                </a:solidFill>
                <a:latin typeface="Arial" pitchFamily="34" charset="0"/>
              </a:defRPr>
            </a:lvl4pPr>
            <a:lvl5pPr marL="1983071" indent="-220341" defTabSz="931860" eaLnBrk="0" hangingPunct="0">
              <a:defRPr>
                <a:solidFill>
                  <a:schemeClr val="tx1"/>
                </a:solidFill>
                <a:latin typeface="Arial" pitchFamily="34" charset="0"/>
              </a:defRPr>
            </a:lvl5pPr>
            <a:lvl6pPr marL="2423753" indent="-220341" defTabSz="931860" eaLnBrk="0" fontAlgn="base" hangingPunct="0">
              <a:spcBef>
                <a:spcPct val="0"/>
              </a:spcBef>
              <a:spcAft>
                <a:spcPct val="0"/>
              </a:spcAft>
              <a:defRPr>
                <a:solidFill>
                  <a:schemeClr val="tx1"/>
                </a:solidFill>
                <a:latin typeface="Arial" pitchFamily="34" charset="0"/>
              </a:defRPr>
            </a:lvl6pPr>
            <a:lvl7pPr marL="2864435" indent="-220341" defTabSz="931860" eaLnBrk="0" fontAlgn="base" hangingPunct="0">
              <a:spcBef>
                <a:spcPct val="0"/>
              </a:spcBef>
              <a:spcAft>
                <a:spcPct val="0"/>
              </a:spcAft>
              <a:defRPr>
                <a:solidFill>
                  <a:schemeClr val="tx1"/>
                </a:solidFill>
                <a:latin typeface="Arial" pitchFamily="34" charset="0"/>
              </a:defRPr>
            </a:lvl7pPr>
            <a:lvl8pPr marL="3305117" indent="-220341" defTabSz="931860" eaLnBrk="0" fontAlgn="base" hangingPunct="0">
              <a:spcBef>
                <a:spcPct val="0"/>
              </a:spcBef>
              <a:spcAft>
                <a:spcPct val="0"/>
              </a:spcAft>
              <a:defRPr>
                <a:solidFill>
                  <a:schemeClr val="tx1"/>
                </a:solidFill>
                <a:latin typeface="Arial" pitchFamily="34" charset="0"/>
              </a:defRPr>
            </a:lvl8pPr>
            <a:lvl9pPr marL="3745800" indent="-220341" defTabSz="931860" eaLnBrk="0" fontAlgn="base" hangingPunct="0">
              <a:spcBef>
                <a:spcPct val="0"/>
              </a:spcBef>
              <a:spcAft>
                <a:spcPct val="0"/>
              </a:spcAft>
              <a:defRPr>
                <a:solidFill>
                  <a:schemeClr val="tx1"/>
                </a:solidFill>
                <a:latin typeface="Arial" pitchFamily="34" charset="0"/>
              </a:defRPr>
            </a:lvl9pPr>
          </a:lstStyle>
          <a:p>
            <a:pPr marL="0" marR="0" lvl="0" indent="0" algn="r" defTabSz="931860" rtl="0" eaLnBrk="1" fontAlgn="auto" latinLnBrk="0" hangingPunct="1">
              <a:lnSpc>
                <a:spcPct val="100000"/>
              </a:lnSpc>
              <a:spcBef>
                <a:spcPts val="0"/>
              </a:spcBef>
              <a:spcAft>
                <a:spcPts val="0"/>
              </a:spcAft>
              <a:buClrTx/>
              <a:buSzTx/>
              <a:buFontTx/>
              <a:buNone/>
              <a:tabLst/>
              <a:defRPr/>
            </a:pPr>
            <a:fld id="{8E218E89-B8D6-4ADF-B12F-BB8610479C79}"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186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405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pPr>
            <a:r>
              <a:rPr lang="en-US" altLang="en-US" sz="1200" dirty="0">
                <a:solidFill>
                  <a:srgbClr val="615D5B"/>
                </a:solidFill>
              </a:rPr>
              <a:t>No matter what decision is on the table – the survivor is asking themselves – are things going to be the same, better or worse – OR unknown?</a:t>
            </a:r>
          </a:p>
          <a:p>
            <a:pPr>
              <a:spcBef>
                <a:spcPts val="500"/>
              </a:spcBef>
            </a:pPr>
            <a:r>
              <a:rPr lang="en-US" altLang="en-US" sz="1200" dirty="0">
                <a:solidFill>
                  <a:srgbClr val="615D5B"/>
                </a:solidFill>
              </a:rPr>
              <a:t>Support vs. safety vs. isolation</a:t>
            </a:r>
          </a:p>
          <a:p>
            <a:pPr>
              <a:spcBef>
                <a:spcPts val="500"/>
              </a:spcBef>
            </a:pPr>
            <a:r>
              <a:rPr lang="en-US" altLang="en-US" sz="1200" dirty="0">
                <a:solidFill>
                  <a:srgbClr val="615D5B"/>
                </a:solidFill>
              </a:rPr>
              <a:t>Is s/he sabotaging their efforts? </a:t>
            </a:r>
          </a:p>
          <a:p>
            <a:endParaRPr lang="en-US" altLang="en-US" dirty="0"/>
          </a:p>
          <a:p>
            <a:endParaRPr lang="en-US" altLang="en-US" dirty="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marL="0" marR="0" lvl="0" indent="0" algn="r" defTabSz="914485" rtl="0" eaLnBrk="1" fontAlgn="auto" latinLnBrk="0" hangingPunct="1">
              <a:lnSpc>
                <a:spcPct val="100000"/>
              </a:lnSpc>
              <a:spcBef>
                <a:spcPts val="0"/>
              </a:spcBef>
              <a:spcAft>
                <a:spcPts val="0"/>
              </a:spcAft>
              <a:buClrTx/>
              <a:buSzTx/>
              <a:buFontTx/>
              <a:buNone/>
              <a:tabLst/>
              <a:defRPr/>
            </a:pPr>
            <a:fld id="{23099D09-B1A0-4398-9EAD-48F43A24DF59}"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85"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8075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28861F-7C68-42B4-AD39-0898544AA094}" type="slidenum">
              <a:rPr lang="en-US" smtClean="0"/>
              <a:t>4</a:t>
            </a:fld>
            <a:endParaRPr lang="en-US"/>
          </a:p>
        </p:txBody>
      </p:sp>
    </p:spTree>
    <p:extLst>
      <p:ext uri="{BB962C8B-B14F-4D97-AF65-F5344CB8AC3E}">
        <p14:creationId xmlns:p14="http://schemas.microsoft.com/office/powerpoint/2010/main" val="2943582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Talk to them separately.</a:t>
            </a:r>
          </a:p>
          <a:p>
            <a:r>
              <a:rPr lang="en-US" sz="1200" dirty="0"/>
              <a:t>Assess needs and desires of each versus evicting either or both.</a:t>
            </a:r>
          </a:p>
          <a:p>
            <a:r>
              <a:rPr lang="en-US" sz="1200" dirty="0"/>
              <a:t>Consider lease bifurcation and transfer for one of them.</a:t>
            </a:r>
          </a:p>
          <a:p>
            <a:r>
              <a:rPr lang="en-US" sz="1200" dirty="0"/>
              <a:t>Is there actual or imminent danger to other tenants or to program/facility employees?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BCCBD-6D76-DC44-B2D2-AB7C9F50F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74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Ask if you can help the survivor connect with the dv program -- Help bridge the relationship between the survivor and the DV agency partnership—either as a referral or for consultation</a:t>
            </a:r>
          </a:p>
          <a:p>
            <a:endParaRPr lang="en-US" altLang="en-US" dirty="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0" eaLnBrk="0" hangingPunct="0">
              <a:defRPr>
                <a:solidFill>
                  <a:schemeClr val="tx1"/>
                </a:solidFill>
                <a:latin typeface="Arial" pitchFamily="34" charset="0"/>
              </a:defRPr>
            </a:lvl1pPr>
            <a:lvl2pPr marL="716108" indent="-275427" defTabSz="931860" eaLnBrk="0" hangingPunct="0">
              <a:defRPr>
                <a:solidFill>
                  <a:schemeClr val="tx1"/>
                </a:solidFill>
                <a:latin typeface="Arial" pitchFamily="34" charset="0"/>
              </a:defRPr>
            </a:lvl2pPr>
            <a:lvl3pPr marL="1101706" indent="-220341" defTabSz="931860" eaLnBrk="0" hangingPunct="0">
              <a:defRPr>
                <a:solidFill>
                  <a:schemeClr val="tx1"/>
                </a:solidFill>
                <a:latin typeface="Arial" pitchFamily="34" charset="0"/>
              </a:defRPr>
            </a:lvl3pPr>
            <a:lvl4pPr marL="1542388" indent="-220341" defTabSz="931860" eaLnBrk="0" hangingPunct="0">
              <a:defRPr>
                <a:solidFill>
                  <a:schemeClr val="tx1"/>
                </a:solidFill>
                <a:latin typeface="Arial" pitchFamily="34" charset="0"/>
              </a:defRPr>
            </a:lvl4pPr>
            <a:lvl5pPr marL="1983071" indent="-220341" defTabSz="931860" eaLnBrk="0" hangingPunct="0">
              <a:defRPr>
                <a:solidFill>
                  <a:schemeClr val="tx1"/>
                </a:solidFill>
                <a:latin typeface="Arial" pitchFamily="34" charset="0"/>
              </a:defRPr>
            </a:lvl5pPr>
            <a:lvl6pPr marL="2423753" indent="-220341" defTabSz="931860" eaLnBrk="0" fontAlgn="base" hangingPunct="0">
              <a:spcBef>
                <a:spcPct val="0"/>
              </a:spcBef>
              <a:spcAft>
                <a:spcPct val="0"/>
              </a:spcAft>
              <a:defRPr>
                <a:solidFill>
                  <a:schemeClr val="tx1"/>
                </a:solidFill>
                <a:latin typeface="Arial" pitchFamily="34" charset="0"/>
              </a:defRPr>
            </a:lvl6pPr>
            <a:lvl7pPr marL="2864435" indent="-220341" defTabSz="931860" eaLnBrk="0" fontAlgn="base" hangingPunct="0">
              <a:spcBef>
                <a:spcPct val="0"/>
              </a:spcBef>
              <a:spcAft>
                <a:spcPct val="0"/>
              </a:spcAft>
              <a:defRPr>
                <a:solidFill>
                  <a:schemeClr val="tx1"/>
                </a:solidFill>
                <a:latin typeface="Arial" pitchFamily="34" charset="0"/>
              </a:defRPr>
            </a:lvl7pPr>
            <a:lvl8pPr marL="3305117" indent="-220341" defTabSz="931860" eaLnBrk="0" fontAlgn="base" hangingPunct="0">
              <a:spcBef>
                <a:spcPct val="0"/>
              </a:spcBef>
              <a:spcAft>
                <a:spcPct val="0"/>
              </a:spcAft>
              <a:defRPr>
                <a:solidFill>
                  <a:schemeClr val="tx1"/>
                </a:solidFill>
                <a:latin typeface="Arial" pitchFamily="34" charset="0"/>
              </a:defRPr>
            </a:lvl8pPr>
            <a:lvl9pPr marL="3745800" indent="-220341" defTabSz="931860" eaLnBrk="0" fontAlgn="base" hangingPunct="0">
              <a:spcBef>
                <a:spcPct val="0"/>
              </a:spcBef>
              <a:spcAft>
                <a:spcPct val="0"/>
              </a:spcAft>
              <a:defRPr>
                <a:solidFill>
                  <a:schemeClr val="tx1"/>
                </a:solidFill>
                <a:latin typeface="Arial" pitchFamily="34" charset="0"/>
              </a:defRPr>
            </a:lvl9pPr>
          </a:lstStyle>
          <a:p>
            <a:pPr marL="0" marR="0" lvl="0" indent="0" algn="r" defTabSz="931860" rtl="0" eaLnBrk="1" fontAlgn="auto" latinLnBrk="0" hangingPunct="1">
              <a:lnSpc>
                <a:spcPct val="100000"/>
              </a:lnSpc>
              <a:spcBef>
                <a:spcPts val="0"/>
              </a:spcBef>
              <a:spcAft>
                <a:spcPts val="0"/>
              </a:spcAft>
              <a:buClrTx/>
              <a:buSzTx/>
              <a:buFontTx/>
              <a:buNone/>
              <a:tabLst/>
              <a:defRPr/>
            </a:pPr>
            <a:fld id="{433BAB47-9F5F-4ED4-BDCF-50DE174697B4}"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186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49944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solidFill>
                  <a:srgbClr val="615D5B"/>
                </a:solidFill>
              </a:rPr>
              <a:t>Federally funded programs (VAWA, HUD) have statutory requirements to protect survivor confidentiality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615D5B"/>
                </a:solidFill>
              </a:rPr>
              <a:t>Best practice is to afford all survivors basic safeguards of confidentiality, regardless of statute or funding (ex. Release of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615D5B"/>
                </a:solidFill>
              </a:rPr>
              <a:t>Examine all program aspects for breaches of confidentiality – use of technology, sharing paperwork, using personally identifying info. in public,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615D5B"/>
                </a:solidFill>
              </a:rPr>
              <a:t>When in doubt, ask the survivor – your expert! </a:t>
            </a:r>
            <a:r>
              <a:rPr lang="en-US" altLang="en-US" sz="1200" i="1" dirty="0">
                <a:solidFill>
                  <a:srgbClr val="615D5B"/>
                </a:solidFill>
              </a:rPr>
              <a:t>Which info. is OK to share? Is it OK to leave a message? Should we have a code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615D5B"/>
              </a:solidFill>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0" eaLnBrk="0" hangingPunct="0">
              <a:defRPr>
                <a:solidFill>
                  <a:schemeClr val="tx1"/>
                </a:solidFill>
                <a:latin typeface="Arial" pitchFamily="34" charset="0"/>
              </a:defRPr>
            </a:lvl1pPr>
            <a:lvl2pPr marL="716108" indent="-275427" defTabSz="931860" eaLnBrk="0" hangingPunct="0">
              <a:defRPr>
                <a:solidFill>
                  <a:schemeClr val="tx1"/>
                </a:solidFill>
                <a:latin typeface="Arial" pitchFamily="34" charset="0"/>
              </a:defRPr>
            </a:lvl2pPr>
            <a:lvl3pPr marL="1101706" indent="-220341" defTabSz="931860" eaLnBrk="0" hangingPunct="0">
              <a:defRPr>
                <a:solidFill>
                  <a:schemeClr val="tx1"/>
                </a:solidFill>
                <a:latin typeface="Arial" pitchFamily="34" charset="0"/>
              </a:defRPr>
            </a:lvl3pPr>
            <a:lvl4pPr marL="1542388" indent="-220341" defTabSz="931860" eaLnBrk="0" hangingPunct="0">
              <a:defRPr>
                <a:solidFill>
                  <a:schemeClr val="tx1"/>
                </a:solidFill>
                <a:latin typeface="Arial" pitchFamily="34" charset="0"/>
              </a:defRPr>
            </a:lvl4pPr>
            <a:lvl5pPr marL="1983071" indent="-220341" defTabSz="931860" eaLnBrk="0" hangingPunct="0">
              <a:defRPr>
                <a:solidFill>
                  <a:schemeClr val="tx1"/>
                </a:solidFill>
                <a:latin typeface="Arial" pitchFamily="34" charset="0"/>
              </a:defRPr>
            </a:lvl5pPr>
            <a:lvl6pPr marL="2423753" indent="-220341" defTabSz="931860" eaLnBrk="0" fontAlgn="base" hangingPunct="0">
              <a:spcBef>
                <a:spcPct val="0"/>
              </a:spcBef>
              <a:spcAft>
                <a:spcPct val="0"/>
              </a:spcAft>
              <a:defRPr>
                <a:solidFill>
                  <a:schemeClr val="tx1"/>
                </a:solidFill>
                <a:latin typeface="Arial" pitchFamily="34" charset="0"/>
              </a:defRPr>
            </a:lvl6pPr>
            <a:lvl7pPr marL="2864435" indent="-220341" defTabSz="931860" eaLnBrk="0" fontAlgn="base" hangingPunct="0">
              <a:spcBef>
                <a:spcPct val="0"/>
              </a:spcBef>
              <a:spcAft>
                <a:spcPct val="0"/>
              </a:spcAft>
              <a:defRPr>
                <a:solidFill>
                  <a:schemeClr val="tx1"/>
                </a:solidFill>
                <a:latin typeface="Arial" pitchFamily="34" charset="0"/>
              </a:defRPr>
            </a:lvl7pPr>
            <a:lvl8pPr marL="3305117" indent="-220341" defTabSz="931860" eaLnBrk="0" fontAlgn="base" hangingPunct="0">
              <a:spcBef>
                <a:spcPct val="0"/>
              </a:spcBef>
              <a:spcAft>
                <a:spcPct val="0"/>
              </a:spcAft>
              <a:defRPr>
                <a:solidFill>
                  <a:schemeClr val="tx1"/>
                </a:solidFill>
                <a:latin typeface="Arial" pitchFamily="34" charset="0"/>
              </a:defRPr>
            </a:lvl8pPr>
            <a:lvl9pPr marL="3745800" indent="-220341" defTabSz="931860" eaLnBrk="0" fontAlgn="base" hangingPunct="0">
              <a:spcBef>
                <a:spcPct val="0"/>
              </a:spcBef>
              <a:spcAft>
                <a:spcPct val="0"/>
              </a:spcAft>
              <a:defRPr>
                <a:solidFill>
                  <a:schemeClr val="tx1"/>
                </a:solidFill>
                <a:latin typeface="Arial" pitchFamily="34" charset="0"/>
              </a:defRPr>
            </a:lvl9pPr>
          </a:lstStyle>
          <a:p>
            <a:pPr marL="0" marR="0" lvl="0" indent="0" algn="r" defTabSz="931860" rtl="0" eaLnBrk="1" fontAlgn="auto" latinLnBrk="0" hangingPunct="1">
              <a:lnSpc>
                <a:spcPct val="100000"/>
              </a:lnSpc>
              <a:spcBef>
                <a:spcPts val="0"/>
              </a:spcBef>
              <a:spcAft>
                <a:spcPts val="0"/>
              </a:spcAft>
              <a:buClrTx/>
              <a:buSzTx/>
              <a:buFontTx/>
              <a:buNone/>
              <a:tabLst/>
              <a:defRPr/>
            </a:pPr>
            <a:fld id="{15F2F6E7-2227-4A8D-A8DB-1D3CE7AF75DE}"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186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07237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a framework</a:t>
            </a:r>
            <a:r>
              <a:rPr lang="en-US" baseline="0" dirty="0"/>
              <a:t> that will guide you and help you with anything that comes up.  </a:t>
            </a:r>
          </a:p>
          <a:p>
            <a:r>
              <a:rPr lang="en-US" baseline="0" dirty="0"/>
              <a:t>No matter what the questions is – survivor’s experience and perspective will help guide you.</a:t>
            </a:r>
          </a:p>
          <a:p>
            <a:endParaRPr lang="en-US" dirty="0"/>
          </a:p>
          <a:p>
            <a:r>
              <a:rPr lang="en-US" dirty="0"/>
              <a:t>First bubble - Includes her priorities for</a:t>
            </a:r>
            <a:r>
              <a:rPr lang="en-US" baseline="0" dirty="0"/>
              <a:t> her children. Victim’s perspective is linked to her decision-making – helps you understand why she making the decision.</a:t>
            </a:r>
          </a:p>
          <a:p>
            <a:r>
              <a:rPr lang="en-US" baseline="0" dirty="0"/>
              <a:t>second bubble – not replacing her strategies with what we think is best. </a:t>
            </a:r>
          </a:p>
          <a:p>
            <a:r>
              <a:rPr lang="en-US" baseline="0" dirty="0"/>
              <a:t>Third bubble - help with understanding the limitations of resources, options and system responses in your community. What is really </a:t>
            </a:r>
            <a:r>
              <a:rPr lang="en-US" baseline="0" dirty="0" err="1"/>
              <a:t>availbae</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8B82AD-F0AB-47FF-A8B1-CD5CECF90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220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Abusers rarely disappear completely from a survivor’s life.  Support the safety planning process at all stages of contact—from complete separation to a choice to remain in the relationship.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8B82AD-F0AB-47FF-A8B1-CD5CECF90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194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the risk analysis to survivor process—especially for the reality of a survivor choosing to stay in an abusive relationship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8B82AD-F0AB-47FF-A8B1-CD5CECF90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221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8B82AD-F0AB-47FF-A8B1-CD5CECF908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373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marL="0" marR="0" lvl="0" indent="0" algn="r" defTabSz="914485" rtl="0" eaLnBrk="1" fontAlgn="auto" latinLnBrk="0" hangingPunct="1">
              <a:lnSpc>
                <a:spcPct val="100000"/>
              </a:lnSpc>
              <a:spcBef>
                <a:spcPts val="0"/>
              </a:spcBef>
              <a:spcAft>
                <a:spcPts val="0"/>
              </a:spcAft>
              <a:buClrTx/>
              <a:buSzTx/>
              <a:buFontTx/>
              <a:buNone/>
              <a:tabLst/>
              <a:defRPr/>
            </a:pPr>
            <a:fld id="{E635CD68-55E9-4235-839D-B21F6AF89B0C}"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85"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03415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marL="0" marR="0" lvl="0" indent="0" algn="r" defTabSz="914485" rtl="0" eaLnBrk="1" fontAlgn="auto" latinLnBrk="0" hangingPunct="1">
              <a:lnSpc>
                <a:spcPct val="100000"/>
              </a:lnSpc>
              <a:spcBef>
                <a:spcPts val="0"/>
              </a:spcBef>
              <a:spcAft>
                <a:spcPts val="0"/>
              </a:spcAft>
              <a:buClrTx/>
              <a:buSzTx/>
              <a:buFontTx/>
              <a:buNone/>
              <a:tabLst/>
              <a:defRPr/>
            </a:pPr>
            <a:fld id="{CBDE2CFC-68F6-48AF-A1B0-9EB7A8C5895B}"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85"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54541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Learn about external fears – limitations and resources of the community, like legal status . ..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0C9677-4CD4-9244-A8B8-0D6C6DAAF3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26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08" eaLnBrk="0" hangingPunct="0">
              <a:defRPr>
                <a:solidFill>
                  <a:schemeClr val="tx1"/>
                </a:solidFill>
                <a:latin typeface="Arial" pitchFamily="34" charset="0"/>
              </a:defRPr>
            </a:lvl1pPr>
            <a:lvl2pPr marL="716068" indent="-275412" defTabSz="931808" eaLnBrk="0" hangingPunct="0">
              <a:defRPr>
                <a:solidFill>
                  <a:schemeClr val="tx1"/>
                </a:solidFill>
                <a:latin typeface="Arial" pitchFamily="34" charset="0"/>
              </a:defRPr>
            </a:lvl2pPr>
            <a:lvl3pPr marL="1101645" indent="-220328" defTabSz="931808" eaLnBrk="0" hangingPunct="0">
              <a:defRPr>
                <a:solidFill>
                  <a:schemeClr val="tx1"/>
                </a:solidFill>
                <a:latin typeface="Arial" pitchFamily="34" charset="0"/>
              </a:defRPr>
            </a:lvl3pPr>
            <a:lvl4pPr marL="1542302" indent="-220328" defTabSz="931808" eaLnBrk="0" hangingPunct="0">
              <a:defRPr>
                <a:solidFill>
                  <a:schemeClr val="tx1"/>
                </a:solidFill>
                <a:latin typeface="Arial" pitchFamily="34" charset="0"/>
              </a:defRPr>
            </a:lvl4pPr>
            <a:lvl5pPr marL="1982961" indent="-220328" defTabSz="931808" eaLnBrk="0" hangingPunct="0">
              <a:defRPr>
                <a:solidFill>
                  <a:schemeClr val="tx1"/>
                </a:solidFill>
                <a:latin typeface="Arial" pitchFamily="34" charset="0"/>
              </a:defRPr>
            </a:lvl5pPr>
            <a:lvl6pPr marL="2423619" indent="-220328" defTabSz="931808" eaLnBrk="0" fontAlgn="base" hangingPunct="0">
              <a:spcBef>
                <a:spcPct val="0"/>
              </a:spcBef>
              <a:spcAft>
                <a:spcPct val="0"/>
              </a:spcAft>
              <a:defRPr>
                <a:solidFill>
                  <a:schemeClr val="tx1"/>
                </a:solidFill>
                <a:latin typeface="Arial" pitchFamily="34" charset="0"/>
              </a:defRPr>
            </a:lvl6pPr>
            <a:lvl7pPr marL="2864276" indent="-220328" defTabSz="931808" eaLnBrk="0" fontAlgn="base" hangingPunct="0">
              <a:spcBef>
                <a:spcPct val="0"/>
              </a:spcBef>
              <a:spcAft>
                <a:spcPct val="0"/>
              </a:spcAft>
              <a:defRPr>
                <a:solidFill>
                  <a:schemeClr val="tx1"/>
                </a:solidFill>
                <a:latin typeface="Arial" pitchFamily="34" charset="0"/>
              </a:defRPr>
            </a:lvl7pPr>
            <a:lvl8pPr marL="3304934" indent="-220328" defTabSz="931808" eaLnBrk="0" fontAlgn="base" hangingPunct="0">
              <a:spcBef>
                <a:spcPct val="0"/>
              </a:spcBef>
              <a:spcAft>
                <a:spcPct val="0"/>
              </a:spcAft>
              <a:defRPr>
                <a:solidFill>
                  <a:schemeClr val="tx1"/>
                </a:solidFill>
                <a:latin typeface="Arial" pitchFamily="34" charset="0"/>
              </a:defRPr>
            </a:lvl8pPr>
            <a:lvl9pPr marL="3745593" indent="-220328" defTabSz="931808" eaLnBrk="0" fontAlgn="base" hangingPunct="0">
              <a:spcBef>
                <a:spcPct val="0"/>
              </a:spcBef>
              <a:spcAft>
                <a:spcPct val="0"/>
              </a:spcAft>
              <a:defRPr>
                <a:solidFill>
                  <a:schemeClr val="tx1"/>
                </a:solidFill>
                <a:latin typeface="Arial" pitchFamily="34" charset="0"/>
              </a:defRPr>
            </a:lvl9pPr>
          </a:lstStyle>
          <a:p>
            <a:pPr eaLnBrk="1" hangingPunct="1"/>
            <a:fld id="{36AA23E2-5D16-4191-840D-3A0AA6222192}" type="slidenum">
              <a:rPr lang="en-US" altLang="en-US" smtClean="0">
                <a:latin typeface="Times New Roman" pitchFamily="18" charset="0"/>
              </a:rPr>
              <a:pPr eaLnBrk="1" hangingPunct="1"/>
              <a:t>5</a:t>
            </a:fld>
            <a:endParaRPr lang="en-US" altLang="en-US">
              <a:latin typeface="Times New Roman" pitchFamily="18" charset="0"/>
            </a:endParaRPr>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900" dirty="0"/>
          </a:p>
        </p:txBody>
      </p:sp>
    </p:spTree>
    <p:extLst>
      <p:ext uri="{BB962C8B-B14F-4D97-AF65-F5344CB8AC3E}">
        <p14:creationId xmlns:p14="http://schemas.microsoft.com/office/powerpoint/2010/main" val="3811865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information/expertise but make sure you are listening for the survivor’s perspectives of their risks.  The survivor’s understanding of their risks influences their decision-making.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0C9677-4CD4-9244-A8B8-0D6C6DAAF3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753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Kendra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FABED-39D0-924E-B5D3-608DD2220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087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943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3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700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Landlords can request verification which can be either a valid order of protection or a report from a qualified third party. “Qualified third party” can include law enforcement, health care professionals, state court employees, mental health professionals, clergy members, or domestic violence/crime prevention advocates. In addition to providing the landlord with a copy of the valid order for protection or report from a qualified third party, tenants must also notify their landlord in writing within 90 days of the incident that they are a victim of domestic violence, sexual assault, stalking or unlawful harassment. The report from the qualified third party must include specific information about the incident but you do not have to provide the name of the abuser</a:t>
            </a:r>
          </a:p>
          <a:p>
            <a:pPr lvl="1"/>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540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Tenants who break their lease because of domestic violence, will be released from any obligations under the rental agreement, but still have to pay rent for the entire month in which they vacated the unit. They will be entitled to an accounting for their deposit within 14 days and a refund of the deposit, minus any damages to the unit beyond normal wear and tear. Survivors cannot be held responsible for damages caused to the unit as a result of the incident of domestic violence. The perpetrator of the domestic violence may be liable for these damages.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020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050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894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93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buFont typeface="Arial" pitchFamily="34" charset="0"/>
              <a:buNone/>
            </a:pPr>
            <a:endParaRPr lang="en-US" sz="1200" dirty="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Slide Number Placeholder 4"/>
          <p:cNvSpPr>
            <a:spLocks noGrp="1"/>
          </p:cNvSpPr>
          <p:nvPr>
            <p:ph type="sldNum" sz="quarter" idx="10"/>
          </p:nvPr>
        </p:nvSpPr>
        <p:spPr/>
        <p:txBody>
          <a:bodyPr/>
          <a:lstStyle/>
          <a:p>
            <a:fld id="{E976549D-3B1E-463D-8A1C-F452CDD1D30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69542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522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Survivors of domestic violence, sexual assault and stalking who do not live in subsidized housing and therefore are not covered by VAWA may still be protected by federal and state fair housing laws. Additionally, many states and municipalities have enacted specific protections for survivors of domestic violence, sexual assault and stalking.</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191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798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Clarify for RRH and other diversion and prevention funds that are funded </a:t>
            </a:r>
          </a:p>
          <a:p>
            <a:pPr marL="171450" indent="-171450">
              <a:buFontTx/>
              <a:buChar char="-"/>
            </a:pPr>
            <a:endParaRPr lang="en-US" baseline="0" dirty="0"/>
          </a:p>
          <a:p>
            <a:r>
              <a:rPr lang="en-US" dirty="0"/>
              <a:t>The VAWA Notice of Occupancy Rights must be provided to: all adult applicants, not just those identifying as survivors</a:t>
            </a:r>
          </a:p>
          <a:p>
            <a:r>
              <a:rPr lang="en-US" dirty="0"/>
              <a:t>The VAWA Notice of Occupancy Rights must be provided as follows:</a:t>
            </a:r>
          </a:p>
          <a:p>
            <a:pPr lvl="1"/>
            <a:r>
              <a:rPr lang="en-US" b="1" dirty="0"/>
              <a:t>For applicants</a:t>
            </a:r>
            <a:r>
              <a:rPr lang="en-US" dirty="0"/>
              <a:t>:  </a:t>
            </a:r>
          </a:p>
          <a:p>
            <a:pPr lvl="2"/>
            <a:r>
              <a:rPr lang="en-US" dirty="0"/>
              <a:t>At the time the individual is provided assistance or admission</a:t>
            </a:r>
          </a:p>
          <a:p>
            <a:pPr lvl="2"/>
            <a:r>
              <a:rPr lang="en-US" dirty="0"/>
              <a:t>At the time the applicant is denied assistance or admission</a:t>
            </a:r>
          </a:p>
          <a:p>
            <a:pPr lvl="1"/>
            <a:r>
              <a:rPr lang="en-US" b="1" dirty="0"/>
              <a:t>For tenants/participants: </a:t>
            </a:r>
            <a:r>
              <a:rPr lang="en-US" dirty="0"/>
              <a:t> </a:t>
            </a:r>
          </a:p>
          <a:p>
            <a:pPr lvl="2"/>
            <a:r>
              <a:rPr lang="en-US" dirty="0"/>
              <a:t>With any PHA notification of eviction or termination of assistance </a:t>
            </a:r>
          </a:p>
          <a:p>
            <a:pPr lvl="2"/>
            <a:r>
              <a:rPr lang="en-US" dirty="0"/>
              <a:t>By December 16, 2017, either during the PHA annual recertification or lease renewal process (as applicable). If there will be no recertification or lease renewal during the first year, through other means within the first year as determined by the PHA (19)</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88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t>
            </a:r>
            <a:r>
              <a:rPr lang="en-US" baseline="0" dirty="0"/>
              <a:t> denied renewal of assistance due to domestic violence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For example, a housing provider cannot deny an applicant housing/assistance because of domestic violence, including a criminal history or poor credit history connected with domestic violence;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728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Not a violation of the lease</a:t>
            </a:r>
          </a:p>
          <a:p>
            <a:pPr marL="171450" indent="-171450">
              <a:buFontTx/>
              <a:buChar char="-"/>
            </a:pPr>
            <a:r>
              <a:rPr lang="en-US" baseline="0" dirty="0"/>
              <a:t>There is no definition of actual or imminent threat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988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an owner allows for bifurcation, they may (but are not required) to evict the abuser without removing the survivor from the unit. If the owner does this, they must immediately notify the PHA and provide an updated lease. With the exception of units owned by the PHA, the PHA cannot bifurcate a lease between owner and tenant if the owner chooses not to. </a:t>
            </a:r>
          </a:p>
          <a:p>
            <a:endParaRPr lang="en-US" dirty="0"/>
          </a:p>
          <a:p>
            <a:endParaRPr lang="en-US" dirty="0"/>
          </a:p>
          <a:p>
            <a:pPr>
              <a:buClr>
                <a:srgbClr val="0278DD"/>
              </a:buClr>
            </a:pPr>
            <a:r>
              <a:rPr lang="en-US" dirty="0"/>
              <a:t>If the evicted tenant was the abuser, the housing provider must provide non-eligible survivors a period of 30-days from the date of bifurcation to: </a:t>
            </a:r>
          </a:p>
          <a:p>
            <a:pPr lvl="1">
              <a:buClr>
                <a:srgbClr val="0278DD"/>
              </a:buClr>
            </a:pPr>
            <a:r>
              <a:rPr lang="en-US" dirty="0"/>
              <a:t>Establish eligibility for the same housing program</a:t>
            </a:r>
          </a:p>
          <a:p>
            <a:pPr lvl="1">
              <a:buClr>
                <a:srgbClr val="0278DD"/>
              </a:buClr>
            </a:pPr>
            <a:r>
              <a:rPr lang="en-US" dirty="0"/>
              <a:t>Establish eligibility for another housing program</a:t>
            </a:r>
          </a:p>
          <a:p>
            <a:pPr lvl="1">
              <a:buClr>
                <a:srgbClr val="0278DD"/>
              </a:buClr>
            </a:pPr>
            <a:r>
              <a:rPr lang="en-US" dirty="0"/>
              <a:t>Find alternative housing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18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choosing to bifurcate a lease, there may be consequences. Most namely, </a:t>
            </a:r>
            <a:r>
              <a:rPr lang="en-US" b="1" dirty="0"/>
              <a:t>a change in family size may impact the determination of the appropriate number of bedrooms and the amount of subsidy paid by the PHA </a:t>
            </a:r>
            <a:r>
              <a:rPr lang="en-US" dirty="0"/>
              <a:t>to an owner. PHAs may grant exceptions if they determine that it is justified by age, sex, health, disability, familial relationships or personal circumstances. There is no specific policy for survivors at this time. </a:t>
            </a:r>
          </a:p>
          <a:p>
            <a:endParaRPr lang="en-US" dirty="0"/>
          </a:p>
          <a:p>
            <a:r>
              <a:rPr lang="en-US" dirty="0"/>
              <a:t>This will likely be an issue for mixed families, where assistance is provided to the abuser and the survivor is a member of a household who does not have eligible immigration status.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491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4593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31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7CB0E-2CE3-4DD2-9CF0-2F1F7E20085E}" type="slidenum">
              <a:rPr lang="en-US"/>
              <a:pPr/>
              <a:t>9</a:t>
            </a:fld>
            <a:endParaRPr lang="en-US"/>
          </a:p>
        </p:txBody>
      </p:sp>
      <p:sp>
        <p:nvSpPr>
          <p:cNvPr id="304130" name="Rectangle 2"/>
          <p:cNvSpPr>
            <a:spLocks noGrp="1" noRot="1" noChangeAspect="1" noChangeArrowheads="1" noTextEdit="1"/>
          </p:cNvSpPr>
          <p:nvPr>
            <p:ph type="sldImg"/>
          </p:nvPr>
        </p:nvSpPr>
        <p:spPr>
          <a:xfrm>
            <a:off x="717550" y="1162050"/>
            <a:ext cx="5575300" cy="3136900"/>
          </a:xfrm>
          <a:ln/>
        </p:spPr>
      </p:sp>
      <p:sp>
        <p:nvSpPr>
          <p:cNvPr id="304131" name="Rectangle 3"/>
          <p:cNvSpPr>
            <a:spLocks noGrp="1" noChangeArrowheads="1"/>
          </p:cNvSpPr>
          <p:nvPr>
            <p:ph type="body" idx="1"/>
          </p:nvPr>
        </p:nvSpPr>
        <p:spPr/>
        <p:txBody>
          <a:bodyPr/>
          <a:lstStyle/>
          <a:p>
            <a:r>
              <a:rPr lang="en-US" b="1" dirty="0"/>
              <a:t>Remembering that many of the DV survivors you encounter will have children, it’s clear that being prepared to attend to children’s needs is also imperative.</a:t>
            </a:r>
          </a:p>
        </p:txBody>
      </p:sp>
    </p:spTree>
    <p:extLst>
      <p:ext uri="{BB962C8B-B14F-4D97-AF65-F5344CB8AC3E}">
        <p14:creationId xmlns:p14="http://schemas.microsoft.com/office/powerpoint/2010/main" val="41312307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Address conflicting</a:t>
            </a:r>
            <a:r>
              <a:rPr lang="en-US" baseline="0" dirty="0"/>
              <a:t> certification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9672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81CF5-6E03-4F4A-9E61-97FAA15F45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496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marL="0" marR="0" lvl="0" indent="0" algn="r" defTabSz="914485" rtl="0" eaLnBrk="1" fontAlgn="auto" latinLnBrk="0" hangingPunct="1">
              <a:lnSpc>
                <a:spcPct val="100000"/>
              </a:lnSpc>
              <a:spcBef>
                <a:spcPts val="0"/>
              </a:spcBef>
              <a:spcAft>
                <a:spcPts val="0"/>
              </a:spcAft>
              <a:buClrTx/>
              <a:buSzTx/>
              <a:buFontTx/>
              <a:buNone/>
              <a:tabLst/>
              <a:defRPr/>
            </a:pPr>
            <a:fld id="{31645627-7274-4375-AE42-98B21393307D}"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85" rtl="0" eaLnBrk="1" fontAlgn="auto" latinLnBrk="0" hangingPunct="1">
                <a:lnSpc>
                  <a:spcPct val="100000"/>
                </a:lnSpc>
                <a:spcBef>
                  <a:spcPts val="0"/>
                </a:spcBef>
                <a:spcAft>
                  <a:spcPts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744058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marL="0" marR="0" lvl="0" indent="0" algn="r" defTabSz="914485" rtl="0" eaLnBrk="1" fontAlgn="auto" latinLnBrk="0" hangingPunct="1">
              <a:lnSpc>
                <a:spcPct val="100000"/>
              </a:lnSpc>
              <a:spcBef>
                <a:spcPts val="0"/>
              </a:spcBef>
              <a:spcAft>
                <a:spcPts val="0"/>
              </a:spcAft>
              <a:buClrTx/>
              <a:buSzTx/>
              <a:buFontTx/>
              <a:buNone/>
              <a:tabLst/>
              <a:defRPr/>
            </a:pPr>
            <a:fld id="{C1D8568F-B789-4AD7-BD75-1EB92CB47646}"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85" rtl="0" eaLnBrk="1" fontAlgn="auto" latinLnBrk="0" hangingPunct="1">
                <a:lnSpc>
                  <a:spcPct val="100000"/>
                </a:lnSpc>
                <a:spcBef>
                  <a:spcPts val="0"/>
                </a:spcBef>
                <a:spcAft>
                  <a:spcPts val="0"/>
                </a:spcAft>
                <a:buClrTx/>
                <a:buSzTx/>
                <a:buFontTx/>
                <a:buNone/>
                <a:tabLst/>
                <a:defRPr/>
              </a:pPr>
              <a:t>64</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331743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Transnational Abandonment:</a:t>
            </a:r>
            <a:r>
              <a:rPr lang="en-US" baseline="0" dirty="0"/>
              <a:t> </a:t>
            </a:r>
            <a:r>
              <a:rPr lang="en-US" dirty="0"/>
              <a:t>Abuser</a:t>
            </a:r>
            <a:r>
              <a:rPr lang="en-US" baseline="0" dirty="0"/>
              <a:t> brings spouse to U.S. under H4 visa, then they bring them back home and they leave them there (make empty promises)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F4655A-8E61-4676-8E4D-2C92FA5727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357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F4655A-8E61-4676-8E4D-2C92FA5727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915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F4655A-8E61-4676-8E4D-2C92FA5727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951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marL="0" marR="0" lvl="0" indent="0" algn="r" defTabSz="914485" rtl="0" eaLnBrk="1" fontAlgn="auto" latinLnBrk="0" hangingPunct="1">
              <a:lnSpc>
                <a:spcPct val="100000"/>
              </a:lnSpc>
              <a:spcBef>
                <a:spcPts val="0"/>
              </a:spcBef>
              <a:spcAft>
                <a:spcPts val="0"/>
              </a:spcAft>
              <a:buClrTx/>
              <a:buSzTx/>
              <a:buFontTx/>
              <a:buNone/>
              <a:tabLst/>
              <a:defRPr/>
            </a:pPr>
            <a:fld id="{350935AF-FA62-4798-9DDA-D2848CD09183}"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85" rtl="0" eaLnBrk="1" fontAlgn="auto" latinLnBrk="0" hangingPunct="1">
                <a:lnSpc>
                  <a:spcPct val="100000"/>
                </a:lnSpc>
                <a:spcBef>
                  <a:spcPts val="0"/>
                </a:spcBef>
                <a:spcAft>
                  <a:spcPts val="0"/>
                </a:spcAft>
                <a:buClrTx/>
                <a:buSzTx/>
                <a:buFontTx/>
                <a:buNone/>
                <a:tabLst/>
                <a:defRPr/>
              </a:pPr>
              <a:t>74</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36693396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 state statutes support survivor-centered advocacy</a:t>
            </a:r>
          </a:p>
          <a:p>
            <a:r>
              <a:rPr lang="en-US" dirty="0"/>
              <a:t>Laws support survivor</a:t>
            </a:r>
            <a:r>
              <a:rPr lang="en-US" baseline="0" dirty="0"/>
              <a:t> centered advocacy (</a:t>
            </a:r>
            <a:r>
              <a:rPr lang="en-US" dirty="0"/>
              <a:t>Laws that help support advocates do their work – there is actual language in state law that supports advocacy work – </a:t>
            </a:r>
            <a:r>
              <a:rPr lang="en-US" b="1" dirty="0"/>
              <a:t>advocates &amp;</a:t>
            </a:r>
            <a:r>
              <a:rPr lang="en-US" b="1" baseline="0" dirty="0"/>
              <a:t> survivors have had a voice- that has been heard – that helped craft laws is unique to Washington</a:t>
            </a:r>
            <a:r>
              <a:rPr lang="en-US" baseline="0" dirty="0"/>
              <a:t>). Not the same across the country!</a:t>
            </a:r>
          </a:p>
          <a:p>
            <a:r>
              <a:rPr lang="en-US" baseline="0" dirty="0"/>
              <a:t>Elements to advocacy</a:t>
            </a:r>
          </a:p>
          <a:p>
            <a:r>
              <a:rPr lang="en-US" baseline="0" dirty="0"/>
              <a:t>Foundations to advocacy</a:t>
            </a:r>
          </a:p>
          <a:p>
            <a:endParaRPr lang="en-US" baseline="0" dirty="0"/>
          </a:p>
          <a:p>
            <a:r>
              <a:rPr lang="en-US" baseline="0" dirty="0"/>
              <a:t>Safety planning is a process not a product</a:t>
            </a:r>
          </a:p>
          <a:p>
            <a:r>
              <a:rPr lang="en-US" baseline="0" dirty="0"/>
              <a:t>Bread and butter activity of advocates – constant, fluid, changes with expectations/survivors direction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1AC429-32A4-4D1A-939B-A51E7C3545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9605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overview of reporting requirements by Statute</a:t>
            </a:r>
          </a:p>
          <a:p>
            <a:pPr lvl="0"/>
            <a:r>
              <a:rPr lang="en-US" sz="1200" kern="1200" dirty="0">
                <a:solidFill>
                  <a:schemeClr val="tx1"/>
                </a:solidFill>
                <a:effectLst/>
                <a:latin typeface="+mn-lt"/>
                <a:ea typeface="+mn-ea"/>
                <a:cs typeface="+mn-cs"/>
              </a:rPr>
              <a:t>Local practices vary</a:t>
            </a:r>
          </a:p>
          <a:p>
            <a:pPr lvl="0"/>
            <a:r>
              <a:rPr lang="en-US" sz="1200" kern="1200" dirty="0">
                <a:solidFill>
                  <a:schemeClr val="tx1"/>
                </a:solidFill>
                <a:effectLst/>
                <a:latin typeface="+mn-lt"/>
                <a:ea typeface="+mn-ea"/>
                <a:cs typeface="+mn-cs"/>
              </a:rPr>
              <a:t>Making a report that supports non-abusive parent’s safety and autonomy</a:t>
            </a:r>
          </a:p>
          <a:p>
            <a:r>
              <a:rPr lang="en-US" sz="1200" kern="1200" dirty="0">
                <a:solidFill>
                  <a:schemeClr val="tx1"/>
                </a:solidFill>
                <a:effectLst/>
                <a:latin typeface="+mn-lt"/>
                <a:ea typeface="+mn-ea"/>
                <a:cs typeface="+mn-cs"/>
              </a:rPr>
              <a:t>See handout “Making a mandatory report – best practices” – for statute citation</a:t>
            </a:r>
          </a:p>
          <a:p>
            <a:r>
              <a:rPr lang="en-US" sz="1200" kern="1200" dirty="0">
                <a:solidFill>
                  <a:schemeClr val="tx1"/>
                </a:solidFill>
                <a:effectLst/>
                <a:latin typeface="+mn-lt"/>
                <a:ea typeface="+mn-ea"/>
                <a:cs typeface="+mn-cs"/>
              </a:rPr>
              <a:t>CPS comes knocking – Know your rights</a:t>
            </a:r>
          </a:p>
          <a:p>
            <a:r>
              <a:rPr lang="en-US" sz="1200" kern="1200" dirty="0">
                <a:solidFill>
                  <a:schemeClr val="tx1"/>
                </a:solidFill>
                <a:effectLst/>
                <a:latin typeface="+mn-lt"/>
                <a:ea typeface="+mn-ea"/>
                <a:cs typeface="+mn-cs"/>
              </a:rPr>
              <a:t>WA Children’s </a:t>
            </a:r>
            <a:r>
              <a:rPr lang="en-US" sz="1200" kern="1200" dirty="0" err="1">
                <a:solidFill>
                  <a:schemeClr val="tx1"/>
                </a:solidFill>
                <a:effectLst/>
                <a:latin typeface="+mn-lt"/>
                <a:ea typeface="+mn-ea"/>
                <a:cs typeface="+mn-cs"/>
              </a:rPr>
              <a:t>Admn</a:t>
            </a:r>
            <a:r>
              <a:rPr lang="en-US" sz="1200" kern="1200" dirty="0">
                <a:solidFill>
                  <a:schemeClr val="tx1"/>
                </a:solidFill>
                <a:effectLst/>
                <a:latin typeface="+mn-lt"/>
                <a:ea typeface="+mn-ea"/>
                <a:cs typeface="+mn-cs"/>
              </a:rPr>
              <a:t>, DSHS has developed a </a:t>
            </a:r>
            <a:r>
              <a:rPr lang="en-US" sz="1200" i="1" kern="1200" dirty="0">
                <a:solidFill>
                  <a:schemeClr val="tx1"/>
                </a:solidFill>
                <a:effectLst/>
                <a:latin typeface="+mn-lt"/>
                <a:ea typeface="+mn-ea"/>
                <a:cs typeface="+mn-cs"/>
              </a:rPr>
              <a:t>Social Workers Practice Guide to domestic Violence, Children’s Administration, Revised May 2010, </a:t>
            </a:r>
            <a:r>
              <a:rPr lang="en-US" sz="1200" u="sng" kern="1200" dirty="0">
                <a:solidFill>
                  <a:schemeClr val="tx1"/>
                </a:solidFill>
                <a:effectLst/>
                <a:latin typeface="+mn-lt"/>
                <a:ea typeface="+mn-ea"/>
                <a:cs typeface="+mn-cs"/>
                <a:hlinkClick r:id="rId3"/>
              </a:rPr>
              <a:t>http://www.dshs.wa.gov/pdf/Publications/22-1314.pdf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Appropriate for advocates to be part of a Family Team Decision – DSHS has a dv protocol, advocates can help keep CPS focused on the intent of their own protocol.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Includes polices and practice recommendations for social workers (including CPS)</a:t>
            </a:r>
          </a:p>
          <a:p>
            <a:r>
              <a:rPr lang="en-US" sz="1200" kern="1200" dirty="0">
                <a:solidFill>
                  <a:schemeClr val="tx1"/>
                </a:solidFill>
                <a:effectLst/>
                <a:latin typeface="+mn-lt"/>
                <a:ea typeface="+mn-ea"/>
                <a:cs typeface="+mn-cs"/>
              </a:rPr>
              <a:t>When DV is present, witnessing dv is not child abuse – this is child welfare policy.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Mandatory reporting is NOT the ONLY action to take:</a:t>
            </a:r>
          </a:p>
          <a:p>
            <a:pPr lvl="0"/>
            <a:r>
              <a:rPr lang="en-US" sz="1200" kern="1200" dirty="0">
                <a:solidFill>
                  <a:schemeClr val="tx1"/>
                </a:solidFill>
                <a:effectLst/>
                <a:latin typeface="+mn-lt"/>
                <a:ea typeface="+mn-ea"/>
                <a:cs typeface="+mn-cs"/>
              </a:rPr>
              <a:t>Support around parenting</a:t>
            </a:r>
          </a:p>
          <a:p>
            <a:pPr lvl="0"/>
            <a:r>
              <a:rPr lang="en-US" sz="1200" kern="1200" dirty="0">
                <a:solidFill>
                  <a:schemeClr val="tx1"/>
                </a:solidFill>
                <a:effectLst/>
                <a:latin typeface="+mn-lt"/>
                <a:ea typeface="+mn-ea"/>
                <a:cs typeface="+mn-cs"/>
              </a:rPr>
              <a:t>Consult with other advocates and other parenting experts</a:t>
            </a:r>
          </a:p>
          <a:p>
            <a:pPr lvl="0"/>
            <a:r>
              <a:rPr lang="en-US" sz="1200" kern="1200" dirty="0">
                <a:solidFill>
                  <a:schemeClr val="tx1"/>
                </a:solidFill>
                <a:effectLst/>
                <a:latin typeface="+mn-lt"/>
                <a:ea typeface="+mn-ea"/>
                <a:cs typeface="+mn-cs"/>
              </a:rPr>
              <a:t>Identify resources</a:t>
            </a:r>
          </a:p>
          <a:p>
            <a:pPr lvl="0"/>
            <a:r>
              <a:rPr lang="en-US" sz="1200" kern="1200" dirty="0">
                <a:solidFill>
                  <a:schemeClr val="tx1"/>
                </a:solidFill>
                <a:effectLst/>
                <a:latin typeface="+mn-lt"/>
                <a:ea typeface="+mn-ea"/>
                <a:cs typeface="+mn-cs"/>
              </a:rPr>
              <a:t>Get help from colleagues and experts around making the distinction between poor parenting vs. abuse/and or neglect.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Give examples of the kind of harm that would be reportable:</a:t>
            </a:r>
          </a:p>
          <a:p>
            <a:pPr lvl="0"/>
            <a:r>
              <a:rPr lang="en-US" sz="1200" kern="1200" dirty="0">
                <a:solidFill>
                  <a:schemeClr val="tx1"/>
                </a:solidFill>
                <a:effectLst/>
                <a:latin typeface="+mn-lt"/>
                <a:ea typeface="+mn-ea"/>
                <a:cs typeface="+mn-cs"/>
              </a:rPr>
              <a:t>if there is a gun or weapon pointed at you and your child (</a:t>
            </a:r>
            <a:r>
              <a:rPr lang="en-US" sz="1200" kern="1200" dirty="0" err="1">
                <a:solidFill>
                  <a:schemeClr val="tx1"/>
                </a:solidFill>
                <a:effectLst/>
                <a:latin typeface="+mn-lt"/>
                <a:ea typeface="+mn-ea"/>
                <a:cs typeface="+mn-cs"/>
              </a:rPr>
              <a:t>ren</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if the person is throwing things at you or your children, </a:t>
            </a:r>
          </a:p>
          <a:p>
            <a:pPr lvl="0"/>
            <a:r>
              <a:rPr lang="en-US" sz="1200" kern="1200" dirty="0">
                <a:solidFill>
                  <a:schemeClr val="tx1"/>
                </a:solidFill>
                <a:effectLst/>
                <a:latin typeface="+mn-lt"/>
                <a:ea typeface="+mn-ea"/>
                <a:cs typeface="+mn-cs"/>
              </a:rPr>
              <a:t>hurting you when the child is in your arms.</a:t>
            </a:r>
          </a:p>
          <a:p>
            <a:endParaRPr lang="en-US" dirty="0"/>
          </a:p>
          <a:p>
            <a:r>
              <a:rPr lang="en-US" b="1" dirty="0"/>
              <a:t>What about peer-on-peer dating violence? </a:t>
            </a:r>
            <a:r>
              <a:rPr lang="en-US" dirty="0"/>
              <a:t>Washington law4 is fundamentally unclear regarding mandatory reporting obligations in the case of peer-on-peer dating violence. If you have “reasonable cause” to believe that a child has experienced abuse or neglect, you must make a report to Child Protective Services (CPS) and/or law enforcement within 48 hours.5 WSCADV consulted with DSHS/Children’s Administration staff, law enforcement, and others and concluded that in most cases teen dating violence6 , 7 will not trigger an advocate’s mandatory reporting duties. That said, if you reasonably believe your client experienced serious physical abuse resulting in actual injury, and particularly if that serious physical abuse is ongoing, you should report it. Your job is to be the most effective advocate possible, even when you are also a mandatory reporter. Many of your advocacy skills can be used to ensure your client understands the process, receives essential support, and is empowered to make informed choices. See this document for more information.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D20F-0B99-492D-85AD-60E82E3F0F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33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 Exchange</a:t>
            </a:r>
          </a:p>
        </p:txBody>
      </p:sp>
      <p:sp>
        <p:nvSpPr>
          <p:cNvPr id="4" name="Slide Number Placeholder 3"/>
          <p:cNvSpPr>
            <a:spLocks noGrp="1"/>
          </p:cNvSpPr>
          <p:nvPr>
            <p:ph type="sldNum" sz="quarter" idx="10"/>
          </p:nvPr>
        </p:nvSpPr>
        <p:spPr/>
        <p:txBody>
          <a:bodyPr/>
          <a:lstStyle/>
          <a:p>
            <a:fld id="{B89FABED-39D0-924E-B5D3-608DD222057D}" type="slidenum">
              <a:rPr lang="en-US" smtClean="0"/>
              <a:t>10</a:t>
            </a:fld>
            <a:endParaRPr lang="en-US"/>
          </a:p>
        </p:txBody>
      </p:sp>
    </p:spTree>
    <p:extLst>
      <p:ext uri="{BB962C8B-B14F-4D97-AF65-F5344CB8AC3E}">
        <p14:creationId xmlns:p14="http://schemas.microsoft.com/office/powerpoint/2010/main" val="98058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reflects the complicated relationships that people have—domestic violence might be present at the beginning with a couple seeking housing, a single who has left and trying to stay safe, couples reuniting, or couples in a new relationship in the unit.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9BCCBD-6D76-DC44-B2D2-AB7C9F50F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52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way to understand standards of practice </a:t>
            </a:r>
          </a:p>
          <a:p>
            <a:r>
              <a:rPr lang="en-US" dirty="0"/>
              <a:t>Assault, isolation, intimidation, and control (what to wear, what to cook, who to see, </a:t>
            </a:r>
          </a:p>
          <a:p>
            <a:pPr defTabSz="931774">
              <a:defRPr/>
            </a:pPr>
            <a:r>
              <a:rPr lang="en-US" dirty="0"/>
              <a:t>People who abuse make a conscious choice to manipulate, control and keep their partners from leaving.  They know their partners very well and will use what is most precious and frightening to coerce them into staying. The reality is that violent partners do whatever they can to make leaving unlikely or even impossible.</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a:t>anticipating it - often dominates– both to increase their own safety and to resist/cope </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0B19B3-868B-4F59-AEBA-2249EEC92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93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F21531-B849-41A1-9857-A62852B07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22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9"/>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a:xfrm>
            <a:off x="581192" y="5951813"/>
            <a:ext cx="6917211"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9"/>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932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04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4" y="5956139"/>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a:xfrm>
            <a:off x="774925" y="5951813"/>
            <a:ext cx="7896279" cy="365125"/>
          </a:xfrm>
        </p:spPr>
        <p:txBody>
          <a:bodyPr/>
          <a:lstStyle/>
          <a:p>
            <a:endParaRPr lang="en-US" dirty="0"/>
          </a:p>
        </p:txBody>
      </p:sp>
      <p:sp>
        <p:nvSpPr>
          <p:cNvPr id="6" name="Slide Number Placeholder 5"/>
          <p:cNvSpPr>
            <a:spLocks noGrp="1"/>
          </p:cNvSpPr>
          <p:nvPr>
            <p:ph type="sldNum" sz="quarter" idx="12"/>
          </p:nvPr>
        </p:nvSpPr>
        <p:spPr>
          <a:xfrm>
            <a:off x="10446616" y="5956139"/>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165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803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140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879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2689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6449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671295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1517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568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4" y="2180498"/>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1" y="5956139"/>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7110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3096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3085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97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713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0529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5690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9235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9106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2563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400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6"/>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4404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040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0861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367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9776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5960F59-99E3-46B6-BDF4-D41E94FDAC5F}" type="datetime1">
              <a:rPr lang="en-US" smtClean="0"/>
              <a:t>3/17/2020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922957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6BC4D7-D84A-47C5-B7BD-9468891C92B7}"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13651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4FB0A41-FE58-4260-9F6A-28B4AABFDAD0}" type="datetime1">
              <a:rPr lang="en-US" smtClean="0"/>
              <a:t>3/17/2020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805314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06F8EB-F54B-4129-88CB-FE8F8AD3F6C0}" type="datetime1">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10349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E9FD1B-2355-4F24-934F-1DED8272B013}" type="datetime1">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26274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9436EE3-B559-4DCA-AD50-0D7377860CF1}" type="datetime1">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6459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4" y="2228004"/>
            <a:ext cx="5422391"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7695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4625C-E73C-499A-A6C3-EFF9D9897AC7}" type="datetime1">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23455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08C9DF0-6B5A-4E03-8666-240092E4F5EF}" type="datetime1">
              <a:rPr lang="en-US" smtClean="0"/>
              <a:t>3/17/2020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656864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1AB18-5DCC-48D9-9F29-EE2C284D14B3}" type="datetime1">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19064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5DF25C-30CF-46F1-953A-61272532EA19}" type="datetime1">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12123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F974327-ED40-40E5-A084-5C8FDE6E04B1}" type="datetime1">
              <a:rPr lang="en-US" smtClean="0"/>
              <a:t>3/17/2020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89754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4789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3748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7614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584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845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5" y="2926054"/>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10" y="2926054"/>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5609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66884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2723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8696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12618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8569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6157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77850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19021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4362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060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719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036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4145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55501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3582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5089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41105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240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51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4" y="5262298"/>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3/17/2020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760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83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3" y="5956139"/>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3"/>
          </p:nvPr>
        </p:nvSpPr>
        <p:spPr>
          <a:xfrm>
            <a:off x="581192" y="5951813"/>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1" y="5956139"/>
            <a:ext cx="105251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254894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71639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26040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6377615-9DCD-445B-9F4E-7B80B225C365}" type="datetime1">
              <a:rPr lang="en-US" smtClean="0"/>
              <a:t>3/17/2020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026089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266655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3/17/2020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94709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7.png"/><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7.png"/><Relationship Id="rId2" Type="http://schemas.openxmlformats.org/officeDocument/2006/relationships/diagramData" Target="../diagrams/data15.xml"/><Relationship Id="rId1" Type="http://schemas.openxmlformats.org/officeDocument/2006/relationships/slideLayout" Target="../slideLayouts/slideLayout2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7.png"/><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34.xml"/><Relationship Id="rId5" Type="http://schemas.openxmlformats.org/officeDocument/2006/relationships/comments" Target="../comments/commen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5.xml"/><Relationship Id="rId5" Type="http://schemas.openxmlformats.org/officeDocument/2006/relationships/image" Target="../media/image2.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hyperlink" Target="http://icondoit.wordpress.com/2010/04/26/busy-busy-dizz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hyperlink" Target="http://www.otherfood-devos.com/2012/02/should-pastors-get-paid.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hyperlink" Target="http://www.solidground.org/tenant" TargetMode="External"/><Relationship Id="rId2" Type="http://schemas.openxmlformats.org/officeDocument/2006/relationships/notesSlide" Target="../notesSlides/notesSlide39.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41.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3.xml"/><Relationship Id="rId1" Type="http://schemas.openxmlformats.org/officeDocument/2006/relationships/slideLayout" Target="../slideLayouts/slideLayout3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4.xml"/><Relationship Id="rId1" Type="http://schemas.openxmlformats.org/officeDocument/2006/relationships/slideLayout" Target="../slideLayouts/slideLayout3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6.xml"/><Relationship Id="rId1" Type="http://schemas.openxmlformats.org/officeDocument/2006/relationships/slideLayout" Target="../slideLayouts/slideLayout3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0.xml"/><Relationship Id="rId1" Type="http://schemas.openxmlformats.org/officeDocument/2006/relationships/slideLayout" Target="../slideLayouts/slideLayout3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1.xml.rels><?xml version="1.0" encoding="UTF-8" standalone="yes"?>
<Relationships xmlns="http://schemas.openxmlformats.org/package/2006/relationships"><Relationship Id="rId3" Type="http://schemas.openxmlformats.org/officeDocument/2006/relationships/hyperlink" Target="http://refugio-dos-livros.blogspot.com/2011/07/passatempo-presenca-la-confidential.html" TargetMode="External"/><Relationship Id="rId2" Type="http://schemas.openxmlformats.org/officeDocument/2006/relationships/image" Target="../media/image53.jpg"/><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35.xml"/><Relationship Id="rId6" Type="http://schemas.openxmlformats.org/officeDocument/2006/relationships/image" Target="../media/image2.png"/><Relationship Id="rId5" Type="http://schemas.openxmlformats.org/officeDocument/2006/relationships/hyperlink" Target="https://wscadv.org/resources/legal-assistance/" TargetMode="External"/><Relationship Id="rId4" Type="http://schemas.openxmlformats.org/officeDocument/2006/relationships/hyperlink" Target="http://www.thehotline.org/resources/vawa/"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35.xml"/><Relationship Id="rId4" Type="http://schemas.openxmlformats.org/officeDocument/2006/relationships/comments" Target="../comments/commen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png"/><Relationship Id="rId2" Type="http://schemas.openxmlformats.org/officeDocument/2006/relationships/diagramData" Target="../diagrams/data21.xml"/><Relationship Id="rId1" Type="http://schemas.openxmlformats.org/officeDocument/2006/relationships/slideLayout" Target="../slideLayouts/slideLayout5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5.xml"/><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jpg"/><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7.xml"/><Relationship Id="rId1" Type="http://schemas.openxmlformats.org/officeDocument/2006/relationships/slideLayout" Target="../slideLayouts/slideLayout57.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3" Type="http://schemas.openxmlformats.org/officeDocument/2006/relationships/hyperlink" Target="https://wscadv.org/wp-content/uploads/2015/06/Making-a-Mandatory-Child-Abuse-Report-Best-Practices1.pdf" TargetMode="External"/><Relationship Id="rId2" Type="http://schemas.openxmlformats.org/officeDocument/2006/relationships/notesSlide" Target="../notesSlides/notesSlide59.xml"/><Relationship Id="rId1" Type="http://schemas.openxmlformats.org/officeDocument/2006/relationships/slideLayout" Target="../slideLayouts/slideLayout57.xml"/><Relationship Id="rId5" Type="http://schemas.openxmlformats.org/officeDocument/2006/relationships/image" Target="../media/image2.png"/><Relationship Id="rId4" Type="http://schemas.openxmlformats.org/officeDocument/2006/relationships/hyperlink" Target="https://wscadv.org/wp-content/uploads/2015/06/Mandatory-Reporting-and-Teen-Dating-Violence.pdf"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586EA-60FD-42F2-88A3-EA438310D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CC9D39-BB06-4AD7-A8E2-764CAEC2A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38177"/>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82C090-3EC4-974E-808B-F054A6815DDE}"/>
              </a:ext>
            </a:extLst>
          </p:cNvPr>
          <p:cNvPicPr>
            <a:picLocks noChangeAspect="1"/>
          </p:cNvPicPr>
          <p:nvPr/>
        </p:nvPicPr>
        <p:blipFill rotWithShape="1">
          <a:blip r:embed="rId2"/>
          <a:srcRect l="8052"/>
          <a:stretch/>
        </p:blipFill>
        <p:spPr>
          <a:xfrm>
            <a:off x="446534" y="723899"/>
            <a:ext cx="6202841" cy="5666666"/>
          </a:xfrm>
          <a:prstGeom prst="rect">
            <a:avLst/>
          </a:prstGeom>
        </p:spPr>
      </p:pic>
      <p:sp>
        <p:nvSpPr>
          <p:cNvPr id="13" name="Rectangle 12">
            <a:extLst>
              <a:ext uri="{FF2B5EF4-FFF2-40B4-BE49-F238E27FC236}">
                <a16:creationId xmlns:a16="http://schemas.microsoft.com/office/drawing/2014/main" id="{C685FEC3-AC4E-4604-AAE1-BC317B834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42C8672C-C7ED-40AB-AF9B-4586C5F37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5" y="453643"/>
            <a:ext cx="11298933" cy="98554"/>
            <a:chOff x="446534" y="453643"/>
            <a:chExt cx="11298933" cy="98554"/>
          </a:xfrm>
        </p:grpSpPr>
        <p:sp>
          <p:nvSpPr>
            <p:cNvPr id="16" name="Rectangle 15">
              <a:extLst>
                <a:ext uri="{FF2B5EF4-FFF2-40B4-BE49-F238E27FC236}">
                  <a16:creationId xmlns:a16="http://schemas.microsoft.com/office/drawing/2014/main" id="{23C01033-7A56-41B6-A23C-4A02E582F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36C8E7B-AE2C-4791-9998-2739EC7B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6D2DE5BD-D6FF-4F7E-98D5-69A51C91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BA00F33-61E3-9145-A424-DC63386C9090}"/>
              </a:ext>
            </a:extLst>
          </p:cNvPr>
          <p:cNvSpPr>
            <a:spLocks noGrp="1"/>
          </p:cNvSpPr>
          <p:nvPr>
            <p:ph type="ctrTitle"/>
          </p:nvPr>
        </p:nvSpPr>
        <p:spPr>
          <a:xfrm>
            <a:off x="7261935" y="1419227"/>
            <a:ext cx="4115917" cy="2085869"/>
          </a:xfrm>
        </p:spPr>
        <p:txBody>
          <a:bodyPr>
            <a:normAutofit/>
          </a:bodyPr>
          <a:lstStyle/>
          <a:p>
            <a:r>
              <a:rPr lang="en-US">
                <a:solidFill>
                  <a:srgbClr val="FFFFFF"/>
                </a:solidFill>
              </a:rPr>
              <a:t>DV and Homelessness </a:t>
            </a:r>
          </a:p>
        </p:txBody>
      </p:sp>
      <p:grpSp>
        <p:nvGrpSpPr>
          <p:cNvPr id="12" name="Group 11">
            <a:extLst>
              <a:ext uri="{FF2B5EF4-FFF2-40B4-BE49-F238E27FC236}">
                <a16:creationId xmlns:a16="http://schemas.microsoft.com/office/drawing/2014/main" id="{E0295E0C-E2C6-44E8-B6EC-E0EBA69BAB80}"/>
              </a:ext>
            </a:extLst>
          </p:cNvPr>
          <p:cNvGrpSpPr/>
          <p:nvPr/>
        </p:nvGrpSpPr>
        <p:grpSpPr>
          <a:xfrm>
            <a:off x="96773" y="5990911"/>
            <a:ext cx="9144000" cy="1057539"/>
            <a:chOff x="0" y="5447948"/>
            <a:chExt cx="12192000" cy="1410052"/>
          </a:xfrm>
        </p:grpSpPr>
        <p:pic>
          <p:nvPicPr>
            <p:cNvPr id="14" name="Content Placeholder 4">
              <a:extLst>
                <a:ext uri="{FF2B5EF4-FFF2-40B4-BE49-F238E27FC236}">
                  <a16:creationId xmlns:a16="http://schemas.microsoft.com/office/drawing/2014/main" id="{82751CED-3AD5-4873-B4EA-7F73F83790F2}"/>
                </a:ext>
              </a:extLst>
            </p:cNvPr>
            <p:cNvPicPr>
              <a:picLocks noChangeAspect="1"/>
            </p:cNvPicPr>
            <p:nvPr/>
          </p:nvPicPr>
          <p:blipFill>
            <a:blip r:embed="rId3"/>
            <a:stretch>
              <a:fillRect/>
            </a:stretch>
          </p:blipFill>
          <p:spPr>
            <a:xfrm>
              <a:off x="0" y="5447948"/>
              <a:ext cx="1812175" cy="952853"/>
            </a:xfrm>
            <a:prstGeom prst="rect">
              <a:avLst/>
            </a:prstGeom>
          </p:spPr>
        </p:pic>
        <p:sp>
          <p:nvSpPr>
            <p:cNvPr id="19" name="Rectangle 18">
              <a:extLst>
                <a:ext uri="{FF2B5EF4-FFF2-40B4-BE49-F238E27FC236}">
                  <a16:creationId xmlns:a16="http://schemas.microsoft.com/office/drawing/2014/main" id="{A2C65AA3-E2B4-4346-A0D8-8FA98D6F40BD}"/>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sp>
          <p:nvSpPr>
            <p:cNvPr id="20" name="Rectangle 19">
              <a:extLst>
                <a:ext uri="{FF2B5EF4-FFF2-40B4-BE49-F238E27FC236}">
                  <a16:creationId xmlns:a16="http://schemas.microsoft.com/office/drawing/2014/main" id="{A17A1A15-422B-4855-B599-C82CB0DAC9FE}"/>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grpSp>
    </p:spTree>
    <p:extLst>
      <p:ext uri="{BB962C8B-B14F-4D97-AF65-F5344CB8AC3E}">
        <p14:creationId xmlns:p14="http://schemas.microsoft.com/office/powerpoint/2010/main" val="228463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716D-D473-42A0-926F-6BC00CAD8916}"/>
              </a:ext>
            </a:extLst>
          </p:cNvPr>
          <p:cNvSpPr>
            <a:spLocks noGrp="1"/>
          </p:cNvSpPr>
          <p:nvPr>
            <p:ph type="title"/>
          </p:nvPr>
        </p:nvSpPr>
        <p:spPr/>
        <p:txBody>
          <a:bodyPr/>
          <a:lstStyle/>
          <a:p>
            <a:pPr algn="ctr"/>
            <a:r>
              <a:rPr lang="en-US" dirty="0"/>
              <a:t>LGBT Homelessness</a:t>
            </a:r>
          </a:p>
        </p:txBody>
      </p:sp>
      <p:sp>
        <p:nvSpPr>
          <p:cNvPr id="3" name="Content Placeholder 2">
            <a:extLst>
              <a:ext uri="{FF2B5EF4-FFF2-40B4-BE49-F238E27FC236}">
                <a16:creationId xmlns:a16="http://schemas.microsoft.com/office/drawing/2014/main" id="{2C55CD77-960E-4489-80C4-981769B6B111}"/>
              </a:ext>
            </a:extLst>
          </p:cNvPr>
          <p:cNvSpPr>
            <a:spLocks noGrp="1"/>
          </p:cNvSpPr>
          <p:nvPr>
            <p:ph idx="1"/>
          </p:nvPr>
        </p:nvSpPr>
        <p:spPr/>
        <p:txBody>
          <a:bodyPr>
            <a:normAutofit/>
          </a:bodyPr>
          <a:lstStyle/>
          <a:p>
            <a:r>
              <a:rPr lang="en-US" sz="2000" dirty="0"/>
              <a:t>Discrimination not only threatens access to housing but the stability of communities</a:t>
            </a:r>
          </a:p>
          <a:p>
            <a:r>
              <a:rPr lang="en-US" sz="2000" dirty="0"/>
              <a:t>Members of the LGBT community are more likely to become homeless</a:t>
            </a:r>
          </a:p>
          <a:p>
            <a:r>
              <a:rPr lang="en-US" sz="2000" dirty="0"/>
              <a:t>Once homeless, they are more likely to endure discrimination and harassment that extends their homelessness</a:t>
            </a:r>
          </a:p>
          <a:p>
            <a:r>
              <a:rPr lang="en-US" sz="2000" dirty="0"/>
              <a:t>Between 20 and 40 percent of all homeless youth identify as LGBT</a:t>
            </a:r>
          </a:p>
          <a:p>
            <a:r>
              <a:rPr lang="en-US" sz="2000" dirty="0"/>
              <a:t>Housing instability may force them into survival behaviors that jeopardize their wellbeing and safety.</a:t>
            </a:r>
          </a:p>
        </p:txBody>
      </p:sp>
      <p:grpSp>
        <p:nvGrpSpPr>
          <p:cNvPr id="4" name="Group 3">
            <a:extLst>
              <a:ext uri="{FF2B5EF4-FFF2-40B4-BE49-F238E27FC236}">
                <a16:creationId xmlns:a16="http://schemas.microsoft.com/office/drawing/2014/main" id="{1E03E8C3-377B-4ED4-8D71-A6E05E574EA4}"/>
              </a:ext>
            </a:extLst>
          </p:cNvPr>
          <p:cNvGrpSpPr/>
          <p:nvPr/>
        </p:nvGrpSpPr>
        <p:grpSpPr>
          <a:xfrm>
            <a:off x="-256032" y="5805016"/>
            <a:ext cx="12192000" cy="1057539"/>
            <a:chOff x="0" y="5447948"/>
            <a:chExt cx="12192000" cy="1410052"/>
          </a:xfrm>
        </p:grpSpPr>
        <p:pic>
          <p:nvPicPr>
            <p:cNvPr id="5" name="Content Placeholder 4">
              <a:extLst>
                <a:ext uri="{FF2B5EF4-FFF2-40B4-BE49-F238E27FC236}">
                  <a16:creationId xmlns:a16="http://schemas.microsoft.com/office/drawing/2014/main" id="{492EAE74-4520-450D-9A80-0EA12296A27F}"/>
                </a:ext>
              </a:extLst>
            </p:cNvPr>
            <p:cNvPicPr>
              <a:picLocks noChangeAspect="1"/>
            </p:cNvPicPr>
            <p:nvPr/>
          </p:nvPicPr>
          <p:blipFill>
            <a:blip r:embed="rId3"/>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B4113404-A72B-408B-AB9A-9733A2D02EF5}"/>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endParaRPr>
            </a:p>
          </p:txBody>
        </p:sp>
        <p:sp>
          <p:nvSpPr>
            <p:cNvPr id="7" name="Rectangle 6">
              <a:extLst>
                <a:ext uri="{FF2B5EF4-FFF2-40B4-BE49-F238E27FC236}">
                  <a16:creationId xmlns:a16="http://schemas.microsoft.com/office/drawing/2014/main" id="{2718FADD-61BD-448B-88BD-5D9DFC57D8EE}"/>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endParaRPr>
            </a:p>
          </p:txBody>
        </p:sp>
      </p:grpSp>
    </p:spTree>
    <p:extLst>
      <p:ext uri="{BB962C8B-B14F-4D97-AF65-F5344CB8AC3E}">
        <p14:creationId xmlns:p14="http://schemas.microsoft.com/office/powerpoint/2010/main" val="3962485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2E9D7B-AC8A-4860-BD41-E04FC6559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2" name="Rectangle 11">
            <a:extLst>
              <a:ext uri="{FF2B5EF4-FFF2-40B4-BE49-F238E27FC236}">
                <a16:creationId xmlns:a16="http://schemas.microsoft.com/office/drawing/2014/main" id="{697B8C9C-91DF-4F8D-94A0-2C0C66030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6F487510-AA5A-7545-808A-F6C17C22E77C}"/>
              </a:ext>
            </a:extLst>
          </p:cNvPr>
          <p:cNvPicPr>
            <a:picLocks noChangeAspect="1"/>
          </p:cNvPicPr>
          <p:nvPr/>
        </p:nvPicPr>
        <p:blipFill rotWithShape="1">
          <a:blip r:embed="rId3"/>
          <a:srcRect l="1713" r="19746" b="-2"/>
          <a:stretch/>
        </p:blipFill>
        <p:spPr>
          <a:xfrm>
            <a:off x="446534" y="723899"/>
            <a:ext cx="6202841" cy="5666666"/>
          </a:xfrm>
          <a:prstGeom prst="rect">
            <a:avLst/>
          </a:prstGeom>
        </p:spPr>
      </p:pic>
      <p:sp>
        <p:nvSpPr>
          <p:cNvPr id="14" name="Rectangle 13">
            <a:extLst>
              <a:ext uri="{FF2B5EF4-FFF2-40B4-BE49-F238E27FC236}">
                <a16:creationId xmlns:a16="http://schemas.microsoft.com/office/drawing/2014/main" id="{54D43BDD-ED29-4BE9-AEA1-6D0AE5A06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6" name="Group 15">
            <a:extLst>
              <a:ext uri="{FF2B5EF4-FFF2-40B4-BE49-F238E27FC236}">
                <a16:creationId xmlns:a16="http://schemas.microsoft.com/office/drawing/2014/main" id="{D87A5CD2-E3CD-4870-957C-173AD2C873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7" name="Rectangle 16">
              <a:extLst>
                <a:ext uri="{FF2B5EF4-FFF2-40B4-BE49-F238E27FC236}">
                  <a16:creationId xmlns:a16="http://schemas.microsoft.com/office/drawing/2014/main" id="{00BF2A26-F7CA-4E8B-BC24-1AF436CD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B21A4B9-14CF-4CA1-9ECF-0DE52B291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C6DADA72-F9FE-48F9-9DAD-B379AE2BC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466C6F0-F8A5-AF44-9354-36B514032CF2}"/>
              </a:ext>
            </a:extLst>
          </p:cNvPr>
          <p:cNvSpPr>
            <a:spLocks noGrp="1"/>
          </p:cNvSpPr>
          <p:nvPr>
            <p:ph type="ctrTitle"/>
          </p:nvPr>
        </p:nvSpPr>
        <p:spPr>
          <a:xfrm>
            <a:off x="7261934" y="1419225"/>
            <a:ext cx="4115917" cy="2085869"/>
          </a:xfrm>
        </p:spPr>
        <p:txBody>
          <a:bodyPr>
            <a:normAutofit/>
          </a:bodyPr>
          <a:lstStyle/>
          <a:p>
            <a:r>
              <a:rPr lang="en-US">
                <a:solidFill>
                  <a:srgbClr val="FFFFFF"/>
                </a:solidFill>
              </a:rPr>
              <a:t>Recognizing and Responding </a:t>
            </a:r>
          </a:p>
        </p:txBody>
      </p:sp>
      <p:grpSp>
        <p:nvGrpSpPr>
          <p:cNvPr id="11" name="Group 10">
            <a:extLst>
              <a:ext uri="{FF2B5EF4-FFF2-40B4-BE49-F238E27FC236}">
                <a16:creationId xmlns:a16="http://schemas.microsoft.com/office/drawing/2014/main" id="{767B670B-C43E-40B4-9DE4-BCBFE16FFE99}"/>
              </a:ext>
            </a:extLst>
          </p:cNvPr>
          <p:cNvGrpSpPr/>
          <p:nvPr/>
        </p:nvGrpSpPr>
        <p:grpSpPr>
          <a:xfrm>
            <a:off x="0" y="5941034"/>
            <a:ext cx="9144000" cy="1057539"/>
            <a:chOff x="0" y="5447948"/>
            <a:chExt cx="12192000" cy="1410052"/>
          </a:xfrm>
        </p:grpSpPr>
        <p:pic>
          <p:nvPicPr>
            <p:cNvPr id="13" name="Content Placeholder 4">
              <a:extLst>
                <a:ext uri="{FF2B5EF4-FFF2-40B4-BE49-F238E27FC236}">
                  <a16:creationId xmlns:a16="http://schemas.microsoft.com/office/drawing/2014/main" id="{EFEF0899-C1F5-406F-BD3B-8AF5BCFEAE63}"/>
                </a:ext>
              </a:extLst>
            </p:cNvPr>
            <p:cNvPicPr>
              <a:picLocks noChangeAspect="1"/>
            </p:cNvPicPr>
            <p:nvPr/>
          </p:nvPicPr>
          <p:blipFill>
            <a:blip r:embed="rId4"/>
            <a:stretch>
              <a:fillRect/>
            </a:stretch>
          </p:blipFill>
          <p:spPr>
            <a:xfrm>
              <a:off x="0" y="5447948"/>
              <a:ext cx="1812175" cy="952853"/>
            </a:xfrm>
            <a:prstGeom prst="rect">
              <a:avLst/>
            </a:prstGeom>
          </p:spPr>
        </p:pic>
        <p:sp>
          <p:nvSpPr>
            <p:cNvPr id="15" name="Rectangle 14">
              <a:extLst>
                <a:ext uri="{FF2B5EF4-FFF2-40B4-BE49-F238E27FC236}">
                  <a16:creationId xmlns:a16="http://schemas.microsoft.com/office/drawing/2014/main" id="{20639799-6087-487F-AA35-C2EF8112CAC6}"/>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123033C0-F82F-4694-8238-3AD6E886653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56491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4878-2436-468C-8730-D01E5413147E}"/>
              </a:ext>
            </a:extLst>
          </p:cNvPr>
          <p:cNvSpPr>
            <a:spLocks noGrp="1"/>
          </p:cNvSpPr>
          <p:nvPr>
            <p:ph type="title"/>
          </p:nvPr>
        </p:nvSpPr>
        <p:spPr>
          <a:xfrm>
            <a:off x="2384139" y="910822"/>
            <a:ext cx="7500457" cy="848797"/>
          </a:xfrm>
        </p:spPr>
        <p:txBody>
          <a:bodyPr>
            <a:noAutofit/>
          </a:bodyPr>
          <a:lstStyle/>
          <a:p>
            <a:pPr algn="ctr"/>
            <a:r>
              <a:rPr lang="en-US" sz="3200" dirty="0">
                <a:solidFill>
                  <a:schemeClr val="tx1">
                    <a:lumMod val="95000"/>
                    <a:lumOff val="5000"/>
                  </a:schemeClr>
                </a:solidFill>
              </a:rPr>
              <a:t>Domestic Violence: The Dynamics</a:t>
            </a:r>
            <a:br>
              <a:rPr lang="en-US" sz="3200" dirty="0">
                <a:solidFill>
                  <a:schemeClr val="tx1">
                    <a:lumMod val="95000"/>
                    <a:lumOff val="5000"/>
                  </a:schemeClr>
                </a:solidFill>
              </a:rPr>
            </a:br>
            <a:r>
              <a:rPr lang="en-US" sz="3200" dirty="0">
                <a:solidFill>
                  <a:schemeClr val="tx1">
                    <a:lumMod val="95000"/>
                    <a:lumOff val="5000"/>
                  </a:schemeClr>
                </a:solidFill>
              </a:rPr>
              <a:t>What you need to know</a:t>
            </a:r>
          </a:p>
        </p:txBody>
      </p:sp>
      <p:graphicFrame>
        <p:nvGraphicFramePr>
          <p:cNvPr id="7" name="Content Placeholder 6"/>
          <p:cNvGraphicFramePr>
            <a:graphicFrameLocks noGrp="1"/>
          </p:cNvGraphicFramePr>
          <p:nvPr>
            <p:ph idx="1"/>
          </p:nvPr>
        </p:nvGraphicFramePr>
        <p:xfrm>
          <a:off x="976183" y="1902941"/>
          <a:ext cx="9873047" cy="1752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AD0652-C233-46D4-B30F-2D5EE5F367DE}" type="slidenum">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D55816"/>
              </a:solidFill>
              <a:effectLst/>
              <a:uLnTx/>
              <a:uFillTx/>
              <a:latin typeface="Gill Sans MT" panose="020B0502020104020203"/>
              <a:ea typeface="+mn-ea"/>
              <a:cs typeface="+mn-cs"/>
            </a:endParaRPr>
          </a:p>
        </p:txBody>
      </p:sp>
      <p:graphicFrame>
        <p:nvGraphicFramePr>
          <p:cNvPr id="9" name="Diagram 8"/>
          <p:cNvGraphicFramePr/>
          <p:nvPr/>
        </p:nvGraphicFramePr>
        <p:xfrm>
          <a:off x="556054" y="3725308"/>
          <a:ext cx="11294076" cy="2984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2">
            <a:extLst>
              <a:ext uri="{FF2B5EF4-FFF2-40B4-BE49-F238E27FC236}">
                <a16:creationId xmlns:a16="http://schemas.microsoft.com/office/drawing/2014/main" id="{0D2A8F40-D476-4144-812D-781FFDFA9C92}"/>
              </a:ext>
            </a:extLst>
          </p:cNvPr>
          <p:cNvSpPr>
            <a:spLocks noGrp="1"/>
          </p:cNvSpPr>
          <p:nvPr>
            <p:ph type="ftr" sz="quarter" idx="11"/>
          </p:nvPr>
        </p:nvSpPr>
        <p:spPr>
          <a:xfrm>
            <a:off x="259080" y="6319774"/>
            <a:ext cx="155752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D55816"/>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9806C035-6305-4497-9680-D5D9D213676A}"/>
              </a:ext>
            </a:extLst>
          </p:cNvPr>
          <p:cNvGrpSpPr/>
          <p:nvPr/>
        </p:nvGrpSpPr>
        <p:grpSpPr>
          <a:xfrm>
            <a:off x="0" y="6180871"/>
            <a:ext cx="9144000" cy="1057539"/>
            <a:chOff x="0" y="5447948"/>
            <a:chExt cx="12192000" cy="1410052"/>
          </a:xfrm>
        </p:grpSpPr>
        <p:pic>
          <p:nvPicPr>
            <p:cNvPr id="10" name="Content Placeholder 4">
              <a:extLst>
                <a:ext uri="{FF2B5EF4-FFF2-40B4-BE49-F238E27FC236}">
                  <a16:creationId xmlns:a16="http://schemas.microsoft.com/office/drawing/2014/main" id="{D8635A83-23EE-408F-82AC-7D063F6CFE13}"/>
                </a:ext>
              </a:extLst>
            </p:cNvPr>
            <p:cNvPicPr>
              <a:picLocks noChangeAspect="1"/>
            </p:cNvPicPr>
            <p:nvPr/>
          </p:nvPicPr>
          <p:blipFill>
            <a:blip r:embed="rId13"/>
            <a:stretch>
              <a:fillRect/>
            </a:stretch>
          </p:blipFill>
          <p:spPr>
            <a:xfrm>
              <a:off x="0" y="5447948"/>
              <a:ext cx="1812175" cy="952853"/>
            </a:xfrm>
            <a:prstGeom prst="rect">
              <a:avLst/>
            </a:prstGeom>
          </p:spPr>
        </p:pic>
        <p:sp>
          <p:nvSpPr>
            <p:cNvPr id="11" name="Rectangle 10">
              <a:extLst>
                <a:ext uri="{FF2B5EF4-FFF2-40B4-BE49-F238E27FC236}">
                  <a16:creationId xmlns:a16="http://schemas.microsoft.com/office/drawing/2014/main" id="{3C0640F1-DADF-476A-931D-0D358CC46737}"/>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1C69F78E-401D-4B72-B8ED-A4C5F854701D}"/>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00190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0358A63-0151-427D-B2E1-2078E1208E96}"/>
              </a:ext>
            </a:extLst>
          </p:cNvPr>
          <p:cNvSpPr txBox="1"/>
          <p:nvPr/>
        </p:nvSpPr>
        <p:spPr>
          <a:xfrm>
            <a:off x="6647544" y="2162515"/>
            <a:ext cx="4706256" cy="341632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Coercion and abuse is purposeful and intentional!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It can sometimes be difficult to figure out who is causing harm and who is the target of harm.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2400" b="1" i="0" u="none" strike="noStrike" kern="1200" cap="none" spc="0" normalizeH="0" baseline="0" noProof="0" dirty="0">
                <a:ln>
                  <a:noFill/>
                </a:ln>
                <a:solidFill>
                  <a:prstClr val="black"/>
                </a:solidFill>
                <a:effectLst/>
                <a:uLnTx/>
                <a:uFillTx/>
                <a:latin typeface="Gill Sans MT" panose="020B0502020104020203"/>
                <a:ea typeface="+mn-ea"/>
                <a:cs typeface="+mn-cs"/>
              </a:rPr>
              <a:t>The fundamental harm of abuse is a loss of autonomy. </a:t>
            </a:r>
            <a:endParaRPr kumimoji="0" lang="en-US" sz="2400" b="1" i="0" u="none" strike="sng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9" name="Group 8">
            <a:extLst>
              <a:ext uri="{FF2B5EF4-FFF2-40B4-BE49-F238E27FC236}">
                <a16:creationId xmlns:a16="http://schemas.microsoft.com/office/drawing/2014/main" id="{92C83375-9441-44B7-9F32-A73EC0ABD4FA}"/>
              </a:ext>
            </a:extLst>
          </p:cNvPr>
          <p:cNvGrpSpPr/>
          <p:nvPr/>
        </p:nvGrpSpPr>
        <p:grpSpPr>
          <a:xfrm>
            <a:off x="94593" y="6155844"/>
            <a:ext cx="9144000" cy="1057539"/>
            <a:chOff x="0" y="5447948"/>
            <a:chExt cx="12192000" cy="1410052"/>
          </a:xfrm>
        </p:grpSpPr>
        <p:pic>
          <p:nvPicPr>
            <p:cNvPr id="10" name="Content Placeholder 4">
              <a:extLst>
                <a:ext uri="{FF2B5EF4-FFF2-40B4-BE49-F238E27FC236}">
                  <a16:creationId xmlns:a16="http://schemas.microsoft.com/office/drawing/2014/main" id="{868D2F2D-DB00-49C0-843F-9E59E809B0C4}"/>
                </a:ext>
              </a:extLst>
            </p:cNvPr>
            <p:cNvPicPr>
              <a:picLocks noChangeAspect="1"/>
            </p:cNvPicPr>
            <p:nvPr/>
          </p:nvPicPr>
          <p:blipFill>
            <a:blip r:embed="rId8"/>
            <a:stretch>
              <a:fillRect/>
            </a:stretch>
          </p:blipFill>
          <p:spPr>
            <a:xfrm>
              <a:off x="0" y="5447948"/>
              <a:ext cx="1812175" cy="952853"/>
            </a:xfrm>
            <a:prstGeom prst="rect">
              <a:avLst/>
            </a:prstGeom>
          </p:spPr>
        </p:pic>
        <p:sp>
          <p:nvSpPr>
            <p:cNvPr id="11" name="Rectangle 10">
              <a:extLst>
                <a:ext uri="{FF2B5EF4-FFF2-40B4-BE49-F238E27FC236}">
                  <a16:creationId xmlns:a16="http://schemas.microsoft.com/office/drawing/2014/main" id="{D58300F8-191C-4B40-9B21-E8F0E4039BFD}"/>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8D01E38-6D14-4E15-AC4E-3915D693B68F}"/>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04705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EB6A0B9-FB67-42F7-9249-4E4E66EC8E2F}"/>
              </a:ext>
            </a:extLst>
          </p:cNvPr>
          <p:cNvSpPr txBox="1"/>
          <p:nvPr/>
        </p:nvSpPr>
        <p:spPr>
          <a:xfrm>
            <a:off x="7340162" y="2942202"/>
            <a:ext cx="3733800"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Survivors are your best resource for figuring out what works and what doesn’t.</a:t>
            </a:r>
          </a:p>
        </p:txBody>
      </p:sp>
      <p:sp>
        <p:nvSpPr>
          <p:cNvPr id="7" name="Footer Placeholder 2">
            <a:extLst>
              <a:ext uri="{FF2B5EF4-FFF2-40B4-BE49-F238E27FC236}">
                <a16:creationId xmlns:a16="http://schemas.microsoft.com/office/drawing/2014/main" id="{0D2A8F40-D476-4144-812D-781FFDFA9C92}"/>
              </a:ext>
            </a:extLst>
          </p:cNvPr>
          <p:cNvSpPr>
            <a:spLocks noGrp="1"/>
          </p:cNvSpPr>
          <p:nvPr>
            <p:ph type="ftr" sz="quarter" idx="11"/>
          </p:nvPr>
        </p:nvSpPr>
        <p:spPr>
          <a:xfrm>
            <a:off x="259080" y="6319774"/>
            <a:ext cx="155752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D55816"/>
              </a:solidFill>
              <a:effectLst/>
              <a:uLnTx/>
              <a:uFillTx/>
              <a:latin typeface="Gill Sans MT" panose="020B0502020104020203"/>
              <a:ea typeface="+mn-ea"/>
              <a:cs typeface="+mn-cs"/>
            </a:endParaRPr>
          </a:p>
        </p:txBody>
      </p:sp>
      <p:sp>
        <p:nvSpPr>
          <p:cNvPr id="8"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9" name="Group 8">
            <a:extLst>
              <a:ext uri="{FF2B5EF4-FFF2-40B4-BE49-F238E27FC236}">
                <a16:creationId xmlns:a16="http://schemas.microsoft.com/office/drawing/2014/main" id="{0FDD7EA2-F362-4180-A525-B9B0AB99AF6D}"/>
              </a:ext>
            </a:extLst>
          </p:cNvPr>
          <p:cNvGrpSpPr/>
          <p:nvPr/>
        </p:nvGrpSpPr>
        <p:grpSpPr>
          <a:xfrm>
            <a:off x="63062" y="6241305"/>
            <a:ext cx="9144000" cy="1057539"/>
            <a:chOff x="0" y="5447948"/>
            <a:chExt cx="12192000" cy="1410052"/>
          </a:xfrm>
        </p:grpSpPr>
        <p:pic>
          <p:nvPicPr>
            <p:cNvPr id="10" name="Content Placeholder 4">
              <a:extLst>
                <a:ext uri="{FF2B5EF4-FFF2-40B4-BE49-F238E27FC236}">
                  <a16:creationId xmlns:a16="http://schemas.microsoft.com/office/drawing/2014/main" id="{59FFCA7A-4C1E-4686-A128-0ED84147C6AF}"/>
                </a:ext>
              </a:extLst>
            </p:cNvPr>
            <p:cNvPicPr>
              <a:picLocks noChangeAspect="1"/>
            </p:cNvPicPr>
            <p:nvPr/>
          </p:nvPicPr>
          <p:blipFill>
            <a:blip r:embed="rId8"/>
            <a:stretch>
              <a:fillRect/>
            </a:stretch>
          </p:blipFill>
          <p:spPr>
            <a:xfrm>
              <a:off x="0" y="5447948"/>
              <a:ext cx="1812175" cy="952853"/>
            </a:xfrm>
            <a:prstGeom prst="rect">
              <a:avLst/>
            </a:prstGeom>
          </p:spPr>
        </p:pic>
        <p:sp>
          <p:nvSpPr>
            <p:cNvPr id="11" name="Rectangle 10">
              <a:extLst>
                <a:ext uri="{FF2B5EF4-FFF2-40B4-BE49-F238E27FC236}">
                  <a16:creationId xmlns:a16="http://schemas.microsoft.com/office/drawing/2014/main" id="{44BA0A31-11AE-4BDA-8398-16617528104C}"/>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5336C692-D22D-40EB-8411-FB419CB130DE}"/>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41112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A326AF3-687F-4C66-A772-2A42447696FE}"/>
              </a:ext>
            </a:extLst>
          </p:cNvPr>
          <p:cNvSpPr txBox="1"/>
          <p:nvPr/>
        </p:nvSpPr>
        <p:spPr>
          <a:xfrm>
            <a:off x="6438631" y="2388318"/>
            <a:ext cx="4547616" cy="39703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They just use the amount needed to gain compliance in the relationship.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Any time we question a survivor’s story, it gives the abusive person even more power.</a:t>
            </a:r>
          </a:p>
        </p:txBody>
      </p:sp>
      <p:sp>
        <p:nvSpPr>
          <p:cNvPr id="6" name="Footer Placeholder 2">
            <a:extLst>
              <a:ext uri="{FF2B5EF4-FFF2-40B4-BE49-F238E27FC236}">
                <a16:creationId xmlns:a16="http://schemas.microsoft.com/office/drawing/2014/main" id="{0D2A8F40-D476-4144-812D-781FFDFA9C92}"/>
              </a:ext>
            </a:extLst>
          </p:cNvPr>
          <p:cNvSpPr>
            <a:spLocks noGrp="1"/>
          </p:cNvSpPr>
          <p:nvPr>
            <p:ph type="ftr" sz="quarter" idx="11"/>
          </p:nvPr>
        </p:nvSpPr>
        <p:spPr>
          <a:xfrm>
            <a:off x="259080" y="6319774"/>
            <a:ext cx="155752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D55816"/>
              </a:solidFill>
              <a:effectLst/>
              <a:uLnTx/>
              <a:uFillTx/>
              <a:latin typeface="Gill Sans MT" panose="020B0502020104020203"/>
              <a:ea typeface="+mn-ea"/>
              <a:cs typeface="+mn-cs"/>
            </a:endParaRPr>
          </a:p>
        </p:txBody>
      </p:sp>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4CD92B12-7C21-4255-9BE1-F4A1223FBF8B}"/>
              </a:ext>
            </a:extLst>
          </p:cNvPr>
          <p:cNvGrpSpPr/>
          <p:nvPr/>
        </p:nvGrpSpPr>
        <p:grpSpPr>
          <a:xfrm>
            <a:off x="0" y="6241305"/>
            <a:ext cx="9144000" cy="1057539"/>
            <a:chOff x="0" y="5447948"/>
            <a:chExt cx="12192000" cy="1410052"/>
          </a:xfrm>
        </p:grpSpPr>
        <p:pic>
          <p:nvPicPr>
            <p:cNvPr id="9" name="Content Placeholder 4">
              <a:extLst>
                <a:ext uri="{FF2B5EF4-FFF2-40B4-BE49-F238E27FC236}">
                  <a16:creationId xmlns:a16="http://schemas.microsoft.com/office/drawing/2014/main" id="{BBAA16AF-1F34-4901-BA09-A8EB987A31AC}"/>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0D22856D-A0B9-4A1C-808F-4537F26D9981}"/>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95C3684-4965-47E5-97F8-C42C1BC7249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31758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05C4C93-CEDD-4900-81DF-D07AE47F5C14}"/>
              </a:ext>
            </a:extLst>
          </p:cNvPr>
          <p:cNvSpPr txBox="1"/>
          <p:nvPr/>
        </p:nvSpPr>
        <p:spPr>
          <a:xfrm>
            <a:off x="6831474" y="3220806"/>
            <a:ext cx="4209288"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Impacts current decision-making of the survivor</a:t>
            </a:r>
          </a:p>
        </p:txBody>
      </p:sp>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7E133780-98C2-4725-B094-693CAEBAED43}"/>
              </a:ext>
            </a:extLst>
          </p:cNvPr>
          <p:cNvGrpSpPr/>
          <p:nvPr/>
        </p:nvGrpSpPr>
        <p:grpSpPr>
          <a:xfrm>
            <a:off x="0" y="6155844"/>
            <a:ext cx="9144000" cy="1057539"/>
            <a:chOff x="0" y="5447948"/>
            <a:chExt cx="12192000" cy="1410052"/>
          </a:xfrm>
        </p:grpSpPr>
        <p:pic>
          <p:nvPicPr>
            <p:cNvPr id="9" name="Content Placeholder 4">
              <a:extLst>
                <a:ext uri="{FF2B5EF4-FFF2-40B4-BE49-F238E27FC236}">
                  <a16:creationId xmlns:a16="http://schemas.microsoft.com/office/drawing/2014/main" id="{1DD153E3-0A83-4C16-92BF-36E8B698632E}"/>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104D9B3C-C8D2-4432-B342-1DCA982991FA}"/>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B40F6E1-1267-4A1F-96E3-67CBA887982E}"/>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67894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sp>
        <p:nvSpPr>
          <p:cNvPr id="3" name="TextBox 2">
            <a:extLst>
              <a:ext uri="{FF2B5EF4-FFF2-40B4-BE49-F238E27FC236}">
                <a16:creationId xmlns:a16="http://schemas.microsoft.com/office/drawing/2014/main" id="{F8341E53-0B6B-4895-A749-6B68E4430518}"/>
              </a:ext>
            </a:extLst>
          </p:cNvPr>
          <p:cNvSpPr txBox="1"/>
          <p:nvPr/>
        </p:nvSpPr>
        <p:spPr>
          <a:xfrm>
            <a:off x="6340475" y="3102917"/>
            <a:ext cx="4623317"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May be the only physical abuse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 that someone experiences</a:t>
            </a:r>
          </a:p>
        </p:txBody>
      </p:sp>
      <p:grpSp>
        <p:nvGrpSpPr>
          <p:cNvPr id="8" name="Group 7">
            <a:extLst>
              <a:ext uri="{FF2B5EF4-FFF2-40B4-BE49-F238E27FC236}">
                <a16:creationId xmlns:a16="http://schemas.microsoft.com/office/drawing/2014/main" id="{ADC0B9AD-0842-4F11-BB8A-E0C213F2DEBF}"/>
              </a:ext>
            </a:extLst>
          </p:cNvPr>
          <p:cNvGrpSpPr/>
          <p:nvPr/>
        </p:nvGrpSpPr>
        <p:grpSpPr>
          <a:xfrm>
            <a:off x="-73573" y="6215688"/>
            <a:ext cx="9144000" cy="1057539"/>
            <a:chOff x="0" y="5447948"/>
            <a:chExt cx="12192000" cy="1410052"/>
          </a:xfrm>
        </p:grpSpPr>
        <p:pic>
          <p:nvPicPr>
            <p:cNvPr id="9" name="Content Placeholder 4">
              <a:extLst>
                <a:ext uri="{FF2B5EF4-FFF2-40B4-BE49-F238E27FC236}">
                  <a16:creationId xmlns:a16="http://schemas.microsoft.com/office/drawing/2014/main" id="{17B3A167-C6E0-469D-BF46-295222D6E0D5}"/>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7BC95CE8-62F2-4432-A688-1F123ED35FB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E9DA92D-70F7-4E66-ACF3-58A12454A9AA}"/>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89051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05C4C93-CEDD-4900-81DF-D07AE47F5C14}"/>
              </a:ext>
            </a:extLst>
          </p:cNvPr>
          <p:cNvSpPr txBox="1"/>
          <p:nvPr/>
        </p:nvSpPr>
        <p:spPr>
          <a:xfrm>
            <a:off x="7302843" y="3106299"/>
            <a:ext cx="3534034"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What is the benefit of telling you?</a:t>
            </a:r>
          </a:p>
        </p:txBody>
      </p:sp>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F6E513F7-513B-4C37-8DF3-B7CE1CC8A1BF}"/>
              </a:ext>
            </a:extLst>
          </p:cNvPr>
          <p:cNvGrpSpPr/>
          <p:nvPr/>
        </p:nvGrpSpPr>
        <p:grpSpPr>
          <a:xfrm>
            <a:off x="0" y="5941034"/>
            <a:ext cx="9144000" cy="1057539"/>
            <a:chOff x="0" y="5447948"/>
            <a:chExt cx="12192000" cy="1410052"/>
          </a:xfrm>
        </p:grpSpPr>
        <p:pic>
          <p:nvPicPr>
            <p:cNvPr id="9" name="Content Placeholder 4">
              <a:extLst>
                <a:ext uri="{FF2B5EF4-FFF2-40B4-BE49-F238E27FC236}">
                  <a16:creationId xmlns:a16="http://schemas.microsoft.com/office/drawing/2014/main" id="{E0A46DEE-2A56-4817-862F-8E07427ABD86}"/>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158BD49F-CC17-4BF9-A319-E4FA5B00C316}"/>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0B95AFDC-9047-4D13-A256-85D10933C591}"/>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397505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sp>
        <p:nvSpPr>
          <p:cNvPr id="3" name="TextBox 2">
            <a:extLst>
              <a:ext uri="{FF2B5EF4-FFF2-40B4-BE49-F238E27FC236}">
                <a16:creationId xmlns:a16="http://schemas.microsoft.com/office/drawing/2014/main" id="{1666FF0D-D308-4DCD-816A-59BD510CF561}"/>
              </a:ext>
            </a:extLst>
          </p:cNvPr>
          <p:cNvSpPr txBox="1"/>
          <p:nvPr/>
        </p:nvSpPr>
        <p:spPr>
          <a:xfrm>
            <a:off x="7881340" y="3048368"/>
            <a:ext cx="2953264"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Before we met them; after they leave us</a:t>
            </a:r>
          </a:p>
        </p:txBody>
      </p:sp>
      <p:grpSp>
        <p:nvGrpSpPr>
          <p:cNvPr id="8" name="Group 7">
            <a:extLst>
              <a:ext uri="{FF2B5EF4-FFF2-40B4-BE49-F238E27FC236}">
                <a16:creationId xmlns:a16="http://schemas.microsoft.com/office/drawing/2014/main" id="{095347BB-2D9C-4379-A67C-0D7E6517ABAC}"/>
              </a:ext>
            </a:extLst>
          </p:cNvPr>
          <p:cNvGrpSpPr/>
          <p:nvPr/>
        </p:nvGrpSpPr>
        <p:grpSpPr>
          <a:xfrm>
            <a:off x="0" y="5990911"/>
            <a:ext cx="9144000" cy="1057539"/>
            <a:chOff x="0" y="5447948"/>
            <a:chExt cx="12192000" cy="1410052"/>
          </a:xfrm>
        </p:grpSpPr>
        <p:pic>
          <p:nvPicPr>
            <p:cNvPr id="9" name="Content Placeholder 4">
              <a:extLst>
                <a:ext uri="{FF2B5EF4-FFF2-40B4-BE49-F238E27FC236}">
                  <a16:creationId xmlns:a16="http://schemas.microsoft.com/office/drawing/2014/main" id="{AAE3AD54-E887-46A8-B6A4-C6F2DCFA205B}"/>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D76872F2-14A0-4026-BECA-00C14C90F3D6}"/>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27A4EF-0A77-42BB-A086-4D356F293726}"/>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46668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6F46A-72DE-49D6-A2EE-D968B975A275}"/>
              </a:ext>
            </a:extLst>
          </p:cNvPr>
          <p:cNvSpPr>
            <a:spLocks noGrp="1"/>
          </p:cNvSpPr>
          <p:nvPr>
            <p:ph type="title"/>
          </p:nvPr>
        </p:nvSpPr>
        <p:spPr/>
        <p:txBody>
          <a:bodyPr/>
          <a:lstStyle/>
          <a:p>
            <a:pPr algn="ctr"/>
            <a:r>
              <a:rPr lang="en-US" dirty="0"/>
              <a:t>Acknowledgments</a:t>
            </a:r>
          </a:p>
        </p:txBody>
      </p:sp>
      <p:sp>
        <p:nvSpPr>
          <p:cNvPr id="3" name="Content Placeholder 2">
            <a:extLst>
              <a:ext uri="{FF2B5EF4-FFF2-40B4-BE49-F238E27FC236}">
                <a16:creationId xmlns:a16="http://schemas.microsoft.com/office/drawing/2014/main" id="{6DC11642-A280-4E69-B567-9DE366BE95EB}"/>
              </a:ext>
            </a:extLst>
          </p:cNvPr>
          <p:cNvSpPr>
            <a:spLocks noGrp="1"/>
          </p:cNvSpPr>
          <p:nvPr>
            <p:ph sz="half" idx="1"/>
          </p:nvPr>
        </p:nvSpPr>
        <p:spPr/>
        <p:txBody>
          <a:bodyPr>
            <a:normAutofit fontScale="85000" lnSpcReduction="20000"/>
          </a:bodyPr>
          <a:lstStyle/>
          <a:p>
            <a:pPr marL="0" indent="0">
              <a:buNone/>
            </a:pPr>
            <a:r>
              <a:rPr lang="en-US" sz="3200" dirty="0"/>
              <a:t>Kendra Gritsch		</a:t>
            </a:r>
          </a:p>
          <a:p>
            <a:pPr marL="0" indent="0">
              <a:buNone/>
            </a:pPr>
            <a:r>
              <a:rPr lang="en-US" sz="3200" dirty="0"/>
              <a:t>Kris Billhardt</a:t>
            </a:r>
          </a:p>
          <a:p>
            <a:pPr marL="0" indent="0">
              <a:buNone/>
            </a:pPr>
            <a:r>
              <a:rPr lang="en-US" sz="3200" dirty="0"/>
              <a:t>Jill Davies</a:t>
            </a:r>
          </a:p>
          <a:p>
            <a:pPr marL="0" indent="0">
              <a:buNone/>
            </a:pPr>
            <a:r>
              <a:rPr lang="en-US" sz="3200" dirty="0"/>
              <a:t>Leigh Hofheimer</a:t>
            </a:r>
          </a:p>
          <a:p>
            <a:pPr marL="0" indent="0">
              <a:buNone/>
            </a:pPr>
            <a:r>
              <a:rPr lang="en-US" sz="3200" dirty="0"/>
              <a:t>Ilene Stohl</a:t>
            </a:r>
          </a:p>
          <a:p>
            <a:pPr marL="0" indent="0">
              <a:buNone/>
            </a:pPr>
            <a:r>
              <a:rPr lang="en-US" sz="3200" dirty="0"/>
              <a:t>Maria Williams</a:t>
            </a:r>
          </a:p>
          <a:p>
            <a:pPr marL="0" indent="0">
              <a:buNone/>
            </a:pPr>
            <a:r>
              <a:rPr lang="en-US" sz="3200" dirty="0"/>
              <a:t>Rachael Moulton</a:t>
            </a:r>
          </a:p>
        </p:txBody>
      </p:sp>
      <p:sp>
        <p:nvSpPr>
          <p:cNvPr id="8" name="Content Placeholder 7">
            <a:extLst>
              <a:ext uri="{FF2B5EF4-FFF2-40B4-BE49-F238E27FC236}">
                <a16:creationId xmlns:a16="http://schemas.microsoft.com/office/drawing/2014/main" id="{866E87EC-91AE-4182-9950-961730E58461}"/>
              </a:ext>
            </a:extLst>
          </p:cNvPr>
          <p:cNvSpPr>
            <a:spLocks noGrp="1"/>
          </p:cNvSpPr>
          <p:nvPr>
            <p:ph sz="half" idx="2"/>
          </p:nvPr>
        </p:nvSpPr>
        <p:spPr/>
        <p:txBody>
          <a:bodyPr>
            <a:normAutofit fontScale="85000" lnSpcReduction="20000"/>
          </a:bodyPr>
          <a:lstStyle/>
          <a:p>
            <a:pPr marL="0" indent="0">
              <a:buNone/>
            </a:pPr>
            <a:r>
              <a:rPr lang="en-US" sz="2800"/>
              <a:t>And </a:t>
            </a:r>
            <a:r>
              <a:rPr lang="en-US" sz="2800" dirty="0"/>
              <a:t>the many housing/homeless providers who offered insight and feedback!</a:t>
            </a:r>
          </a:p>
          <a:p>
            <a:pPr marL="0" indent="0">
              <a:buNone/>
            </a:pPr>
            <a:endParaRPr lang="en-US" sz="2800" dirty="0"/>
          </a:p>
          <a:p>
            <a:pPr marL="0" indent="0">
              <a:buNone/>
            </a:pPr>
            <a:r>
              <a:rPr lang="en-US" sz="2800" dirty="0"/>
              <a:t>			Thank you!</a:t>
            </a:r>
          </a:p>
          <a:p>
            <a:pPr marL="0" indent="0">
              <a:buNone/>
            </a:pPr>
            <a:r>
              <a:rPr lang="en-US" sz="2800" dirty="0"/>
              <a:t>			Linda Olsen</a:t>
            </a:r>
          </a:p>
        </p:txBody>
      </p:sp>
      <p:grpSp>
        <p:nvGrpSpPr>
          <p:cNvPr id="4" name="Group 3">
            <a:extLst>
              <a:ext uri="{FF2B5EF4-FFF2-40B4-BE49-F238E27FC236}">
                <a16:creationId xmlns:a16="http://schemas.microsoft.com/office/drawing/2014/main" id="{EB38E5EA-6FF2-4E86-9DDC-2F074C7DAB4E}"/>
              </a:ext>
            </a:extLst>
          </p:cNvPr>
          <p:cNvGrpSpPr/>
          <p:nvPr/>
        </p:nvGrpSpPr>
        <p:grpSpPr>
          <a:xfrm>
            <a:off x="96773" y="5990911"/>
            <a:ext cx="9144000" cy="1057539"/>
            <a:chOff x="0" y="5447948"/>
            <a:chExt cx="12192000" cy="1410052"/>
          </a:xfrm>
        </p:grpSpPr>
        <p:pic>
          <p:nvPicPr>
            <p:cNvPr id="5" name="Content Placeholder 4">
              <a:extLst>
                <a:ext uri="{FF2B5EF4-FFF2-40B4-BE49-F238E27FC236}">
                  <a16:creationId xmlns:a16="http://schemas.microsoft.com/office/drawing/2014/main" id="{F651F8A6-296C-4B61-AF05-D817112144E0}"/>
                </a:ext>
              </a:extLst>
            </p:cNvPr>
            <p:cNvPicPr>
              <a:picLocks noChangeAspect="1"/>
            </p:cNvPicPr>
            <p:nvPr/>
          </p:nvPicPr>
          <p:blipFill>
            <a:blip r:embed="rId2"/>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5683BCD8-9F77-4649-9F0E-950EB5B20A91}"/>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sp>
          <p:nvSpPr>
            <p:cNvPr id="7" name="Rectangle 6">
              <a:extLst>
                <a:ext uri="{FF2B5EF4-FFF2-40B4-BE49-F238E27FC236}">
                  <a16:creationId xmlns:a16="http://schemas.microsoft.com/office/drawing/2014/main" id="{21B58D3C-2ECD-4FF3-B69C-65ED77C7C185}"/>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grpSp>
    </p:spTree>
    <p:extLst>
      <p:ext uri="{BB962C8B-B14F-4D97-AF65-F5344CB8AC3E}">
        <p14:creationId xmlns:p14="http://schemas.microsoft.com/office/powerpoint/2010/main" val="3520300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nvPr>
        </p:nvGraphicFramePr>
        <p:xfrm>
          <a:off x="1250950" y="1524000"/>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900C28F-5163-44FE-9C84-27422610111F}"/>
              </a:ext>
            </a:extLst>
          </p:cNvPr>
          <p:cNvSpPr txBox="1"/>
          <p:nvPr/>
        </p:nvSpPr>
        <p:spPr>
          <a:xfrm>
            <a:off x="6981567" y="3023814"/>
            <a:ext cx="3258065"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Building resilience by  supporting the parent and child together — to see them as linked.</a:t>
            </a:r>
          </a:p>
        </p:txBody>
      </p:sp>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7E08F2FD-F2F1-40DB-A9CB-5D0ED396BE0F}"/>
              </a:ext>
            </a:extLst>
          </p:cNvPr>
          <p:cNvGrpSpPr/>
          <p:nvPr/>
        </p:nvGrpSpPr>
        <p:grpSpPr>
          <a:xfrm>
            <a:off x="0" y="6155844"/>
            <a:ext cx="9144000" cy="1057539"/>
            <a:chOff x="0" y="5447948"/>
            <a:chExt cx="12192000" cy="1410052"/>
          </a:xfrm>
        </p:grpSpPr>
        <p:pic>
          <p:nvPicPr>
            <p:cNvPr id="9" name="Content Placeholder 4">
              <a:extLst>
                <a:ext uri="{FF2B5EF4-FFF2-40B4-BE49-F238E27FC236}">
                  <a16:creationId xmlns:a16="http://schemas.microsoft.com/office/drawing/2014/main" id="{78AC7A79-AABE-4DAC-9E19-1FAF07B8785C}"/>
                </a:ext>
              </a:extLst>
            </p:cNvPr>
            <p:cNvPicPr>
              <a:picLocks noChangeAspect="1"/>
            </p:cNvPicPr>
            <p:nvPr/>
          </p:nvPicPr>
          <p:blipFill>
            <a:blip r:embed="rId8"/>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C744C1D8-6688-4E56-B635-6CC3C9A72335}"/>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6BC6C4A-F2BE-41DA-941E-7142705B7A76}"/>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69593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 things to know about DV/SA</a:t>
            </a:r>
            <a:endParaRPr lang="en-US" sz="2000" dirty="0"/>
          </a:p>
        </p:txBody>
      </p:sp>
      <p:graphicFrame>
        <p:nvGraphicFramePr>
          <p:cNvPr id="5" name="Content Placeholder 4"/>
          <p:cNvGraphicFramePr>
            <a:graphicFrameLocks noGrp="1"/>
          </p:cNvGraphicFramePr>
          <p:nvPr>
            <p:ph idx="1"/>
          </p:nvPr>
        </p:nvGraphicFramePr>
        <p:xfrm>
          <a:off x="775462" y="1572327"/>
          <a:ext cx="1017905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4435245-C92A-4411-8AFA-314CBC2DD4B6}"/>
              </a:ext>
            </a:extLst>
          </p:cNvPr>
          <p:cNvSpPr txBox="1"/>
          <p:nvPr/>
        </p:nvSpPr>
        <p:spPr>
          <a:xfrm>
            <a:off x="7010400" y="2966915"/>
            <a:ext cx="346813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Is having no option to leave making a decision to stay?</a:t>
            </a:r>
          </a:p>
        </p:txBody>
      </p:sp>
      <p:sp>
        <p:nvSpPr>
          <p:cNvPr id="6" name="Footer Placeholder 2">
            <a:extLst>
              <a:ext uri="{FF2B5EF4-FFF2-40B4-BE49-F238E27FC236}">
                <a16:creationId xmlns:a16="http://schemas.microsoft.com/office/drawing/2014/main" id="{0D2A8F40-D476-4144-812D-781FFDFA9C92}"/>
              </a:ext>
            </a:extLst>
          </p:cNvPr>
          <p:cNvSpPr>
            <a:spLocks noGrp="1"/>
          </p:cNvSpPr>
          <p:nvPr>
            <p:ph type="ftr" sz="quarter" idx="11"/>
          </p:nvPr>
        </p:nvSpPr>
        <p:spPr>
          <a:xfrm>
            <a:off x="259080" y="6319774"/>
            <a:ext cx="155752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D55816"/>
                </a:solidFill>
                <a:effectLst/>
                <a:uLnTx/>
                <a:uFillTx/>
                <a:latin typeface="Gill Sans MT" panose="020B0502020104020203"/>
                <a:ea typeface="+mn-ea"/>
                <a:cs typeface="+mn-cs"/>
              </a:rPr>
              <a:t>WSCADV</a:t>
            </a:r>
          </a:p>
        </p:txBody>
      </p:sp>
    </p:spTree>
    <p:extLst>
      <p:ext uri="{BB962C8B-B14F-4D97-AF65-F5344CB8AC3E}">
        <p14:creationId xmlns:p14="http://schemas.microsoft.com/office/powerpoint/2010/main" val="19913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68411" y="760242"/>
            <a:ext cx="10849232" cy="902887"/>
          </a:xfrm>
        </p:spPr>
        <p:txBody>
          <a:bodyPr>
            <a:normAutofit/>
          </a:bodyPr>
          <a:lstStyle/>
          <a:p>
            <a:pPr algn="ctr" eaLnBrk="1" hangingPunct="1"/>
            <a:r>
              <a:rPr lang="en-US" altLang="en-US" sz="3600" dirty="0"/>
              <a:t>How do YOU ASK about abuse?</a:t>
            </a:r>
          </a:p>
        </p:txBody>
      </p:sp>
      <p:sp>
        <p:nvSpPr>
          <p:cNvPr id="17411" name="Content Placeholder 2"/>
          <p:cNvSpPr>
            <a:spLocks noGrp="1"/>
          </p:cNvSpPr>
          <p:nvPr>
            <p:ph idx="1"/>
          </p:nvPr>
        </p:nvSpPr>
        <p:spPr>
          <a:xfrm>
            <a:off x="3080687" y="1928581"/>
            <a:ext cx="8065107" cy="4686019"/>
          </a:xfrm>
        </p:spPr>
        <p:txBody>
          <a:bodyPr>
            <a:normAutofit/>
          </a:bodyPr>
          <a:lstStyle/>
          <a:p>
            <a:pPr>
              <a:spcBef>
                <a:spcPct val="0"/>
              </a:spcBef>
            </a:pPr>
            <a:r>
              <a:rPr lang="en-US" altLang="en-US" sz="2400" dirty="0">
                <a:solidFill>
                  <a:srgbClr val="615D5B"/>
                </a:solidFill>
              </a:rPr>
              <a:t>Establish rapport—foster trust</a:t>
            </a:r>
          </a:p>
          <a:p>
            <a:pPr>
              <a:spcBef>
                <a:spcPct val="0"/>
              </a:spcBef>
            </a:pPr>
            <a:r>
              <a:rPr lang="en-US" altLang="en-US" sz="2400" dirty="0">
                <a:solidFill>
                  <a:srgbClr val="615D5B"/>
                </a:solidFill>
              </a:rPr>
              <a:t>Interview individuals separately—even if they show up as a couple  “It’s standard practice!”</a:t>
            </a:r>
          </a:p>
          <a:p>
            <a:pPr>
              <a:spcBef>
                <a:spcPct val="0"/>
              </a:spcBef>
            </a:pPr>
            <a:r>
              <a:rPr lang="en-US" altLang="en-US" sz="2400" dirty="0">
                <a:solidFill>
                  <a:srgbClr val="615D5B"/>
                </a:solidFill>
              </a:rPr>
              <a:t>Be mindful of safety dynamics</a:t>
            </a:r>
          </a:p>
          <a:p>
            <a:pPr>
              <a:spcBef>
                <a:spcPct val="0"/>
              </a:spcBef>
            </a:pPr>
            <a:r>
              <a:rPr lang="en-US" altLang="en-US" sz="2400" dirty="0">
                <a:solidFill>
                  <a:srgbClr val="615D5B"/>
                </a:solidFill>
              </a:rPr>
              <a:t>Be mindful of culture and language</a:t>
            </a:r>
          </a:p>
          <a:p>
            <a:pPr>
              <a:spcBef>
                <a:spcPct val="0"/>
              </a:spcBef>
            </a:pPr>
            <a:r>
              <a:rPr lang="en-US" altLang="en-US" sz="2400" dirty="0">
                <a:solidFill>
                  <a:srgbClr val="615D5B"/>
                </a:solidFill>
              </a:rPr>
              <a:t>Ask if they have recently been physically hurt by someone?</a:t>
            </a:r>
          </a:p>
          <a:p>
            <a:pPr lvl="1">
              <a:spcBef>
                <a:spcPct val="0"/>
              </a:spcBef>
            </a:pPr>
            <a:r>
              <a:rPr lang="en-US" altLang="en-US" sz="2200" dirty="0">
                <a:solidFill>
                  <a:srgbClr val="615D5B"/>
                </a:solidFill>
              </a:rPr>
              <a:t>Give examples of abuse</a:t>
            </a:r>
          </a:p>
          <a:p>
            <a:pPr>
              <a:spcBef>
                <a:spcPct val="0"/>
              </a:spcBef>
            </a:pPr>
            <a:r>
              <a:rPr lang="en-US" altLang="en-US" sz="2400" dirty="0">
                <a:solidFill>
                  <a:srgbClr val="615D5B"/>
                </a:solidFill>
              </a:rPr>
              <a:t>Ask if there is anyone they are afraid of? </a:t>
            </a:r>
          </a:p>
          <a:p>
            <a:pPr>
              <a:spcBef>
                <a:spcPct val="0"/>
              </a:spcBef>
            </a:pPr>
            <a:r>
              <a:rPr lang="en-US" altLang="en-US" sz="2400" dirty="0">
                <a:solidFill>
                  <a:srgbClr val="615D5B"/>
                </a:solidFill>
              </a:rPr>
              <a:t>If it sounds like there has been domestic violence, ask if they would like to speak to a DV advocate?</a:t>
            </a:r>
          </a:p>
          <a:p>
            <a:pPr>
              <a:spcBef>
                <a:spcPct val="0"/>
              </a:spcBef>
            </a:pPr>
            <a:endParaRPr lang="en-US" altLang="en-US" sz="2400" dirty="0">
              <a:solidFill>
                <a:srgbClr val="615D5B"/>
              </a:solidFil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D55816"/>
              </a:solidFill>
              <a:effectLst/>
              <a:uLnTx/>
              <a:uFillTx/>
              <a:latin typeface="Gill Sans MT" panose="020B0502020104020203"/>
              <a:ea typeface="+mn-ea"/>
              <a:cs typeface="+mn-cs"/>
            </a:endParaRPr>
          </a:p>
        </p:txBody>
      </p:sp>
      <p:sp>
        <p:nvSpPr>
          <p:cNvPr id="4" name="TextBox 3">
            <a:extLst>
              <a:ext uri="{FF2B5EF4-FFF2-40B4-BE49-F238E27FC236}">
                <a16:creationId xmlns:a16="http://schemas.microsoft.com/office/drawing/2014/main" id="{622318A6-AEA9-48EA-81EF-D29AB2A13C09}"/>
              </a:ext>
            </a:extLst>
          </p:cNvPr>
          <p:cNvSpPr txBox="1"/>
          <p:nvPr/>
        </p:nvSpPr>
        <p:spPr>
          <a:xfrm>
            <a:off x="370703" y="2179796"/>
            <a:ext cx="2503221" cy="39395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Things to consider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How to have a conversation about relationships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3EC4CAA3-D9CE-4521-AB9E-4F0CF14163F5}"/>
              </a:ext>
            </a:extLst>
          </p:cNvPr>
          <p:cNvGrpSpPr/>
          <p:nvPr/>
        </p:nvGrpSpPr>
        <p:grpSpPr>
          <a:xfrm>
            <a:off x="0" y="6065533"/>
            <a:ext cx="9144000" cy="1057539"/>
            <a:chOff x="0" y="5447948"/>
            <a:chExt cx="12192000" cy="1410052"/>
          </a:xfrm>
        </p:grpSpPr>
        <p:pic>
          <p:nvPicPr>
            <p:cNvPr id="8" name="Content Placeholder 4">
              <a:extLst>
                <a:ext uri="{FF2B5EF4-FFF2-40B4-BE49-F238E27FC236}">
                  <a16:creationId xmlns:a16="http://schemas.microsoft.com/office/drawing/2014/main" id="{F8B8616C-9F31-45CD-B389-4649A31E6576}"/>
                </a:ext>
              </a:extLst>
            </p:cNvPr>
            <p:cNvPicPr>
              <a:picLocks noChangeAspect="1"/>
            </p:cNvPicPr>
            <p:nvPr/>
          </p:nvPicPr>
          <p:blipFill>
            <a:blip r:embed="rId3"/>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F8DA95AC-E4D3-45E7-A35F-13E0448F6ED5}"/>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C961CD9-9C24-4603-9969-66E9246ED26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643147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62682" y="665242"/>
            <a:ext cx="10548126" cy="1143000"/>
          </a:xfrm>
        </p:spPr>
        <p:txBody>
          <a:bodyPr>
            <a:normAutofit fontScale="90000"/>
          </a:bodyPr>
          <a:lstStyle/>
          <a:p>
            <a:pPr eaLnBrk="1" hangingPunct="1"/>
            <a:r>
              <a:rPr lang="en-US" altLang="en-US" sz="3600" dirty="0"/>
              <a:t>Understanding the Survivor’s contact with the person causing harm</a:t>
            </a:r>
          </a:p>
        </p:txBody>
      </p:sp>
      <p:sp>
        <p:nvSpPr>
          <p:cNvPr id="60419" name="Content Placeholder 2"/>
          <p:cNvSpPr>
            <a:spLocks noGrp="1"/>
          </p:cNvSpPr>
          <p:nvPr>
            <p:ph idx="1"/>
          </p:nvPr>
        </p:nvSpPr>
        <p:spPr>
          <a:xfrm>
            <a:off x="6074981" y="2406173"/>
            <a:ext cx="5535827" cy="3737070"/>
          </a:xfrm>
        </p:spPr>
        <p:txBody>
          <a:bodyPr>
            <a:normAutofit lnSpcReduction="10000"/>
          </a:bodyPr>
          <a:lstStyle/>
          <a:p>
            <a:pPr marL="0" indent="0">
              <a:spcBef>
                <a:spcPts val="500"/>
              </a:spcBef>
              <a:buNone/>
            </a:pPr>
            <a:r>
              <a:rPr lang="en-US" altLang="en-US" sz="2800" dirty="0">
                <a:solidFill>
                  <a:srgbClr val="615D5B"/>
                </a:solidFill>
              </a:rPr>
              <a:t>The survivor wants contact</a:t>
            </a:r>
          </a:p>
          <a:p>
            <a:pPr>
              <a:spcBef>
                <a:spcPts val="500"/>
              </a:spcBef>
            </a:pPr>
            <a:r>
              <a:rPr lang="en-US" altLang="en-US" sz="2800" dirty="0">
                <a:solidFill>
                  <a:srgbClr val="615D5B"/>
                </a:solidFill>
              </a:rPr>
              <a:t>Hope for change</a:t>
            </a:r>
          </a:p>
          <a:p>
            <a:pPr>
              <a:spcBef>
                <a:spcPts val="500"/>
              </a:spcBef>
            </a:pPr>
            <a:r>
              <a:rPr lang="en-US" altLang="en-US" sz="2800" dirty="0">
                <a:solidFill>
                  <a:srgbClr val="615D5B"/>
                </a:solidFill>
              </a:rPr>
              <a:t>Wants the relationship</a:t>
            </a:r>
          </a:p>
          <a:p>
            <a:pPr>
              <a:spcBef>
                <a:spcPts val="500"/>
              </a:spcBef>
            </a:pPr>
            <a:r>
              <a:rPr lang="en-US" altLang="en-US" sz="2800" dirty="0">
                <a:solidFill>
                  <a:srgbClr val="615D5B"/>
                </a:solidFill>
              </a:rPr>
              <a:t>Parent of the children</a:t>
            </a:r>
          </a:p>
          <a:p>
            <a:pPr>
              <a:spcBef>
                <a:spcPts val="500"/>
              </a:spcBef>
            </a:pPr>
            <a:r>
              <a:rPr lang="en-US" altLang="en-US" sz="2800" dirty="0">
                <a:solidFill>
                  <a:srgbClr val="615D5B"/>
                </a:solidFill>
              </a:rPr>
              <a:t>Emotional support</a:t>
            </a:r>
          </a:p>
          <a:p>
            <a:pPr>
              <a:spcBef>
                <a:spcPts val="500"/>
              </a:spcBef>
            </a:pPr>
            <a:r>
              <a:rPr lang="en-US" altLang="en-US" sz="2800" dirty="0">
                <a:solidFill>
                  <a:srgbClr val="615D5B"/>
                </a:solidFill>
              </a:rPr>
              <a:t>Health care or disability needs</a:t>
            </a:r>
          </a:p>
          <a:p>
            <a:pPr>
              <a:spcBef>
                <a:spcPts val="500"/>
              </a:spcBef>
            </a:pPr>
            <a:r>
              <a:rPr lang="en-US" altLang="en-US" sz="2800" dirty="0">
                <a:solidFill>
                  <a:srgbClr val="615D5B"/>
                </a:solidFill>
              </a:rPr>
              <a:t>Has a home</a:t>
            </a:r>
          </a:p>
          <a:p>
            <a:pPr marL="0" indent="0">
              <a:spcBef>
                <a:spcPts val="500"/>
              </a:spcBef>
              <a:buNone/>
            </a:pPr>
            <a:endParaRPr lang="en-US" altLang="en-US" sz="2800" dirty="0">
              <a:solidFill>
                <a:srgbClr val="615D5B"/>
              </a:solidFil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D55816"/>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7F43F31B-703C-4CC3-970C-614A1A32C803}"/>
              </a:ext>
            </a:extLst>
          </p:cNvPr>
          <p:cNvSpPr txBox="1"/>
          <p:nvPr/>
        </p:nvSpPr>
        <p:spPr>
          <a:xfrm>
            <a:off x="624109" y="2090824"/>
            <a:ext cx="5057025" cy="4265270"/>
          </a:xfrm>
          <a:prstGeom prst="rect">
            <a:avLst/>
          </a:prstGeom>
          <a:noFill/>
        </p:spPr>
        <p:txBody>
          <a:bodyPr wrap="none"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The survivor may have no choice</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Child visitation</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Primary childcare </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Transportation</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Access to money</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Health care or disability needs</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Uncertain legal status</a:t>
            </a:r>
          </a:p>
          <a:p>
            <a:pPr marL="457200" marR="0" lvl="0" indent="-457200" algn="l" defTabSz="457200" rtl="0" eaLnBrk="1" fontAlgn="auto" latinLnBrk="0" hangingPunct="1">
              <a:lnSpc>
                <a:spcPct val="100000"/>
              </a:lnSpc>
              <a:spcBef>
                <a:spcPts val="500"/>
              </a:spcBef>
              <a:spcAft>
                <a:spcPts val="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615D5B"/>
                </a:solidFill>
                <a:effectLst/>
                <a:uLnTx/>
                <a:uFillTx/>
                <a:latin typeface="Gill Sans MT" panose="020B0502020104020203"/>
                <a:ea typeface="+mn-ea"/>
                <a:cs typeface="+mn-cs"/>
              </a:rPr>
              <a:t>Facing homelessness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1A74F643-5DFB-4AFC-9360-992C8EBD8D84}"/>
              </a:ext>
            </a:extLst>
          </p:cNvPr>
          <p:cNvGrpSpPr/>
          <p:nvPr/>
        </p:nvGrpSpPr>
        <p:grpSpPr>
          <a:xfrm>
            <a:off x="0" y="5990911"/>
            <a:ext cx="9144000" cy="1057539"/>
            <a:chOff x="0" y="5447948"/>
            <a:chExt cx="12192000" cy="1410052"/>
          </a:xfrm>
        </p:grpSpPr>
        <p:pic>
          <p:nvPicPr>
            <p:cNvPr id="9" name="Content Placeholder 4">
              <a:extLst>
                <a:ext uri="{FF2B5EF4-FFF2-40B4-BE49-F238E27FC236}">
                  <a16:creationId xmlns:a16="http://schemas.microsoft.com/office/drawing/2014/main" id="{D9CC2BF1-4E4B-400D-AB0A-8DEE9B48EAB4}"/>
                </a:ext>
              </a:extLst>
            </p:cNvPr>
            <p:cNvPicPr>
              <a:picLocks noChangeAspect="1"/>
            </p:cNvPicPr>
            <p:nvPr/>
          </p:nvPicPr>
          <p:blipFill>
            <a:blip r:embed="rId3"/>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6519CC02-0B87-4678-AF78-F821AA04666D}"/>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27614F29-4637-40CE-B27D-FD6F242A6316}"/>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85368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9230-423D-495D-96EF-E6D8CBC14ACD}"/>
              </a:ext>
            </a:extLst>
          </p:cNvPr>
          <p:cNvSpPr>
            <a:spLocks noGrp="1"/>
          </p:cNvSpPr>
          <p:nvPr>
            <p:ph type="title"/>
          </p:nvPr>
        </p:nvSpPr>
        <p:spPr>
          <a:xfrm>
            <a:off x="581191" y="429309"/>
            <a:ext cx="11029616" cy="1013800"/>
          </a:xfrm>
        </p:spPr>
        <p:txBody>
          <a:bodyPr>
            <a:normAutofit/>
          </a:bodyPr>
          <a:lstStyle/>
          <a:p>
            <a:pPr algn="ctr"/>
            <a:r>
              <a:rPr lang="en-US" dirty="0"/>
              <a:t>IN YOUR PROGRAM:</a:t>
            </a:r>
            <a:br>
              <a:rPr lang="en-US" dirty="0"/>
            </a:br>
            <a:r>
              <a:rPr lang="en-US" dirty="0"/>
              <a:t>Both People engage in physical violence  . . .?</a:t>
            </a:r>
          </a:p>
        </p:txBody>
      </p:sp>
      <p:sp>
        <p:nvSpPr>
          <p:cNvPr id="3" name="Content Placeholder 2">
            <a:extLst>
              <a:ext uri="{FF2B5EF4-FFF2-40B4-BE49-F238E27FC236}">
                <a16:creationId xmlns:a16="http://schemas.microsoft.com/office/drawing/2014/main" id="{13896220-DF5B-4E6A-B095-AB71489761B4}"/>
              </a:ext>
            </a:extLst>
          </p:cNvPr>
          <p:cNvSpPr>
            <a:spLocks noGrp="1"/>
          </p:cNvSpPr>
          <p:nvPr>
            <p:ph idx="1"/>
          </p:nvPr>
        </p:nvSpPr>
        <p:spPr>
          <a:xfrm>
            <a:off x="1075038" y="2125363"/>
            <a:ext cx="9106930" cy="4102442"/>
          </a:xfrm>
        </p:spPr>
        <p:txBody>
          <a:bodyPr>
            <a:normAutofit/>
          </a:bodyPr>
          <a:lstStyle/>
          <a:p>
            <a:pPr marL="0" indent="0">
              <a:buNone/>
            </a:pPr>
            <a:r>
              <a:rPr lang="en-US" sz="2800" dirty="0"/>
              <a:t>Who is the survivor? Who is the person causing harm?</a:t>
            </a:r>
          </a:p>
          <a:p>
            <a:r>
              <a:rPr lang="en-US" sz="2400" dirty="0"/>
              <a:t>You can’t rely on gender or a list of behaviors.</a:t>
            </a:r>
          </a:p>
          <a:p>
            <a:r>
              <a:rPr lang="en-US" sz="2400" dirty="0"/>
              <a:t>Consider CONTEXT, INTENT, EFFECT to see who is establishing power and control over another person.  </a:t>
            </a:r>
          </a:p>
          <a:p>
            <a:pPr lvl="1">
              <a:buFont typeface="Courier New" panose="02070309020205020404" pitchFamily="49" charset="0"/>
              <a:buChar char="o"/>
            </a:pPr>
            <a:r>
              <a:rPr lang="en-US" sz="2200" dirty="0"/>
              <a:t>Who faces consequences or retaliation for resisting?</a:t>
            </a:r>
          </a:p>
          <a:p>
            <a:r>
              <a:rPr lang="en-US" sz="2400" dirty="0"/>
              <a:t>Other strategies besides eviction</a:t>
            </a:r>
          </a:p>
        </p:txBody>
      </p:sp>
      <p:sp>
        <p:nvSpPr>
          <p:cNvPr id="5"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6" name="Group 5">
            <a:extLst>
              <a:ext uri="{FF2B5EF4-FFF2-40B4-BE49-F238E27FC236}">
                <a16:creationId xmlns:a16="http://schemas.microsoft.com/office/drawing/2014/main" id="{3BEE1CA4-2E3A-4A53-9F9A-81DBB9D262E9}"/>
              </a:ext>
            </a:extLst>
          </p:cNvPr>
          <p:cNvGrpSpPr/>
          <p:nvPr/>
        </p:nvGrpSpPr>
        <p:grpSpPr>
          <a:xfrm>
            <a:off x="0" y="6040787"/>
            <a:ext cx="9144000" cy="1057539"/>
            <a:chOff x="0" y="5447948"/>
            <a:chExt cx="12192000" cy="1410052"/>
          </a:xfrm>
        </p:grpSpPr>
        <p:pic>
          <p:nvPicPr>
            <p:cNvPr id="7" name="Content Placeholder 4">
              <a:extLst>
                <a:ext uri="{FF2B5EF4-FFF2-40B4-BE49-F238E27FC236}">
                  <a16:creationId xmlns:a16="http://schemas.microsoft.com/office/drawing/2014/main" id="{814386C8-017F-4211-91C7-66DB902EB44D}"/>
                </a:ext>
              </a:extLst>
            </p:cNvPr>
            <p:cNvPicPr>
              <a:picLocks noChangeAspect="1"/>
            </p:cNvPicPr>
            <p:nvPr/>
          </p:nvPicPr>
          <p:blipFill>
            <a:blip r:embed="rId3"/>
            <a:stretch>
              <a:fillRect/>
            </a:stretch>
          </p:blipFill>
          <p:spPr>
            <a:xfrm>
              <a:off x="0" y="5447948"/>
              <a:ext cx="1812175" cy="952853"/>
            </a:xfrm>
            <a:prstGeom prst="rect">
              <a:avLst/>
            </a:prstGeom>
          </p:spPr>
        </p:pic>
        <p:sp>
          <p:nvSpPr>
            <p:cNvPr id="8" name="Rectangle 7">
              <a:extLst>
                <a:ext uri="{FF2B5EF4-FFF2-40B4-BE49-F238E27FC236}">
                  <a16:creationId xmlns:a16="http://schemas.microsoft.com/office/drawing/2014/main" id="{6ED177CD-27D4-4C3C-B57A-C2DC4DA44BB5}"/>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FAED9810-FDB5-4968-98A2-46B6B83E3CD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214144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20131" y="574610"/>
            <a:ext cx="11190678" cy="1143000"/>
          </a:xfrm>
        </p:spPr>
        <p:txBody>
          <a:bodyPr/>
          <a:lstStyle/>
          <a:p>
            <a:pPr algn="ctr" eaLnBrk="1" hangingPunct="1"/>
            <a:r>
              <a:rPr lang="en-US" altLang="en-US" dirty="0"/>
              <a:t>Listen differently &amp; Build Bridges</a:t>
            </a:r>
          </a:p>
        </p:txBody>
      </p:sp>
      <p:sp>
        <p:nvSpPr>
          <p:cNvPr id="3" name="Content Placeholder 2"/>
          <p:cNvSpPr>
            <a:spLocks noGrp="1"/>
          </p:cNvSpPr>
          <p:nvPr>
            <p:ph idx="1"/>
          </p:nvPr>
        </p:nvSpPr>
        <p:spPr>
          <a:xfrm>
            <a:off x="543697" y="1900173"/>
            <a:ext cx="10911017" cy="4602163"/>
          </a:xfrm>
        </p:spPr>
        <p:txBody>
          <a:bodyPr>
            <a:normAutofit/>
          </a:bodyPr>
          <a:lstStyle/>
          <a:p>
            <a:pPr marL="0" indent="0" eaLnBrk="1" hangingPunct="1">
              <a:buNone/>
              <a:defRPr/>
            </a:pPr>
            <a:r>
              <a:rPr lang="en-US" sz="3200" dirty="0">
                <a:solidFill>
                  <a:schemeClr val="tx1">
                    <a:lumMod val="65000"/>
                    <a:lumOff val="35000"/>
                  </a:schemeClr>
                </a:solidFill>
              </a:rPr>
              <a:t>Listen to the survivor and ask what they need and want</a:t>
            </a:r>
          </a:p>
          <a:p>
            <a:pPr eaLnBrk="1" hangingPunct="1">
              <a:defRPr/>
            </a:pPr>
            <a:r>
              <a:rPr lang="en-US" sz="3200" dirty="0">
                <a:solidFill>
                  <a:schemeClr val="tx1">
                    <a:lumMod val="65000"/>
                    <a:lumOff val="35000"/>
                  </a:schemeClr>
                </a:solidFill>
              </a:rPr>
              <a:t>If the person causing harm is present with the survivor - do not have decision-making or safety-related conversations</a:t>
            </a:r>
          </a:p>
          <a:p>
            <a:pPr eaLnBrk="1" hangingPunct="1">
              <a:defRPr/>
            </a:pPr>
            <a:r>
              <a:rPr lang="en-US" sz="3200" dirty="0">
                <a:solidFill>
                  <a:schemeClr val="tx1">
                    <a:lumMod val="65000"/>
                    <a:lumOff val="35000"/>
                  </a:schemeClr>
                </a:solidFill>
              </a:rPr>
              <a:t>Consider why a survivor may use violence—in self-defense, protect children or to regain control over their life</a:t>
            </a:r>
          </a:p>
          <a:p>
            <a:pPr marL="0" indent="0" eaLnBrk="1" hangingPunct="1">
              <a:buNone/>
              <a:defRPr/>
            </a:pPr>
            <a:r>
              <a:rPr lang="en-US" sz="3200" dirty="0">
                <a:solidFill>
                  <a:schemeClr val="tx1">
                    <a:lumMod val="65000"/>
                    <a:lumOff val="35000"/>
                  </a:schemeClr>
                </a:solidFill>
              </a:rPr>
              <a:t>Help bridge the relationship between the survivor and the DV program</a:t>
            </a:r>
          </a:p>
        </p:txBody>
      </p:sp>
      <p:sp>
        <p:nvSpPr>
          <p:cNvPr id="31748"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E16A06-FF1D-4BA4-AEF8-D5F3CDAD1E44}" type="slidenum">
              <a:rPr kumimoji="0" lang="en-US" altLang="en-US" sz="900" b="0" i="0" u="none" strike="noStrike" kern="1200" cap="none" spc="0" normalizeH="0" baseline="0" noProof="0" smtClean="0">
                <a:ln>
                  <a:noFill/>
                </a:ln>
                <a:solidFill>
                  <a:srgbClr val="E5C243">
                    <a:lumMod val="50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900" b="0" i="0" u="none" strike="noStrike" kern="1200" cap="none" spc="0" normalizeH="0" baseline="0" noProof="0" dirty="0">
              <a:ln>
                <a:noFill/>
              </a:ln>
              <a:solidFill>
                <a:srgbClr val="E5C243">
                  <a:lumMod val="50000"/>
                </a:srgbClr>
              </a:solidFill>
              <a:effectLst/>
              <a:uLnTx/>
              <a:uFillTx/>
              <a:latin typeface="Gill Sans MT" panose="020B0502020104020203"/>
              <a:ea typeface="+mn-ea"/>
              <a:cs typeface="+mn-cs"/>
            </a:endParaRPr>
          </a:p>
        </p:txBody>
      </p:sp>
      <p:grpSp>
        <p:nvGrpSpPr>
          <p:cNvPr id="6" name="Group 5">
            <a:extLst>
              <a:ext uri="{FF2B5EF4-FFF2-40B4-BE49-F238E27FC236}">
                <a16:creationId xmlns:a16="http://schemas.microsoft.com/office/drawing/2014/main" id="{E8EB4EDD-A21B-4CA0-B648-E33AC92132EC}"/>
              </a:ext>
            </a:extLst>
          </p:cNvPr>
          <p:cNvGrpSpPr/>
          <p:nvPr/>
        </p:nvGrpSpPr>
        <p:grpSpPr>
          <a:xfrm>
            <a:off x="0" y="6226657"/>
            <a:ext cx="9144000" cy="1057539"/>
            <a:chOff x="0" y="5447948"/>
            <a:chExt cx="12192000" cy="1410052"/>
          </a:xfrm>
        </p:grpSpPr>
        <p:pic>
          <p:nvPicPr>
            <p:cNvPr id="7" name="Content Placeholder 4">
              <a:extLst>
                <a:ext uri="{FF2B5EF4-FFF2-40B4-BE49-F238E27FC236}">
                  <a16:creationId xmlns:a16="http://schemas.microsoft.com/office/drawing/2014/main" id="{D81A4DA1-965E-4F68-A52C-0C231F37918C}"/>
                </a:ext>
              </a:extLst>
            </p:cNvPr>
            <p:cNvPicPr>
              <a:picLocks noChangeAspect="1"/>
            </p:cNvPicPr>
            <p:nvPr/>
          </p:nvPicPr>
          <p:blipFill>
            <a:blip r:embed="rId3"/>
            <a:stretch>
              <a:fillRect/>
            </a:stretch>
          </p:blipFill>
          <p:spPr>
            <a:xfrm>
              <a:off x="0" y="5447948"/>
              <a:ext cx="1812175" cy="952853"/>
            </a:xfrm>
            <a:prstGeom prst="rect">
              <a:avLst/>
            </a:prstGeom>
          </p:spPr>
        </p:pic>
        <p:sp>
          <p:nvSpPr>
            <p:cNvPr id="8" name="Rectangle 7">
              <a:extLst>
                <a:ext uri="{FF2B5EF4-FFF2-40B4-BE49-F238E27FC236}">
                  <a16:creationId xmlns:a16="http://schemas.microsoft.com/office/drawing/2014/main" id="{5DE035FA-6666-4149-B495-1413241C4582}"/>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A1BEB6D-D4CC-43FA-97B8-1AEA4E2BDD40}"/>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365185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64973" y="421340"/>
            <a:ext cx="9403739" cy="1362636"/>
          </a:xfrm>
        </p:spPr>
        <p:txBody>
          <a:bodyPr>
            <a:normAutofit/>
          </a:bodyPr>
          <a:lstStyle/>
          <a:p>
            <a:pPr eaLnBrk="1" hangingPunct="1"/>
            <a:r>
              <a:rPr lang="en-US" altLang="en-US" sz="4600" dirty="0"/>
              <a:t>Confidentiality:  </a:t>
            </a:r>
            <a:r>
              <a:rPr lang="en-US" altLang="en-US" sz="4600" dirty="0" err="1"/>
              <a:t>HoNOR</a:t>
            </a:r>
            <a:r>
              <a:rPr lang="en-US" altLang="en-US" sz="4600" dirty="0"/>
              <a:t> IT!</a:t>
            </a:r>
          </a:p>
        </p:txBody>
      </p:sp>
      <p:sp>
        <p:nvSpPr>
          <p:cNvPr id="20483" name="Content Placeholder 2"/>
          <p:cNvSpPr>
            <a:spLocks noGrp="1"/>
          </p:cNvSpPr>
          <p:nvPr>
            <p:ph idx="1"/>
          </p:nvPr>
        </p:nvSpPr>
        <p:spPr>
          <a:xfrm>
            <a:off x="617839" y="2172179"/>
            <a:ext cx="7821826" cy="4339832"/>
          </a:xfrm>
        </p:spPr>
        <p:txBody>
          <a:bodyPr>
            <a:normAutofit fontScale="77500" lnSpcReduction="20000"/>
          </a:bodyPr>
          <a:lstStyle/>
          <a:p>
            <a:pPr marL="0" indent="0" eaLnBrk="1" hangingPunct="1">
              <a:spcBef>
                <a:spcPct val="0"/>
              </a:spcBef>
              <a:buNone/>
            </a:pPr>
            <a:r>
              <a:rPr lang="en-US" altLang="en-US" sz="3100" dirty="0">
                <a:solidFill>
                  <a:srgbClr val="615D5B"/>
                </a:solidFill>
              </a:rPr>
              <a:t>WHY?</a:t>
            </a:r>
          </a:p>
          <a:p>
            <a:pPr eaLnBrk="1" hangingPunct="1">
              <a:spcBef>
                <a:spcPct val="0"/>
              </a:spcBef>
            </a:pPr>
            <a:r>
              <a:rPr lang="en-US" altLang="en-US" sz="2600" dirty="0">
                <a:solidFill>
                  <a:srgbClr val="615D5B"/>
                </a:solidFill>
              </a:rPr>
              <a:t>Survivors control over their information is key to autonomy and safety </a:t>
            </a:r>
          </a:p>
          <a:p>
            <a:pPr marL="0" indent="0" eaLnBrk="1" hangingPunct="1">
              <a:spcBef>
                <a:spcPct val="0"/>
              </a:spcBef>
              <a:buNone/>
            </a:pPr>
            <a:endParaRPr lang="en-US" altLang="en-US" sz="2600" dirty="0">
              <a:solidFill>
                <a:srgbClr val="615D5B"/>
              </a:solidFill>
            </a:endParaRPr>
          </a:p>
          <a:p>
            <a:pPr marL="0" indent="0" eaLnBrk="1" hangingPunct="1">
              <a:spcBef>
                <a:spcPct val="0"/>
              </a:spcBef>
              <a:buNone/>
            </a:pPr>
            <a:r>
              <a:rPr lang="en-US" altLang="en-US" sz="3100" dirty="0">
                <a:solidFill>
                  <a:srgbClr val="615D5B"/>
                </a:solidFill>
              </a:rPr>
              <a:t>Legal protections</a:t>
            </a:r>
          </a:p>
          <a:p>
            <a:pPr eaLnBrk="1" hangingPunct="1">
              <a:spcBef>
                <a:spcPct val="0"/>
              </a:spcBef>
            </a:pPr>
            <a:r>
              <a:rPr lang="en-US" altLang="en-US" sz="2600" dirty="0">
                <a:solidFill>
                  <a:srgbClr val="615D5B"/>
                </a:solidFill>
              </a:rPr>
              <a:t>Federal and state legal obligations for written and oral information</a:t>
            </a:r>
          </a:p>
          <a:p>
            <a:pPr eaLnBrk="1" hangingPunct="1">
              <a:spcBef>
                <a:spcPct val="0"/>
              </a:spcBef>
            </a:pPr>
            <a:endParaRPr lang="en-US" altLang="en-US" sz="1800" dirty="0">
              <a:solidFill>
                <a:srgbClr val="615D5B"/>
              </a:solidFill>
            </a:endParaRPr>
          </a:p>
          <a:p>
            <a:pPr eaLnBrk="1" hangingPunct="1">
              <a:spcBef>
                <a:spcPct val="0"/>
              </a:spcBef>
              <a:buClr>
                <a:srgbClr val="615D5B"/>
              </a:buClr>
            </a:pPr>
            <a:r>
              <a:rPr lang="en-US" altLang="en-US" sz="2600" dirty="0">
                <a:solidFill>
                  <a:srgbClr val="615D5B"/>
                </a:solidFill>
              </a:rPr>
              <a:t>Best practices for release of information</a:t>
            </a:r>
          </a:p>
          <a:p>
            <a:pPr eaLnBrk="1" hangingPunct="1">
              <a:spcBef>
                <a:spcPct val="0"/>
              </a:spcBef>
              <a:buClr>
                <a:srgbClr val="615D5B"/>
              </a:buClr>
            </a:pPr>
            <a:endParaRPr lang="en-US" altLang="en-US" sz="1800" dirty="0">
              <a:solidFill>
                <a:srgbClr val="615D5B"/>
              </a:solidFill>
            </a:endParaRPr>
          </a:p>
          <a:p>
            <a:pPr eaLnBrk="1" hangingPunct="1">
              <a:spcBef>
                <a:spcPct val="0"/>
              </a:spcBef>
              <a:buClr>
                <a:srgbClr val="615D5B"/>
              </a:buClr>
            </a:pPr>
            <a:r>
              <a:rPr lang="en-US" altLang="en-US" sz="2600" dirty="0">
                <a:solidFill>
                  <a:srgbClr val="615D5B"/>
                </a:solidFill>
              </a:rPr>
              <a:t>Look for potential breaches of confidentiality in your program</a:t>
            </a:r>
          </a:p>
          <a:p>
            <a:pPr marL="0" indent="0" eaLnBrk="1" hangingPunct="1">
              <a:spcBef>
                <a:spcPct val="0"/>
              </a:spcBef>
              <a:buClr>
                <a:srgbClr val="615D5B"/>
              </a:buClr>
              <a:buNone/>
            </a:pPr>
            <a:endParaRPr lang="en-US" altLang="en-US" sz="1800" dirty="0">
              <a:solidFill>
                <a:srgbClr val="615D5B"/>
              </a:solidFill>
            </a:endParaRPr>
          </a:p>
          <a:p>
            <a:pPr marL="0" indent="0" eaLnBrk="1" hangingPunct="1">
              <a:spcBef>
                <a:spcPct val="0"/>
              </a:spcBef>
              <a:buClr>
                <a:srgbClr val="615D5B"/>
              </a:buClr>
              <a:buNone/>
            </a:pPr>
            <a:r>
              <a:rPr lang="en-US" altLang="en-US" sz="3100" dirty="0">
                <a:solidFill>
                  <a:srgbClr val="615D5B"/>
                </a:solidFill>
              </a:rPr>
              <a:t>When in doubt?</a:t>
            </a:r>
          </a:p>
          <a:p>
            <a:pPr marL="0" indent="0" eaLnBrk="1" hangingPunct="1">
              <a:spcBef>
                <a:spcPct val="0"/>
              </a:spcBef>
              <a:buClr>
                <a:srgbClr val="615D5B"/>
              </a:buClr>
              <a:buNone/>
            </a:pPr>
            <a:r>
              <a:rPr lang="en-US" altLang="en-US" sz="2600" dirty="0">
                <a:solidFill>
                  <a:srgbClr val="615D5B"/>
                </a:solidFill>
              </a:rPr>
              <a:t>Ask the survivor – your expert! </a:t>
            </a:r>
            <a:endParaRPr lang="en-US" altLang="en-US" sz="2600" i="1" dirty="0">
              <a:solidFill>
                <a:srgbClr val="615D5B"/>
              </a:solidFill>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D55816"/>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D55816"/>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272F63EA-DF9B-4DF0-BD2B-82F9F408E9ED}"/>
              </a:ext>
            </a:extLst>
          </p:cNvPr>
          <p:cNvPicPr>
            <a:picLocks noChangeAspect="1"/>
          </p:cNvPicPr>
          <p:nvPr/>
        </p:nvPicPr>
        <p:blipFill>
          <a:blip r:embed="rId3"/>
          <a:stretch>
            <a:fillRect/>
          </a:stretch>
        </p:blipFill>
        <p:spPr>
          <a:xfrm>
            <a:off x="8118389" y="1970691"/>
            <a:ext cx="3658452" cy="3416855"/>
          </a:xfrm>
          <a:prstGeom prst="rect">
            <a:avLst/>
          </a:prstGeom>
        </p:spPr>
      </p:pic>
      <p:grpSp>
        <p:nvGrpSpPr>
          <p:cNvPr id="7" name="Group 6">
            <a:extLst>
              <a:ext uri="{FF2B5EF4-FFF2-40B4-BE49-F238E27FC236}">
                <a16:creationId xmlns:a16="http://schemas.microsoft.com/office/drawing/2014/main" id="{C21A34E1-2CBC-417F-9207-8AF316287D38}"/>
              </a:ext>
            </a:extLst>
          </p:cNvPr>
          <p:cNvGrpSpPr/>
          <p:nvPr/>
        </p:nvGrpSpPr>
        <p:grpSpPr>
          <a:xfrm>
            <a:off x="115614" y="6191844"/>
            <a:ext cx="10552386" cy="1057539"/>
            <a:chOff x="0" y="5447948"/>
            <a:chExt cx="12192000" cy="1410052"/>
          </a:xfrm>
        </p:grpSpPr>
        <p:pic>
          <p:nvPicPr>
            <p:cNvPr id="8" name="Content Placeholder 4">
              <a:extLst>
                <a:ext uri="{FF2B5EF4-FFF2-40B4-BE49-F238E27FC236}">
                  <a16:creationId xmlns:a16="http://schemas.microsoft.com/office/drawing/2014/main" id="{C8CBBA80-D96E-421C-96A5-DFAB18757218}"/>
                </a:ext>
              </a:extLst>
            </p:cNvPr>
            <p:cNvPicPr>
              <a:picLocks noChangeAspect="1"/>
            </p:cNvPicPr>
            <p:nvPr/>
          </p:nvPicPr>
          <p:blipFill>
            <a:blip r:embed="rId4"/>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04F5582E-B580-4722-87FC-D8B0C6DA7391}"/>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E7BDEF4-1E91-409E-80C6-8B9F6B1ED01C}"/>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421829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586EA-60FD-42F2-88A3-EA438310D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02CC9D39-BB06-4AD7-A8E2-764CAEC2A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C0981E29-9660-754B-9CD5-70C0F5A8ECA8}"/>
              </a:ext>
            </a:extLst>
          </p:cNvPr>
          <p:cNvPicPr>
            <a:picLocks noChangeAspect="1"/>
          </p:cNvPicPr>
          <p:nvPr/>
        </p:nvPicPr>
        <p:blipFill rotWithShape="1">
          <a:blip r:embed="rId2"/>
          <a:srcRect r="27157" b="-1"/>
          <a:stretch/>
        </p:blipFill>
        <p:spPr>
          <a:xfrm>
            <a:off x="446533" y="723899"/>
            <a:ext cx="6202841" cy="5666666"/>
          </a:xfrm>
          <a:prstGeom prst="rect">
            <a:avLst/>
          </a:prstGeom>
        </p:spPr>
      </p:pic>
      <p:sp>
        <p:nvSpPr>
          <p:cNvPr id="13" name="Rectangle 12">
            <a:extLst>
              <a:ext uri="{FF2B5EF4-FFF2-40B4-BE49-F238E27FC236}">
                <a16:creationId xmlns:a16="http://schemas.microsoft.com/office/drawing/2014/main" id="{C685FEC3-AC4E-4604-AAE1-BC317B834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42C8672C-C7ED-40AB-AF9B-4586C5F37F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23C01033-7A56-41B6-A23C-4A02E582F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436C8E7B-AE2C-4791-9998-2739EC7B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6D2DE5BD-D6FF-4F7E-98D5-69A51C91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1D7E381-1891-AE4D-A865-FB4B121FC757}"/>
              </a:ext>
            </a:extLst>
          </p:cNvPr>
          <p:cNvSpPr>
            <a:spLocks noGrp="1"/>
          </p:cNvSpPr>
          <p:nvPr>
            <p:ph type="ctrTitle"/>
          </p:nvPr>
        </p:nvSpPr>
        <p:spPr>
          <a:xfrm>
            <a:off x="7261934" y="1419225"/>
            <a:ext cx="4115917" cy="2085869"/>
          </a:xfrm>
        </p:spPr>
        <p:txBody>
          <a:bodyPr>
            <a:normAutofit/>
          </a:bodyPr>
          <a:lstStyle/>
          <a:p>
            <a:pPr algn="ctr">
              <a:lnSpc>
                <a:spcPct val="90000"/>
              </a:lnSpc>
            </a:pPr>
            <a:r>
              <a:rPr lang="en-US" sz="5400" dirty="0" err="1">
                <a:solidFill>
                  <a:srgbClr val="FFFFFF"/>
                </a:solidFill>
              </a:rPr>
              <a:t>SafeTY</a:t>
            </a:r>
            <a:r>
              <a:rPr lang="en-US" sz="5400" dirty="0">
                <a:solidFill>
                  <a:srgbClr val="FFFFFF"/>
                </a:solidFill>
              </a:rPr>
              <a:t>  VS. safe</a:t>
            </a:r>
            <a:r>
              <a:rPr lang="en-US" sz="6600" dirty="0">
                <a:solidFill>
                  <a:srgbClr val="FFFFFF"/>
                </a:solidFill>
              </a:rPr>
              <a:t>r</a:t>
            </a:r>
          </a:p>
        </p:txBody>
      </p:sp>
      <p:pic>
        <p:nvPicPr>
          <p:cNvPr id="12" name="Picture 11">
            <a:extLst>
              <a:ext uri="{FF2B5EF4-FFF2-40B4-BE49-F238E27FC236}">
                <a16:creationId xmlns:a16="http://schemas.microsoft.com/office/drawing/2014/main" id="{AD97A458-C44B-4D87-87FF-10230DFFF8D9}"/>
              </a:ext>
            </a:extLst>
          </p:cNvPr>
          <p:cNvPicPr>
            <a:picLocks noChangeAspect="1"/>
          </p:cNvPicPr>
          <p:nvPr/>
        </p:nvPicPr>
        <p:blipFill rotWithShape="1">
          <a:blip r:embed="rId3"/>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4022599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1" y="826579"/>
            <a:ext cx="7928999" cy="727838"/>
          </a:xfrm>
        </p:spPr>
        <p:txBody>
          <a:bodyPr>
            <a:normAutofit fontScale="90000"/>
          </a:bodyPr>
          <a:lstStyle/>
          <a:p>
            <a:pPr algn="ctr"/>
            <a:r>
              <a:rPr lang="en-US" dirty="0"/>
              <a:t>Housing Case Manager role and the safety planning process</a:t>
            </a:r>
          </a:p>
        </p:txBody>
      </p:sp>
      <p:sp>
        <p:nvSpPr>
          <p:cNvPr id="15"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3E79EE8-FEEE-4335-AC33-1FE66AB5EEC9}" type="slidenum">
              <a:rPr kumimoji="0" lang="en-US" altLang="en-US" sz="9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altLang="en-US" sz="9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sp>
        <p:nvSpPr>
          <p:cNvPr id="3" name="Rounded Rectangle 2"/>
          <p:cNvSpPr/>
          <p:nvPr/>
        </p:nvSpPr>
        <p:spPr>
          <a:xfrm>
            <a:off x="1840992" y="2109216"/>
            <a:ext cx="3657600" cy="3328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Gill Sans MT" panose="020B0502020104020203"/>
                <a:ea typeface="+mn-ea"/>
                <a:cs typeface="+mn-cs"/>
              </a:rPr>
              <a:t>The survivor’s perspective &amp; risk analysis drives the safety planning</a:t>
            </a:r>
          </a:p>
        </p:txBody>
      </p:sp>
      <p:sp>
        <p:nvSpPr>
          <p:cNvPr id="18" name="Rounded Rectangle 17"/>
          <p:cNvSpPr/>
          <p:nvPr/>
        </p:nvSpPr>
        <p:spPr>
          <a:xfrm>
            <a:off x="6577584" y="2109216"/>
            <a:ext cx="3657600" cy="33284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outerShdw blurRad="50800" dist="38100" dir="2700000" algn="tl" rotWithShape="0">
                    <a:prstClr val="black">
                      <a:alpha val="40000"/>
                    </a:prstClr>
                  </a:outerShdw>
                </a:effectLst>
                <a:uLnTx/>
                <a:uFillTx/>
                <a:latin typeface="Gill Sans MT" panose="020B0502020104020203"/>
                <a:ea typeface="+mn-ea"/>
                <a:cs typeface="+mn-cs"/>
              </a:rPr>
              <a:t>Strengthen their safety planning by learning what they do now; what has worked in the past</a:t>
            </a:r>
            <a:endParaRPr kumimoji="0" lang="en-US" sz="2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Gill Sans MT" panose="020B0502020104020203"/>
              <a:ea typeface="+mn-ea"/>
              <a:cs typeface="+mn-cs"/>
            </a:endParaRPr>
          </a:p>
        </p:txBody>
      </p:sp>
      <p:pic>
        <p:nvPicPr>
          <p:cNvPr id="7" name="Picture 6">
            <a:extLst>
              <a:ext uri="{FF2B5EF4-FFF2-40B4-BE49-F238E27FC236}">
                <a16:creationId xmlns:a16="http://schemas.microsoft.com/office/drawing/2014/main" id="{603C9357-2327-477E-A6B0-2F2D54BE3207}"/>
              </a:ext>
            </a:extLst>
          </p:cNvPr>
          <p:cNvPicPr>
            <a:picLocks noChangeAspect="1"/>
          </p:cNvPicPr>
          <p:nvPr/>
        </p:nvPicPr>
        <p:blipFill rotWithShape="1">
          <a:blip r:embed="rId3"/>
          <a:srcRect t="20934" b="23116"/>
          <a:stretch/>
        </p:blipFill>
        <p:spPr>
          <a:xfrm>
            <a:off x="345175" y="6363476"/>
            <a:ext cx="1178468" cy="494524"/>
          </a:xfrm>
          <a:prstGeom prst="rect">
            <a:avLst/>
          </a:prstGeom>
        </p:spPr>
      </p:pic>
    </p:spTree>
    <p:extLst>
      <p:ext uri="{BB962C8B-B14F-4D97-AF65-F5344CB8AC3E}">
        <p14:creationId xmlns:p14="http://schemas.microsoft.com/office/powerpoint/2010/main" val="1971728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42"/>
            <a:ext cx="10515600" cy="1325563"/>
          </a:xfrm>
        </p:spPr>
        <p:txBody>
          <a:bodyPr>
            <a:normAutofit/>
          </a:bodyPr>
          <a:lstStyle/>
          <a:p>
            <a:pPr algn="ctr"/>
            <a:r>
              <a:rPr lang="en-US" sz="4800" dirty="0"/>
              <a:t>Goal is to be Safer</a:t>
            </a:r>
          </a:p>
        </p:txBody>
      </p:sp>
      <p:graphicFrame>
        <p:nvGraphicFramePr>
          <p:cNvPr id="4" name="Content Placeholder 3"/>
          <p:cNvGraphicFramePr>
            <a:graphicFrameLocks noGrp="1"/>
          </p:cNvGraphicFramePr>
          <p:nvPr>
            <p:ph idx="1"/>
          </p:nvPr>
        </p:nvGraphicFramePr>
        <p:xfrm>
          <a:off x="1157140" y="2053652"/>
          <a:ext cx="9707031" cy="4347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3E79EE8-FEEE-4335-AC33-1FE66AB5EEC9}" type="slidenum">
              <a:rPr kumimoji="0" lang="en-US" altLang="en-US" sz="9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9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5F7346C4-D985-406E-8304-D70A85F5EF2F}"/>
              </a:ext>
            </a:extLst>
          </p:cNvPr>
          <p:cNvPicPr>
            <a:picLocks noChangeAspect="1"/>
          </p:cNvPicPr>
          <p:nvPr/>
        </p:nvPicPr>
        <p:blipFill rotWithShape="1">
          <a:blip r:embed="rId8"/>
          <a:srcRect t="20934" b="23116"/>
          <a:stretch/>
        </p:blipFill>
        <p:spPr>
          <a:xfrm>
            <a:off x="838200" y="6400800"/>
            <a:ext cx="1178468" cy="494524"/>
          </a:xfrm>
          <a:prstGeom prst="rect">
            <a:avLst/>
          </a:prstGeom>
        </p:spPr>
      </p:pic>
    </p:spTree>
    <p:extLst>
      <p:ext uri="{BB962C8B-B14F-4D97-AF65-F5344CB8AC3E}">
        <p14:creationId xmlns:p14="http://schemas.microsoft.com/office/powerpoint/2010/main" val="315004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Domestic Violence for Housing/Homeless Providers</a:t>
            </a:r>
          </a:p>
        </p:txBody>
      </p:sp>
      <p:sp>
        <p:nvSpPr>
          <p:cNvPr id="3" name="Subtitle 2"/>
          <p:cNvSpPr>
            <a:spLocks noGrp="1"/>
          </p:cNvSpPr>
          <p:nvPr>
            <p:ph type="subTitle" idx="1"/>
          </p:nvPr>
        </p:nvSpPr>
        <p:spPr/>
        <p:txBody>
          <a:bodyPr>
            <a:normAutofit fontScale="92500" lnSpcReduction="10000"/>
          </a:bodyPr>
          <a:lstStyle/>
          <a:p>
            <a:r>
              <a:rPr lang="en-US" sz="3600" dirty="0"/>
              <a:t>The Relationship IS the Intervention!</a:t>
            </a:r>
          </a:p>
        </p:txBody>
      </p:sp>
      <p:grpSp>
        <p:nvGrpSpPr>
          <p:cNvPr id="4" name="Group 3">
            <a:extLst>
              <a:ext uri="{FF2B5EF4-FFF2-40B4-BE49-F238E27FC236}">
                <a16:creationId xmlns:a16="http://schemas.microsoft.com/office/drawing/2014/main" id="{DFC8D07D-813A-4BF6-B68B-B83D07A7CE3E}"/>
              </a:ext>
            </a:extLst>
          </p:cNvPr>
          <p:cNvGrpSpPr/>
          <p:nvPr/>
        </p:nvGrpSpPr>
        <p:grpSpPr>
          <a:xfrm>
            <a:off x="458875" y="5800461"/>
            <a:ext cx="9144000" cy="1057539"/>
            <a:chOff x="0" y="5447948"/>
            <a:chExt cx="12192000" cy="1410052"/>
          </a:xfrm>
        </p:grpSpPr>
        <p:pic>
          <p:nvPicPr>
            <p:cNvPr id="5" name="Content Placeholder 4">
              <a:extLst>
                <a:ext uri="{FF2B5EF4-FFF2-40B4-BE49-F238E27FC236}">
                  <a16:creationId xmlns:a16="http://schemas.microsoft.com/office/drawing/2014/main" id="{DEEBA8BB-B09F-428B-984C-4CECDB53DC3A}"/>
                </a:ext>
              </a:extLst>
            </p:cNvPr>
            <p:cNvPicPr>
              <a:picLocks noChangeAspect="1"/>
            </p:cNvPicPr>
            <p:nvPr/>
          </p:nvPicPr>
          <p:blipFill>
            <a:blip r:embed="rId3"/>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4A72F9E8-79DB-4F9E-A760-C39F38FD31D5}"/>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sp>
          <p:nvSpPr>
            <p:cNvPr id="7" name="Rectangle 6">
              <a:extLst>
                <a:ext uri="{FF2B5EF4-FFF2-40B4-BE49-F238E27FC236}">
                  <a16:creationId xmlns:a16="http://schemas.microsoft.com/office/drawing/2014/main" id="{D008048F-32D8-4537-8040-1C46DDB87904}"/>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grpSp>
    </p:spTree>
    <p:extLst>
      <p:ext uri="{BB962C8B-B14F-4D97-AF65-F5344CB8AC3E}">
        <p14:creationId xmlns:p14="http://schemas.microsoft.com/office/powerpoint/2010/main" val="1186373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514" y="491374"/>
            <a:ext cx="11029616" cy="988332"/>
          </a:xfrm>
        </p:spPr>
        <p:txBody>
          <a:bodyPr>
            <a:normAutofit/>
          </a:bodyPr>
          <a:lstStyle/>
          <a:p>
            <a:pPr algn="ctr"/>
            <a:r>
              <a:rPr lang="en-US" dirty="0"/>
              <a:t>Survivor's risk analysis of relationship</a:t>
            </a:r>
          </a:p>
        </p:txBody>
      </p:sp>
      <p:sp>
        <p:nvSpPr>
          <p:cNvPr id="3" name="Text Placeholder 2"/>
          <p:cNvSpPr>
            <a:spLocks noGrp="1"/>
          </p:cNvSpPr>
          <p:nvPr>
            <p:ph type="body" idx="1"/>
          </p:nvPr>
        </p:nvSpPr>
        <p:spPr>
          <a:xfrm>
            <a:off x="1475232" y="1770147"/>
            <a:ext cx="4301814" cy="623455"/>
          </a:xfrm>
        </p:spPr>
        <p:txBody>
          <a:bodyPr>
            <a:normAutofit fontScale="25000" lnSpcReduction="20000"/>
          </a:bodyPr>
          <a:lstStyle/>
          <a:p>
            <a:endParaRPr lang="en-US" sz="2700" dirty="0"/>
          </a:p>
          <a:p>
            <a:endParaRPr lang="en-US" sz="2700" dirty="0"/>
          </a:p>
          <a:p>
            <a:r>
              <a:rPr lang="en-US" sz="12800" dirty="0">
                <a:solidFill>
                  <a:srgbClr val="0070C0"/>
                </a:solidFill>
              </a:rPr>
              <a:t>Abuser-Generated Risks</a:t>
            </a:r>
          </a:p>
        </p:txBody>
      </p:sp>
      <p:sp>
        <p:nvSpPr>
          <p:cNvPr id="4" name="Content Placeholder 3"/>
          <p:cNvSpPr>
            <a:spLocks noGrp="1"/>
          </p:cNvSpPr>
          <p:nvPr>
            <p:ph sz="half" idx="2"/>
          </p:nvPr>
        </p:nvSpPr>
        <p:spPr>
          <a:xfrm>
            <a:off x="1377696" y="2690247"/>
            <a:ext cx="4332200" cy="3052185"/>
          </a:xfrm>
        </p:spPr>
        <p:txBody>
          <a:bodyPr>
            <a:noAutofit/>
          </a:bodyPr>
          <a:lstStyle/>
          <a:p>
            <a:r>
              <a:rPr lang="en-US" sz="2300" dirty="0">
                <a:solidFill>
                  <a:srgbClr val="002060"/>
                </a:solidFill>
              </a:rPr>
              <a:t>What is life like with him/her?</a:t>
            </a:r>
          </a:p>
          <a:p>
            <a:r>
              <a:rPr lang="en-US" sz="2300" dirty="0">
                <a:solidFill>
                  <a:srgbClr val="002060"/>
                </a:solidFill>
              </a:rPr>
              <a:t>What is it like for the children?</a:t>
            </a:r>
          </a:p>
          <a:p>
            <a:r>
              <a:rPr lang="en-US" sz="2300" dirty="0">
                <a:solidFill>
                  <a:srgbClr val="002060"/>
                </a:solidFill>
              </a:rPr>
              <a:t>Who handles the money? </a:t>
            </a:r>
          </a:p>
          <a:p>
            <a:r>
              <a:rPr lang="en-US" sz="2300" dirty="0">
                <a:solidFill>
                  <a:srgbClr val="002060"/>
                </a:solidFill>
              </a:rPr>
              <a:t>Do you have access to a car?</a:t>
            </a:r>
          </a:p>
          <a:p>
            <a:r>
              <a:rPr lang="en-US" sz="2300" dirty="0">
                <a:solidFill>
                  <a:srgbClr val="002060"/>
                </a:solidFill>
              </a:rPr>
              <a:t>Do you have your name on the lease/house?</a:t>
            </a:r>
          </a:p>
          <a:p>
            <a:r>
              <a:rPr lang="en-US" sz="2300" dirty="0">
                <a:solidFill>
                  <a:srgbClr val="002060"/>
                </a:solidFill>
              </a:rPr>
              <a:t>Does s/he know how to use systems against you?</a:t>
            </a:r>
          </a:p>
          <a:p>
            <a:r>
              <a:rPr lang="en-US" sz="2300" dirty="0">
                <a:solidFill>
                  <a:srgbClr val="002060"/>
                </a:solidFill>
              </a:rPr>
              <a:t>Is s/he the source for drugs?</a:t>
            </a:r>
          </a:p>
        </p:txBody>
      </p:sp>
      <p:sp>
        <p:nvSpPr>
          <p:cNvPr id="5" name="Text Placeholder 4"/>
          <p:cNvSpPr>
            <a:spLocks noGrp="1"/>
          </p:cNvSpPr>
          <p:nvPr>
            <p:ph type="body" sz="quarter" idx="3"/>
          </p:nvPr>
        </p:nvSpPr>
        <p:spPr>
          <a:xfrm>
            <a:off x="6203474" y="2012840"/>
            <a:ext cx="3895937" cy="432197"/>
          </a:xfrm>
        </p:spPr>
        <p:txBody>
          <a:bodyPr>
            <a:noAutofit/>
          </a:bodyPr>
          <a:lstStyle/>
          <a:p>
            <a:r>
              <a:rPr lang="en-US" sz="3200" dirty="0">
                <a:solidFill>
                  <a:srgbClr val="0070C0"/>
                </a:solidFill>
              </a:rPr>
              <a:t>Life-Generated Risks</a:t>
            </a:r>
          </a:p>
        </p:txBody>
      </p:sp>
      <p:sp>
        <p:nvSpPr>
          <p:cNvPr id="6" name="Content Placeholder 5"/>
          <p:cNvSpPr>
            <a:spLocks noGrp="1"/>
          </p:cNvSpPr>
          <p:nvPr>
            <p:ph sz="quarter" idx="4"/>
          </p:nvPr>
        </p:nvSpPr>
        <p:spPr>
          <a:xfrm>
            <a:off x="6130322" y="2634286"/>
            <a:ext cx="5013166" cy="2937457"/>
          </a:xfrm>
        </p:spPr>
        <p:txBody>
          <a:bodyPr>
            <a:noAutofit/>
          </a:bodyPr>
          <a:lstStyle/>
          <a:p>
            <a:r>
              <a:rPr lang="en-US" sz="2300" dirty="0">
                <a:solidFill>
                  <a:srgbClr val="002060"/>
                </a:solidFill>
              </a:rPr>
              <a:t>What is life like in the neighborhood?</a:t>
            </a:r>
          </a:p>
          <a:p>
            <a:r>
              <a:rPr lang="en-US" sz="2300" dirty="0">
                <a:solidFill>
                  <a:srgbClr val="002060"/>
                </a:solidFill>
              </a:rPr>
              <a:t>Can you make ends meet?</a:t>
            </a:r>
          </a:p>
          <a:p>
            <a:r>
              <a:rPr lang="en-US" sz="2300" dirty="0">
                <a:solidFill>
                  <a:srgbClr val="002060"/>
                </a:solidFill>
              </a:rPr>
              <a:t>Do you have access to healthcare insurance?</a:t>
            </a:r>
          </a:p>
          <a:p>
            <a:r>
              <a:rPr lang="en-US" sz="2300" dirty="0">
                <a:solidFill>
                  <a:srgbClr val="002060"/>
                </a:solidFill>
              </a:rPr>
              <a:t>What is transportation like?</a:t>
            </a:r>
          </a:p>
          <a:p>
            <a:r>
              <a:rPr lang="en-US" sz="2300" dirty="0">
                <a:solidFill>
                  <a:srgbClr val="002060"/>
                </a:solidFill>
              </a:rPr>
              <a:t>How much safe, affordable housing is available?</a:t>
            </a:r>
          </a:p>
          <a:p>
            <a:r>
              <a:rPr lang="en-US" sz="2300" dirty="0">
                <a:solidFill>
                  <a:srgbClr val="002060"/>
                </a:solidFill>
              </a:rPr>
              <a:t>Are there supports in your community?</a:t>
            </a:r>
          </a:p>
          <a:p>
            <a:pPr marL="0" indent="0">
              <a:buNone/>
            </a:pPr>
            <a:endParaRPr lang="en-US" sz="2400" dirty="0"/>
          </a:p>
        </p:txBody>
      </p:sp>
      <p:sp>
        <p:nvSpPr>
          <p:cNvPr id="7"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3E79EE8-FEEE-4335-AC33-1FE66AB5EEC9}" type="slidenum">
              <a:rPr kumimoji="0" lang="en-US" altLang="en-US" sz="9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en-US" sz="9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pic>
        <p:nvPicPr>
          <p:cNvPr id="9" name="Picture 8">
            <a:extLst>
              <a:ext uri="{FF2B5EF4-FFF2-40B4-BE49-F238E27FC236}">
                <a16:creationId xmlns:a16="http://schemas.microsoft.com/office/drawing/2014/main" id="{82F6FE2C-99E1-44EB-B062-22C98D898A9F}"/>
              </a:ext>
            </a:extLst>
          </p:cNvPr>
          <p:cNvPicPr>
            <a:picLocks noChangeAspect="1"/>
          </p:cNvPicPr>
          <p:nvPr/>
        </p:nvPicPr>
        <p:blipFill rotWithShape="1">
          <a:blip r:embed="rId3"/>
          <a:srcRect t="20934" b="23116"/>
          <a:stretch/>
        </p:blipFill>
        <p:spPr>
          <a:xfrm>
            <a:off x="26280" y="6363476"/>
            <a:ext cx="1178468" cy="494524"/>
          </a:xfrm>
          <a:prstGeom prst="rect">
            <a:avLst/>
          </a:prstGeom>
        </p:spPr>
      </p:pic>
    </p:spTree>
    <p:extLst>
      <p:ext uri="{BB962C8B-B14F-4D97-AF65-F5344CB8AC3E}">
        <p14:creationId xmlns:p14="http://schemas.microsoft.com/office/powerpoint/2010/main" val="2654001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432333"/>
            <a:ext cx="11029616" cy="1013800"/>
          </a:xfrm>
        </p:spPr>
        <p:txBody>
          <a:bodyPr/>
          <a:lstStyle/>
          <a:p>
            <a:pPr algn="ctr"/>
            <a:r>
              <a:rPr lang="en-US" dirty="0"/>
              <a:t>What makes children safer?</a:t>
            </a:r>
          </a:p>
        </p:txBody>
      </p:sp>
      <p:graphicFrame>
        <p:nvGraphicFramePr>
          <p:cNvPr id="5" name="Content Placeholder 4"/>
          <p:cNvGraphicFramePr>
            <a:graphicFrameLocks noGrp="1"/>
          </p:cNvGraphicFramePr>
          <p:nvPr>
            <p:ph idx="1"/>
          </p:nvPr>
        </p:nvGraphicFramePr>
        <p:xfrm>
          <a:off x="1453228" y="2120209"/>
          <a:ext cx="9285543" cy="4130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3E79EE8-FEEE-4335-AC33-1FE66AB5EEC9}" type="slidenum">
              <a:rPr kumimoji="0" lang="en-US" altLang="en-US" sz="9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altLang="en-US" sz="9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pic>
        <p:nvPicPr>
          <p:cNvPr id="7" name="Picture 6">
            <a:extLst>
              <a:ext uri="{FF2B5EF4-FFF2-40B4-BE49-F238E27FC236}">
                <a16:creationId xmlns:a16="http://schemas.microsoft.com/office/drawing/2014/main" id="{2CF002E9-EBC0-45E7-95EA-970270A6E1CA}"/>
              </a:ext>
            </a:extLst>
          </p:cNvPr>
          <p:cNvPicPr>
            <a:picLocks noChangeAspect="1"/>
          </p:cNvPicPr>
          <p:nvPr/>
        </p:nvPicPr>
        <p:blipFill rotWithShape="1">
          <a:blip r:embed="rId7"/>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1235806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057" y="835915"/>
            <a:ext cx="7928999" cy="871205"/>
          </a:xfrm>
        </p:spPr>
        <p:txBody>
          <a:bodyPr>
            <a:noAutofit/>
          </a:bodyPr>
          <a:lstStyle/>
          <a:p>
            <a:pPr algn="ctr"/>
            <a:r>
              <a:rPr lang="en-US" dirty="0"/>
              <a:t>Safety planning flow </a:t>
            </a:r>
            <a:br>
              <a:rPr lang="en-US" dirty="0"/>
            </a:br>
            <a:r>
              <a:rPr lang="en-US" dirty="0"/>
              <a:t>(a process not a product)</a:t>
            </a:r>
          </a:p>
        </p:txBody>
      </p:sp>
      <p:graphicFrame>
        <p:nvGraphicFramePr>
          <p:cNvPr id="4" name="Content Placeholder 3"/>
          <p:cNvGraphicFramePr>
            <a:graphicFrameLocks noGrp="1"/>
          </p:cNvGraphicFramePr>
          <p:nvPr>
            <p:ph idx="1"/>
          </p:nvPr>
        </p:nvGraphicFramePr>
        <p:xfrm>
          <a:off x="829056" y="1536192"/>
          <a:ext cx="10363200" cy="4730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p:cNvSpPr>
            <a:spLocks noGrp="1"/>
          </p:cNvSpPr>
          <p:nvPr>
            <p:ph type="sldNum" sz="quarter" idx="12"/>
          </p:nvPr>
        </p:nvSpPr>
        <p:spPr>
          <a:xfrm>
            <a:off x="8610600" y="6356350"/>
            <a:ext cx="2743200" cy="365125"/>
          </a:xfr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3E79EE8-FEEE-4335-AC33-1FE66AB5EEC9}" type="slidenum">
              <a:rPr kumimoji="0" lang="en-US" altLang="en-US" sz="9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altLang="en-US" sz="9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pic>
        <p:nvPicPr>
          <p:cNvPr id="7" name="Picture 6">
            <a:extLst>
              <a:ext uri="{FF2B5EF4-FFF2-40B4-BE49-F238E27FC236}">
                <a16:creationId xmlns:a16="http://schemas.microsoft.com/office/drawing/2014/main" id="{65A3496C-1C3E-4989-9B3F-AC96147128C0}"/>
              </a:ext>
            </a:extLst>
          </p:cNvPr>
          <p:cNvPicPr>
            <a:picLocks noChangeAspect="1"/>
          </p:cNvPicPr>
          <p:nvPr/>
        </p:nvPicPr>
        <p:blipFill rotWithShape="1">
          <a:blip r:embed="rId8"/>
          <a:srcRect t="20934" b="23116"/>
          <a:stretch/>
        </p:blipFill>
        <p:spPr>
          <a:xfrm>
            <a:off x="683589" y="6019426"/>
            <a:ext cx="1178468" cy="494524"/>
          </a:xfrm>
          <a:prstGeom prst="rect">
            <a:avLst/>
          </a:prstGeom>
        </p:spPr>
      </p:pic>
    </p:spTree>
    <p:extLst>
      <p:ext uri="{BB962C8B-B14F-4D97-AF65-F5344CB8AC3E}">
        <p14:creationId xmlns:p14="http://schemas.microsoft.com/office/powerpoint/2010/main" val="2195263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05000" y="292608"/>
            <a:ext cx="8229600" cy="1143000"/>
          </a:xfrm>
        </p:spPr>
        <p:txBody>
          <a:bodyPr/>
          <a:lstStyle/>
          <a:p>
            <a:pPr algn="ctr" eaLnBrk="1" hangingPunct="1"/>
            <a:r>
              <a:rPr lang="en-US" altLang="en-US" dirty="0"/>
              <a:t>Conversations</a:t>
            </a:r>
          </a:p>
        </p:txBody>
      </p:sp>
      <p:sp>
        <p:nvSpPr>
          <p:cNvPr id="3" name="Content Placeholder 2"/>
          <p:cNvSpPr>
            <a:spLocks noGrp="1"/>
          </p:cNvSpPr>
          <p:nvPr>
            <p:ph idx="1"/>
          </p:nvPr>
        </p:nvSpPr>
        <p:spPr>
          <a:xfrm>
            <a:off x="1463040" y="1542289"/>
            <a:ext cx="9113520" cy="4678363"/>
          </a:xfrm>
        </p:spPr>
        <p:txBody>
          <a:bodyPr>
            <a:normAutofit/>
          </a:bodyPr>
          <a:lstStyle/>
          <a:p>
            <a:pPr eaLnBrk="1" hangingPunct="1">
              <a:defRPr/>
            </a:pPr>
            <a:r>
              <a:rPr lang="en-US" sz="2400" dirty="0">
                <a:solidFill>
                  <a:schemeClr val="tx1">
                    <a:lumMod val="65000"/>
                    <a:lumOff val="35000"/>
                  </a:schemeClr>
                </a:solidFill>
              </a:rPr>
              <a:t>Safety planning is a process, not a one-time event or check list.</a:t>
            </a:r>
          </a:p>
          <a:p>
            <a:pPr eaLnBrk="1" hangingPunct="1">
              <a:defRPr/>
            </a:pPr>
            <a:r>
              <a:rPr lang="en-US" sz="2400" dirty="0">
                <a:solidFill>
                  <a:schemeClr val="tx1">
                    <a:lumMod val="65000"/>
                    <a:lumOff val="35000"/>
                  </a:schemeClr>
                </a:solidFill>
              </a:rPr>
              <a:t>Safety planning is tailored to the survivor’s life and daily activities—each day may even be a little different based on the person causing harm actions.</a:t>
            </a:r>
          </a:p>
          <a:p>
            <a:pPr eaLnBrk="1" hangingPunct="1">
              <a:defRPr/>
            </a:pPr>
            <a:r>
              <a:rPr lang="en-US" sz="2400" dirty="0">
                <a:solidFill>
                  <a:schemeClr val="tx1">
                    <a:lumMod val="65000"/>
                    <a:lumOff val="35000"/>
                  </a:schemeClr>
                </a:solidFill>
              </a:rPr>
              <a:t>Ask the survivor what works now and what has worked in the past to protect themselves and their children.</a:t>
            </a:r>
          </a:p>
          <a:p>
            <a:pPr eaLnBrk="1" hangingPunct="1">
              <a:defRPr/>
            </a:pPr>
            <a:r>
              <a:rPr lang="en-US" sz="2400" dirty="0">
                <a:solidFill>
                  <a:schemeClr val="tx1">
                    <a:lumMod val="65000"/>
                    <a:lumOff val="35000"/>
                  </a:schemeClr>
                </a:solidFill>
              </a:rPr>
              <a:t>Survivor’s risk analysis and priorities will guide the </a:t>
            </a:r>
            <a:r>
              <a:rPr lang="en-US" sz="2400" dirty="0" err="1">
                <a:solidFill>
                  <a:schemeClr val="tx1">
                    <a:lumMod val="65000"/>
                    <a:lumOff val="35000"/>
                  </a:schemeClr>
                </a:solidFill>
              </a:rPr>
              <a:t>safeR</a:t>
            </a:r>
            <a:r>
              <a:rPr lang="en-US" sz="2400" dirty="0">
                <a:solidFill>
                  <a:schemeClr val="tx1">
                    <a:lumMod val="65000"/>
                    <a:lumOff val="35000"/>
                  </a:schemeClr>
                </a:solidFill>
              </a:rPr>
              <a:t> planning process.</a:t>
            </a:r>
          </a:p>
          <a:p>
            <a:pPr eaLnBrk="1" hangingPunct="1">
              <a:defRPr/>
            </a:pPr>
            <a:r>
              <a:rPr lang="en-US" sz="2400" dirty="0">
                <a:solidFill>
                  <a:schemeClr val="tx1">
                    <a:lumMod val="65000"/>
                    <a:lumOff val="35000"/>
                  </a:schemeClr>
                </a:solidFill>
              </a:rPr>
              <a:t>Check-back and ask how things went? Any surprises; anything new to consider?</a:t>
            </a:r>
          </a:p>
        </p:txBody>
      </p:sp>
      <p:sp>
        <p:nvSpPr>
          <p:cNvPr id="5" name="Slide Number Placeholder 3"/>
          <p:cNvSpPr txBox="1">
            <a:spLocks/>
          </p:cNvSpPr>
          <p:nvPr/>
        </p:nvSpPr>
        <p:spPr>
          <a:xfrm>
            <a:off x="8763000" y="6329235"/>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E79EE8-FEEE-4335-AC33-1FE66AB5EEC9}" type="slidenum">
              <a:rPr kumimoji="0" lang="en-US" altLang="en-US" sz="12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pic>
        <p:nvPicPr>
          <p:cNvPr id="11" name="Picture 10">
            <a:extLst>
              <a:ext uri="{FF2B5EF4-FFF2-40B4-BE49-F238E27FC236}">
                <a16:creationId xmlns:a16="http://schemas.microsoft.com/office/drawing/2014/main" id="{F77A50F3-E7CF-4A3A-8D27-D89346D639B1}"/>
              </a:ext>
            </a:extLst>
          </p:cNvPr>
          <p:cNvPicPr>
            <a:picLocks noChangeAspect="1"/>
          </p:cNvPicPr>
          <p:nvPr/>
        </p:nvPicPr>
        <p:blipFill rotWithShape="1">
          <a:blip r:embed="rId3"/>
          <a:srcRect t="20934" b="23116"/>
          <a:stretch/>
        </p:blipFill>
        <p:spPr>
          <a:xfrm>
            <a:off x="522595" y="6327333"/>
            <a:ext cx="1178468" cy="494524"/>
          </a:xfrm>
          <a:prstGeom prst="rect">
            <a:avLst/>
          </a:prstGeom>
        </p:spPr>
      </p:pic>
    </p:spTree>
    <p:extLst>
      <p:ext uri="{BB962C8B-B14F-4D97-AF65-F5344CB8AC3E}">
        <p14:creationId xmlns:p14="http://schemas.microsoft.com/office/powerpoint/2010/main" val="3932979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023" y="424721"/>
            <a:ext cx="8991600" cy="1143000"/>
          </a:xfrm>
        </p:spPr>
        <p:txBody>
          <a:bodyPr>
            <a:normAutofit/>
          </a:bodyPr>
          <a:lstStyle/>
          <a:p>
            <a:pPr eaLnBrk="1" hangingPunct="1">
              <a:defRPr/>
            </a:pPr>
            <a:r>
              <a:rPr lang="en-US" dirty="0"/>
              <a:t>How Can Your Program Help with </a:t>
            </a:r>
            <a:r>
              <a:rPr lang="en-US" dirty="0" err="1"/>
              <a:t>SafeR</a:t>
            </a:r>
            <a:r>
              <a:rPr lang="en-US" dirty="0"/>
              <a:t> planning?</a:t>
            </a:r>
          </a:p>
        </p:txBody>
      </p:sp>
      <p:sp>
        <p:nvSpPr>
          <p:cNvPr id="3" name="Content Placeholder 2"/>
          <p:cNvSpPr>
            <a:spLocks noGrp="1"/>
          </p:cNvSpPr>
          <p:nvPr>
            <p:ph idx="1"/>
          </p:nvPr>
        </p:nvSpPr>
        <p:spPr>
          <a:xfrm>
            <a:off x="1981200" y="1798638"/>
            <a:ext cx="8229600" cy="4602163"/>
          </a:xfrm>
        </p:spPr>
        <p:txBody>
          <a:bodyPr>
            <a:normAutofit fontScale="92500"/>
          </a:bodyPr>
          <a:lstStyle/>
          <a:p>
            <a:pPr eaLnBrk="1" hangingPunct="1">
              <a:defRPr/>
            </a:pPr>
            <a:r>
              <a:rPr lang="en-US" sz="2400" dirty="0">
                <a:solidFill>
                  <a:schemeClr val="tx1">
                    <a:lumMod val="65000"/>
                    <a:lumOff val="35000"/>
                  </a:schemeClr>
                </a:solidFill>
              </a:rPr>
              <a:t>Have agreements in place with your DV agency partner for emergent needs—build your relationships before you need them!</a:t>
            </a:r>
          </a:p>
          <a:p>
            <a:pPr eaLnBrk="1" hangingPunct="1">
              <a:defRPr/>
            </a:pPr>
            <a:r>
              <a:rPr lang="en-US" sz="2400" dirty="0">
                <a:solidFill>
                  <a:schemeClr val="tx1">
                    <a:lumMod val="65000"/>
                    <a:lumOff val="35000"/>
                  </a:schemeClr>
                </a:solidFill>
              </a:rPr>
              <a:t>You will face many complexities in relationships within your housing program:  from complete separation to choosing to stay.</a:t>
            </a:r>
          </a:p>
          <a:p>
            <a:pPr eaLnBrk="1" hangingPunct="1">
              <a:defRPr/>
            </a:pPr>
            <a:r>
              <a:rPr lang="en-US" sz="2400" dirty="0">
                <a:solidFill>
                  <a:schemeClr val="tx1">
                    <a:lumMod val="65000"/>
                    <a:lumOff val="35000"/>
                  </a:schemeClr>
                </a:solidFill>
              </a:rPr>
              <a:t>Help the survivor with other safe housing resources within your program or another program when that’s requested.</a:t>
            </a:r>
          </a:p>
          <a:p>
            <a:pPr eaLnBrk="1" hangingPunct="1">
              <a:defRPr/>
            </a:pPr>
            <a:r>
              <a:rPr lang="en-US" sz="2400" dirty="0">
                <a:solidFill>
                  <a:schemeClr val="tx1">
                    <a:lumMod val="65000"/>
                    <a:lumOff val="35000"/>
                  </a:schemeClr>
                </a:solidFill>
              </a:rPr>
              <a:t>Help the person causing harm with resources if they become homeless due to exclusion from the unit. </a:t>
            </a:r>
          </a:p>
          <a:p>
            <a:pPr eaLnBrk="1" hangingPunct="1">
              <a:defRPr/>
            </a:pPr>
            <a:r>
              <a:rPr lang="en-US" sz="2400" dirty="0">
                <a:solidFill>
                  <a:schemeClr val="tx1">
                    <a:lumMod val="65000"/>
                    <a:lumOff val="35000"/>
                  </a:schemeClr>
                </a:solidFill>
              </a:rPr>
              <a:t>Don’t judge or restrict the level of contact they might need to have with each other.</a:t>
            </a:r>
          </a:p>
        </p:txBody>
      </p:sp>
      <p:sp>
        <p:nvSpPr>
          <p:cNvPr id="33796"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3E79EE8-FEEE-4335-AC33-1FE66AB5EEC9}" type="slidenum">
              <a:rPr kumimoji="0" lang="en-US" altLang="en-US" sz="9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altLang="en-US" sz="900" b="0" i="0" u="none" strike="noStrike" kern="1200" cap="none" spc="0" normalizeH="0" baseline="0" noProof="0" dirty="0">
              <a:ln>
                <a:noFill/>
              </a:ln>
              <a:solidFill>
                <a:prstClr val="white">
                  <a:lumMod val="50000"/>
                </a:prstClr>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020EDB02-0156-4848-8F07-397DE545DFDD}"/>
              </a:ext>
            </a:extLst>
          </p:cNvPr>
          <p:cNvPicPr>
            <a:picLocks noChangeAspect="1"/>
          </p:cNvPicPr>
          <p:nvPr/>
        </p:nvPicPr>
        <p:blipFill rotWithShape="1">
          <a:blip r:embed="rId3"/>
          <a:srcRect t="20934" b="23116"/>
          <a:stretch/>
        </p:blipFill>
        <p:spPr>
          <a:xfrm>
            <a:off x="1741121" y="6321262"/>
            <a:ext cx="1178468" cy="494524"/>
          </a:xfrm>
          <a:prstGeom prst="rect">
            <a:avLst/>
          </a:prstGeom>
        </p:spPr>
      </p:pic>
    </p:spTree>
    <p:extLst>
      <p:ext uri="{BB962C8B-B14F-4D97-AF65-F5344CB8AC3E}">
        <p14:creationId xmlns:p14="http://schemas.microsoft.com/office/powerpoint/2010/main" val="2569784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192" y="477303"/>
            <a:ext cx="11029616" cy="1013800"/>
          </a:xfrm>
        </p:spPr>
        <p:txBody>
          <a:bodyPr>
            <a:normAutofit/>
          </a:bodyPr>
          <a:lstStyle/>
          <a:p>
            <a:pPr algn="ctr"/>
            <a:r>
              <a:rPr lang="en-US" dirty="0"/>
              <a:t>Your Relationship IS the Intervention!</a:t>
            </a:r>
          </a:p>
        </p:txBody>
      </p:sp>
      <p:graphicFrame>
        <p:nvGraphicFramePr>
          <p:cNvPr id="7" name="Content Placeholder 6"/>
          <p:cNvGraphicFramePr>
            <a:graphicFrameLocks noGrp="1"/>
          </p:cNvGraphicFramePr>
          <p:nvPr>
            <p:ph idx="1"/>
          </p:nvPr>
        </p:nvGraphicFramePr>
        <p:xfrm>
          <a:off x="838200" y="196992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ED7D3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srgbClr val="ED7D31"/>
              </a:solidFill>
              <a:effectLst/>
              <a:uLnTx/>
              <a:uFillTx/>
              <a:latin typeface="Gill Sans MT" panose="020B0502020104020203"/>
              <a:ea typeface="+mn-ea"/>
              <a:cs typeface="+mn-cs"/>
            </a:endParaRPr>
          </a:p>
        </p:txBody>
      </p:sp>
      <p:pic>
        <p:nvPicPr>
          <p:cNvPr id="8" name="Picture 7">
            <a:extLst>
              <a:ext uri="{FF2B5EF4-FFF2-40B4-BE49-F238E27FC236}">
                <a16:creationId xmlns:a16="http://schemas.microsoft.com/office/drawing/2014/main" id="{E51CC32E-73E1-480C-BC94-0BE546716560}"/>
              </a:ext>
            </a:extLst>
          </p:cNvPr>
          <p:cNvPicPr>
            <a:picLocks noChangeAspect="1"/>
          </p:cNvPicPr>
          <p:nvPr/>
        </p:nvPicPr>
        <p:blipFill rotWithShape="1">
          <a:blip r:embed="rId7"/>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1226059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Build Trust</a:t>
            </a:r>
          </a:p>
        </p:txBody>
      </p:sp>
      <p:sp>
        <p:nvSpPr>
          <p:cNvPr id="3" name="Content Placeholder 2"/>
          <p:cNvSpPr>
            <a:spLocks noGrp="1"/>
          </p:cNvSpPr>
          <p:nvPr>
            <p:ph idx="1"/>
          </p:nvPr>
        </p:nvSpPr>
        <p:spPr>
          <a:xfrm>
            <a:off x="581192" y="2049462"/>
            <a:ext cx="10515600" cy="4351338"/>
          </a:xfrm>
        </p:spPr>
        <p:txBody>
          <a:bodyPr>
            <a:normAutofit/>
          </a:bodyPr>
          <a:lstStyle/>
          <a:p>
            <a:r>
              <a:rPr lang="en-US" sz="3200" dirty="0"/>
              <a:t>Relationship Matters</a:t>
            </a:r>
          </a:p>
          <a:p>
            <a:r>
              <a:rPr lang="en-US" sz="3200" dirty="0"/>
              <a:t>Understand risk</a:t>
            </a:r>
          </a:p>
          <a:p>
            <a:r>
              <a:rPr lang="en-US" sz="3200" dirty="0"/>
              <a:t>Learn about external fears</a:t>
            </a:r>
          </a:p>
          <a:p>
            <a:r>
              <a:rPr lang="en-US" sz="3200" dirty="0"/>
              <a:t>Identify opportunities to engage</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ED7D3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a:ln>
                <a:noFill/>
              </a:ln>
              <a:solidFill>
                <a:srgbClr val="ED7D31"/>
              </a:solidFill>
              <a:effectLst/>
              <a:uLnTx/>
              <a:uFillTx/>
              <a:latin typeface="Gill Sans MT" panose="020B0502020104020203"/>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258" y="2378408"/>
            <a:ext cx="5125784" cy="3410976"/>
          </a:xfrm>
          <a:prstGeom prst="rect">
            <a:avLst/>
          </a:prstGeom>
        </p:spPr>
      </p:pic>
      <p:pic>
        <p:nvPicPr>
          <p:cNvPr id="7" name="Picture 6">
            <a:extLst>
              <a:ext uri="{FF2B5EF4-FFF2-40B4-BE49-F238E27FC236}">
                <a16:creationId xmlns:a16="http://schemas.microsoft.com/office/drawing/2014/main" id="{15702649-EC12-44D4-B8B5-F64FAED49804}"/>
              </a:ext>
            </a:extLst>
          </p:cNvPr>
          <p:cNvPicPr>
            <a:picLocks noChangeAspect="1"/>
          </p:cNvPicPr>
          <p:nvPr/>
        </p:nvPicPr>
        <p:blipFill rotWithShape="1">
          <a:blip r:embed="rId4"/>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629121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Leverage Moments with Person Causing Harm</a:t>
            </a:r>
          </a:p>
        </p:txBody>
      </p:sp>
      <p:graphicFrame>
        <p:nvGraphicFramePr>
          <p:cNvPr id="6" name="Content Placeholder 5"/>
          <p:cNvGraphicFramePr>
            <a:graphicFrameLocks noGrp="1"/>
          </p:cNvGraphicFramePr>
          <p:nvPr>
            <p:ph idx="1"/>
          </p:nvPr>
        </p:nvGraphicFramePr>
        <p:xfrm>
          <a:off x="681228" y="2393244"/>
          <a:ext cx="10829544" cy="4007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ED7D3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a:ln>
                <a:noFill/>
              </a:ln>
              <a:solidFill>
                <a:srgbClr val="ED7D31"/>
              </a:solidFill>
              <a:effectLst/>
              <a:uLnTx/>
              <a:uFillTx/>
              <a:latin typeface="Gill Sans MT" panose="020B0502020104020203"/>
              <a:ea typeface="+mn-ea"/>
              <a:cs typeface="+mn-cs"/>
            </a:endParaRPr>
          </a:p>
        </p:txBody>
      </p:sp>
      <p:pic>
        <p:nvPicPr>
          <p:cNvPr id="7" name="Picture 6">
            <a:extLst>
              <a:ext uri="{FF2B5EF4-FFF2-40B4-BE49-F238E27FC236}">
                <a16:creationId xmlns:a16="http://schemas.microsoft.com/office/drawing/2014/main" id="{F91897ED-984E-4AFF-8283-4130E43ECB62}"/>
              </a:ext>
            </a:extLst>
          </p:cNvPr>
          <p:cNvPicPr>
            <a:picLocks noChangeAspect="1"/>
          </p:cNvPicPr>
          <p:nvPr/>
        </p:nvPicPr>
        <p:blipFill rotWithShape="1">
          <a:blip r:embed="rId7"/>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975360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462314"/>
            <a:ext cx="11029616" cy="1013800"/>
          </a:xfrm>
        </p:spPr>
        <p:txBody>
          <a:bodyPr>
            <a:normAutofit/>
          </a:bodyPr>
          <a:lstStyle/>
          <a:p>
            <a:pPr algn="ctr"/>
            <a:r>
              <a:rPr lang="en-US" sz="3200" dirty="0"/>
              <a:t>Build Awareness &amp; DO NO HARM</a:t>
            </a:r>
          </a:p>
        </p:txBody>
      </p:sp>
      <p:sp>
        <p:nvSpPr>
          <p:cNvPr id="3" name="Content Placeholder 2"/>
          <p:cNvSpPr>
            <a:spLocks noGrp="1"/>
          </p:cNvSpPr>
          <p:nvPr>
            <p:ph idx="1"/>
          </p:nvPr>
        </p:nvSpPr>
        <p:spPr>
          <a:xfrm>
            <a:off x="838200" y="1825624"/>
            <a:ext cx="10671048" cy="4575175"/>
          </a:xfrm>
        </p:spPr>
        <p:txBody>
          <a:bodyPr>
            <a:normAutofit/>
          </a:bodyPr>
          <a:lstStyle/>
          <a:p>
            <a:r>
              <a:rPr lang="en-US" sz="3200" dirty="0"/>
              <a:t>Whatever you say to the person causing harm may be used against the survivor</a:t>
            </a:r>
          </a:p>
          <a:p>
            <a:r>
              <a:rPr lang="en-US" sz="3200" dirty="0"/>
              <a:t>Reduce isolation and build connections for survivor</a:t>
            </a:r>
          </a:p>
          <a:p>
            <a:r>
              <a:rPr lang="en-US" sz="3200" dirty="0"/>
              <a:t>If possible, work with the person causing harm to mend or build relationships.</a:t>
            </a:r>
          </a:p>
          <a:p>
            <a:r>
              <a:rPr lang="en-US" sz="3200" b="1" dirty="0"/>
              <a:t>Your goal is to reduce violent and coercive behaviors.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ED7D3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srgbClr val="ED7D31"/>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95A11EE2-58B5-4717-8510-85C9CBFDA0D2}"/>
              </a:ext>
            </a:extLst>
          </p:cNvPr>
          <p:cNvPicPr>
            <a:picLocks noChangeAspect="1"/>
          </p:cNvPicPr>
          <p:nvPr/>
        </p:nvPicPr>
        <p:blipFill rotWithShape="1">
          <a:blip r:embed="rId2"/>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3885691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Listen Differently</a:t>
            </a:r>
          </a:p>
        </p:txBody>
      </p:sp>
      <p:sp>
        <p:nvSpPr>
          <p:cNvPr id="3" name="Content Placeholder 2"/>
          <p:cNvSpPr>
            <a:spLocks noGrp="1"/>
          </p:cNvSpPr>
          <p:nvPr>
            <p:ph idx="1"/>
          </p:nvPr>
        </p:nvSpPr>
        <p:spPr>
          <a:xfrm>
            <a:off x="5023262" y="1863291"/>
            <a:ext cx="6952132" cy="4808985"/>
          </a:xfrm>
        </p:spPr>
        <p:txBody>
          <a:bodyPr>
            <a:normAutofit/>
          </a:bodyPr>
          <a:lstStyle/>
          <a:p>
            <a:r>
              <a:rPr lang="en-US" sz="3600" dirty="0"/>
              <a:t>See the survivor’s risks from their perspective</a:t>
            </a:r>
          </a:p>
          <a:p>
            <a:r>
              <a:rPr lang="en-US" sz="3600" dirty="0"/>
              <a:t>Understand survivor’s priorities</a:t>
            </a:r>
          </a:p>
          <a:p>
            <a:r>
              <a:rPr lang="en-US" sz="3600" dirty="0"/>
              <a:t>Check back in – reflect, re-evaluate, try again</a:t>
            </a:r>
          </a:p>
          <a:p>
            <a:r>
              <a:rPr lang="en-US" sz="3600" dirty="0"/>
              <a:t>Check your understanding with survivor</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ED7D31"/>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a:ln>
                <a:noFill/>
              </a:ln>
              <a:solidFill>
                <a:srgbClr val="ED7D31"/>
              </a:solidFill>
              <a:effectLst/>
              <a:uLnTx/>
              <a:uFillTx/>
              <a:latin typeface="Gill Sans MT" panose="020B0502020104020203"/>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2239795"/>
            <a:ext cx="4251673" cy="2551004"/>
          </a:xfrm>
          <a:prstGeom prst="rect">
            <a:avLst/>
          </a:prstGeom>
        </p:spPr>
      </p:pic>
      <p:pic>
        <p:nvPicPr>
          <p:cNvPr id="7" name="Picture 6">
            <a:extLst>
              <a:ext uri="{FF2B5EF4-FFF2-40B4-BE49-F238E27FC236}">
                <a16:creationId xmlns:a16="http://schemas.microsoft.com/office/drawing/2014/main" id="{A9E138C5-956D-4261-8010-40932BF5E8D1}"/>
              </a:ext>
            </a:extLst>
          </p:cNvPr>
          <p:cNvPicPr>
            <a:picLocks noChangeAspect="1"/>
          </p:cNvPicPr>
          <p:nvPr/>
        </p:nvPicPr>
        <p:blipFill rotWithShape="1">
          <a:blip r:embed="rId4"/>
          <a:srcRect t="20934" b="23116"/>
          <a:stretch/>
        </p:blipFill>
        <p:spPr>
          <a:xfrm>
            <a:off x="446532" y="6377021"/>
            <a:ext cx="1178468" cy="494524"/>
          </a:xfrm>
          <a:prstGeom prst="rect">
            <a:avLst/>
          </a:prstGeom>
        </p:spPr>
      </p:pic>
    </p:spTree>
    <p:extLst>
      <p:ext uri="{BB962C8B-B14F-4D97-AF65-F5344CB8AC3E}">
        <p14:creationId xmlns:p14="http://schemas.microsoft.com/office/powerpoint/2010/main" val="395454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BAAB-5B22-4B8B-9243-D275FF4EF880}"/>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A522C808-F5B9-4843-B00D-3C76F50364B7}"/>
              </a:ext>
            </a:extLst>
          </p:cNvPr>
          <p:cNvSpPr>
            <a:spLocks noGrp="1"/>
          </p:cNvSpPr>
          <p:nvPr>
            <p:ph idx="1"/>
          </p:nvPr>
        </p:nvSpPr>
        <p:spPr>
          <a:xfrm>
            <a:off x="947257" y="1811023"/>
            <a:ext cx="10515600" cy="4351338"/>
          </a:xfrm>
        </p:spPr>
        <p:txBody>
          <a:bodyPr/>
          <a:lstStyle/>
          <a:p>
            <a:r>
              <a:rPr lang="en-US" dirty="0"/>
              <a:t>DV and Homelessness</a:t>
            </a:r>
          </a:p>
          <a:p>
            <a:r>
              <a:rPr lang="en-US" dirty="0"/>
              <a:t>Recognizing and Responding to Domestic Violence</a:t>
            </a:r>
          </a:p>
          <a:p>
            <a:r>
              <a:rPr lang="en-US" dirty="0"/>
              <a:t>Safety Planning:  Safety versus </a:t>
            </a:r>
            <a:r>
              <a:rPr lang="en-US" dirty="0" err="1"/>
              <a:t>SafeR</a:t>
            </a:r>
            <a:endParaRPr lang="en-US" dirty="0"/>
          </a:p>
          <a:p>
            <a:r>
              <a:rPr lang="en-US" dirty="0"/>
              <a:t>Legal Protections for DV Survivors</a:t>
            </a:r>
          </a:p>
          <a:p>
            <a:r>
              <a:rPr lang="en-US" dirty="0"/>
              <a:t>What About Immigrants</a:t>
            </a:r>
          </a:p>
          <a:p>
            <a:r>
              <a:rPr lang="en-US" dirty="0"/>
              <a:t>Working with DV Advocates and Agencies</a:t>
            </a:r>
          </a:p>
          <a:p>
            <a:endParaRPr lang="en-US" dirty="0"/>
          </a:p>
        </p:txBody>
      </p:sp>
      <p:grpSp>
        <p:nvGrpSpPr>
          <p:cNvPr id="4" name="Group 3">
            <a:extLst>
              <a:ext uri="{FF2B5EF4-FFF2-40B4-BE49-F238E27FC236}">
                <a16:creationId xmlns:a16="http://schemas.microsoft.com/office/drawing/2014/main" id="{6A632A5B-B0F8-448E-84AF-8718A7281FFD}"/>
              </a:ext>
            </a:extLst>
          </p:cNvPr>
          <p:cNvGrpSpPr/>
          <p:nvPr/>
        </p:nvGrpSpPr>
        <p:grpSpPr>
          <a:xfrm>
            <a:off x="838200" y="5508199"/>
            <a:ext cx="9144000" cy="1057539"/>
            <a:chOff x="0" y="5447948"/>
            <a:chExt cx="12192000" cy="1410052"/>
          </a:xfrm>
        </p:grpSpPr>
        <p:pic>
          <p:nvPicPr>
            <p:cNvPr id="5" name="Content Placeholder 4">
              <a:extLst>
                <a:ext uri="{FF2B5EF4-FFF2-40B4-BE49-F238E27FC236}">
                  <a16:creationId xmlns:a16="http://schemas.microsoft.com/office/drawing/2014/main" id="{E9690257-E492-408A-9556-D194455BE145}"/>
                </a:ext>
              </a:extLst>
            </p:cNvPr>
            <p:cNvPicPr>
              <a:picLocks noChangeAspect="1"/>
            </p:cNvPicPr>
            <p:nvPr/>
          </p:nvPicPr>
          <p:blipFill>
            <a:blip r:embed="rId3"/>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E249703A-8BB1-4C10-881A-F9B19AA10D2E}"/>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sp>
          <p:nvSpPr>
            <p:cNvPr id="7" name="Rectangle 6">
              <a:extLst>
                <a:ext uri="{FF2B5EF4-FFF2-40B4-BE49-F238E27FC236}">
                  <a16:creationId xmlns:a16="http://schemas.microsoft.com/office/drawing/2014/main" id="{9CCCA282-26D7-4101-B104-8E80EFE1E090}"/>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grpSp>
    </p:spTree>
    <p:extLst>
      <p:ext uri="{BB962C8B-B14F-4D97-AF65-F5344CB8AC3E}">
        <p14:creationId xmlns:p14="http://schemas.microsoft.com/office/powerpoint/2010/main" val="2365890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A59BF9-6B4A-4513-A761-F0F7B7651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6DB34C8E-19EE-4246-8A53-5C278DB44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FC4A3375-CC41-7540-87EB-E5538273BB66}"/>
              </a:ext>
            </a:extLst>
          </p:cNvPr>
          <p:cNvPicPr>
            <a:picLocks noChangeAspect="1"/>
          </p:cNvPicPr>
          <p:nvPr/>
        </p:nvPicPr>
        <p:blipFill rotWithShape="1">
          <a:blip r:embed="rId3">
            <a:extLst>
              <a:ext uri="{28A0092B-C50C-407E-A947-70E740481C1C}">
                <a14:useLocalDpi xmlns:a14="http://schemas.microsoft.com/office/drawing/2010/main" val="0"/>
              </a:ext>
            </a:extLst>
          </a:blip>
          <a:srcRect l="5542" r="49304" b="-1"/>
          <a:stretch/>
        </p:blipFill>
        <p:spPr>
          <a:xfrm>
            <a:off x="446533" y="723899"/>
            <a:ext cx="6202841" cy="5666666"/>
          </a:xfrm>
          <a:prstGeom prst="rect">
            <a:avLst/>
          </a:prstGeom>
        </p:spPr>
      </p:pic>
      <p:sp>
        <p:nvSpPr>
          <p:cNvPr id="13" name="Rectangle 12">
            <a:extLst>
              <a:ext uri="{FF2B5EF4-FFF2-40B4-BE49-F238E27FC236}">
                <a16:creationId xmlns:a16="http://schemas.microsoft.com/office/drawing/2014/main" id="{CF766FAB-51B8-4B1C-A418-CDF2F6C0F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8C949DA-AD3D-4D8C-8B43-091F8E8B2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C59D630-FA44-4D8B-A3B3-451C3B5D5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D7973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3AAE564-1BB5-4C9F-815D-432D99AFB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3379AD-926B-DF4C-9BE4-77C1290E9E19}"/>
              </a:ext>
            </a:extLst>
          </p:cNvPr>
          <p:cNvSpPr>
            <a:spLocks noGrp="1"/>
          </p:cNvSpPr>
          <p:nvPr>
            <p:ph type="ctrTitle"/>
          </p:nvPr>
        </p:nvSpPr>
        <p:spPr>
          <a:xfrm>
            <a:off x="7261934" y="1419225"/>
            <a:ext cx="4115917" cy="2085869"/>
          </a:xfrm>
        </p:spPr>
        <p:txBody>
          <a:bodyPr>
            <a:normAutofit/>
          </a:bodyPr>
          <a:lstStyle/>
          <a:p>
            <a:pPr>
              <a:lnSpc>
                <a:spcPct val="90000"/>
              </a:lnSpc>
            </a:pPr>
            <a:r>
              <a:rPr lang="en-US" dirty="0">
                <a:solidFill>
                  <a:srgbClr val="FFFFFF"/>
                </a:solidFill>
              </a:rPr>
              <a:t>Housing protections for </a:t>
            </a:r>
            <a:r>
              <a:rPr lang="en-US" dirty="0" err="1">
                <a:solidFill>
                  <a:srgbClr val="FFFFFF"/>
                </a:solidFill>
              </a:rPr>
              <a:t>Dv</a:t>
            </a:r>
            <a:r>
              <a:rPr lang="en-US" dirty="0">
                <a:solidFill>
                  <a:srgbClr val="FFFFFF"/>
                </a:solidFill>
              </a:rPr>
              <a:t> survivors </a:t>
            </a:r>
          </a:p>
        </p:txBody>
      </p:sp>
      <p:grpSp>
        <p:nvGrpSpPr>
          <p:cNvPr id="10" name="Group 9">
            <a:extLst>
              <a:ext uri="{FF2B5EF4-FFF2-40B4-BE49-F238E27FC236}">
                <a16:creationId xmlns:a16="http://schemas.microsoft.com/office/drawing/2014/main" id="{89813883-492A-445B-97E1-838CB409FE1C}"/>
              </a:ext>
            </a:extLst>
          </p:cNvPr>
          <p:cNvGrpSpPr/>
          <p:nvPr/>
        </p:nvGrpSpPr>
        <p:grpSpPr>
          <a:xfrm>
            <a:off x="-256032" y="5805016"/>
            <a:ext cx="12192000" cy="1057539"/>
            <a:chOff x="0" y="5447948"/>
            <a:chExt cx="12192000" cy="1410052"/>
          </a:xfrm>
        </p:grpSpPr>
        <p:pic>
          <p:nvPicPr>
            <p:cNvPr id="12" name="Content Placeholder 4">
              <a:extLst>
                <a:ext uri="{FF2B5EF4-FFF2-40B4-BE49-F238E27FC236}">
                  <a16:creationId xmlns:a16="http://schemas.microsoft.com/office/drawing/2014/main" id="{A42F151F-04E8-4C45-9FC9-E3C1D6E312FA}"/>
                </a:ext>
              </a:extLst>
            </p:cNvPr>
            <p:cNvPicPr>
              <a:picLocks noChangeAspect="1"/>
            </p:cNvPicPr>
            <p:nvPr/>
          </p:nvPicPr>
          <p:blipFill>
            <a:blip r:embed="rId4"/>
            <a:stretch>
              <a:fillRect/>
            </a:stretch>
          </p:blipFill>
          <p:spPr>
            <a:xfrm>
              <a:off x="0" y="5447948"/>
              <a:ext cx="1812175" cy="952853"/>
            </a:xfrm>
            <a:prstGeom prst="rect">
              <a:avLst/>
            </a:prstGeom>
          </p:spPr>
        </p:pic>
        <p:sp>
          <p:nvSpPr>
            <p:cNvPr id="14" name="Rectangle 13">
              <a:extLst>
                <a:ext uri="{FF2B5EF4-FFF2-40B4-BE49-F238E27FC236}">
                  <a16:creationId xmlns:a16="http://schemas.microsoft.com/office/drawing/2014/main" id="{4D2CB584-A2BC-4172-8504-3A0BF04B319D}"/>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6" name="Rectangle 15">
              <a:extLst>
                <a:ext uri="{FF2B5EF4-FFF2-40B4-BE49-F238E27FC236}">
                  <a16:creationId xmlns:a16="http://schemas.microsoft.com/office/drawing/2014/main" id="{32B729AA-0918-4694-B4DA-D94DE2703156}"/>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
        <p:nvSpPr>
          <p:cNvPr id="3" name="Footer Placeholder 2">
            <a:extLst>
              <a:ext uri="{FF2B5EF4-FFF2-40B4-BE49-F238E27FC236}">
                <a16:creationId xmlns:a16="http://schemas.microsoft.com/office/drawing/2014/main" id="{944108AA-A5A1-42C8-AF4F-81F268335BB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465359">
                  <a:lumMod val="75000"/>
                  <a:lumOff val="25000"/>
                </a:srgbClr>
              </a:solidFill>
              <a:effectLst/>
              <a:uLnTx/>
              <a:uFillTx/>
              <a:latin typeface="Gill Sans MT" panose="020B0502020104020203"/>
              <a:ea typeface="+mn-ea"/>
              <a:cs typeface="+mn-cs"/>
            </a:endParaRPr>
          </a:p>
        </p:txBody>
      </p:sp>
      <p:sp>
        <p:nvSpPr>
          <p:cNvPr id="5" name="Slide Number Placeholder 4">
            <a:extLst>
              <a:ext uri="{FF2B5EF4-FFF2-40B4-BE49-F238E27FC236}">
                <a16:creationId xmlns:a16="http://schemas.microsoft.com/office/drawing/2014/main" id="{67C6F2C4-B031-4603-9029-231A8BDE96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465359">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a:ln>
                <a:noFill/>
              </a:ln>
              <a:solidFill>
                <a:srgbClr val="465359">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967257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dirty="0">
                <a:solidFill>
                  <a:srgbClr val="FFFFFF"/>
                </a:solidFill>
              </a:rPr>
              <a:t>Housing Protections</a:t>
            </a:r>
            <a:endParaRPr lang="en-US" sz="5400" kern="1200" dirty="0">
              <a:solidFill>
                <a:srgbClr val="FFFFFF"/>
              </a:solidFill>
              <a:latin typeface="+mj-lt"/>
              <a:ea typeface="+mj-ea"/>
              <a:cs typeface="+mj-cs"/>
            </a:endParaRPr>
          </a:p>
        </p:txBody>
      </p:sp>
      <p:sp>
        <p:nvSpPr>
          <p:cNvPr id="3" name="Content Placeholder 2"/>
          <p:cNvSpPr>
            <a:spLocks noGrp="1"/>
          </p:cNvSpPr>
          <p:nvPr>
            <p:ph idx="1"/>
          </p:nvPr>
        </p:nvSpPr>
        <p:spPr>
          <a:xfrm>
            <a:off x="1524000" y="1525638"/>
            <a:ext cx="9144000" cy="420001"/>
          </a:xfrm>
        </p:spPr>
        <p:txBody>
          <a:bodyPr vert="horz" lIns="91440" tIns="45720" rIns="91440" bIns="45720" rtlCol="0">
            <a:normAutofit/>
          </a:bodyPr>
          <a:lstStyle/>
          <a:p>
            <a:pPr marL="0" indent="0" algn="ctr">
              <a:buNone/>
            </a:pPr>
            <a:r>
              <a:rPr lang="en-US" sz="2000" kern="1200">
                <a:solidFill>
                  <a:srgbClr val="FBF387"/>
                </a:solidFill>
                <a:latin typeface="+mn-lt"/>
                <a:ea typeface="+mn-ea"/>
                <a:cs typeface="+mn-cs"/>
              </a:rPr>
              <a:t>For survivors in </a:t>
            </a:r>
            <a:r>
              <a:rPr lang="en-US" sz="2000" u="sng" kern="1200">
                <a:solidFill>
                  <a:srgbClr val="FBF387"/>
                </a:solidFill>
                <a:latin typeface="+mn-lt"/>
                <a:ea typeface="+mn-ea"/>
                <a:cs typeface="+mn-cs"/>
              </a:rPr>
              <a:t>non-public</a:t>
            </a:r>
            <a:r>
              <a:rPr lang="en-US" sz="2000" kern="1200">
                <a:solidFill>
                  <a:srgbClr val="FBF387"/>
                </a:solidFill>
                <a:latin typeface="+mn-lt"/>
                <a:ea typeface="+mn-ea"/>
                <a:cs typeface="+mn-cs"/>
              </a:rPr>
              <a:t> housing</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2" descr="http://www.corrections.com/system/article/image/30087/Housing-Law.jpg?133674375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bwMode="auto">
          <a:xfrm>
            <a:off x="3362324" y="2795903"/>
            <a:ext cx="4987265" cy="333847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5E0E1E8-39AC-45DB-AA35-B492264347E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506D9AF3-E4A6-4E34-BBB4-BD906019B5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9" name="Group 8">
            <a:extLst>
              <a:ext uri="{FF2B5EF4-FFF2-40B4-BE49-F238E27FC236}">
                <a16:creationId xmlns:a16="http://schemas.microsoft.com/office/drawing/2014/main" id="{9CCEED59-CD71-4766-93B1-6E795874CB59}"/>
              </a:ext>
            </a:extLst>
          </p:cNvPr>
          <p:cNvGrpSpPr/>
          <p:nvPr/>
        </p:nvGrpSpPr>
        <p:grpSpPr>
          <a:xfrm>
            <a:off x="0" y="6040787"/>
            <a:ext cx="9144000" cy="1057539"/>
            <a:chOff x="0" y="5447948"/>
            <a:chExt cx="12192000" cy="1410052"/>
          </a:xfrm>
        </p:grpSpPr>
        <p:pic>
          <p:nvPicPr>
            <p:cNvPr id="10" name="Content Placeholder 4">
              <a:extLst>
                <a:ext uri="{FF2B5EF4-FFF2-40B4-BE49-F238E27FC236}">
                  <a16:creationId xmlns:a16="http://schemas.microsoft.com/office/drawing/2014/main" id="{C4C5DD80-74F6-454D-B2A9-9D09D5CA51DE}"/>
                </a:ext>
              </a:extLst>
            </p:cNvPr>
            <p:cNvPicPr>
              <a:picLocks noChangeAspect="1"/>
            </p:cNvPicPr>
            <p:nvPr/>
          </p:nvPicPr>
          <p:blipFill>
            <a:blip r:embed="rId5"/>
            <a:stretch>
              <a:fillRect/>
            </a:stretch>
          </p:blipFill>
          <p:spPr>
            <a:xfrm>
              <a:off x="0" y="5447948"/>
              <a:ext cx="1812175" cy="952853"/>
            </a:xfrm>
            <a:prstGeom prst="rect">
              <a:avLst/>
            </a:prstGeom>
          </p:spPr>
        </p:pic>
        <p:sp>
          <p:nvSpPr>
            <p:cNvPr id="11" name="Rectangle 10">
              <a:extLst>
                <a:ext uri="{FF2B5EF4-FFF2-40B4-BE49-F238E27FC236}">
                  <a16:creationId xmlns:a16="http://schemas.microsoft.com/office/drawing/2014/main" id="{58B7253F-D813-4B1B-ACDC-1F65BBE625A6}"/>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D9B9D303-CF83-4F97-81F6-7E7F9A7F4EFD}"/>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82842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dirty="0"/>
              <a:t>WA State Laws that Protect Tenants:</a:t>
            </a:r>
          </a:p>
        </p:txBody>
      </p:sp>
      <p:sp>
        <p:nvSpPr>
          <p:cNvPr id="21" name="Rectangle 14">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A8F25"/>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6">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p:cNvPicPr>
            <a:picLocks noChangeAspect="1"/>
          </p:cNvPicPr>
          <p:nvPr/>
        </p:nvPicPr>
        <p:blipFill rotWithShape="1">
          <a:blip r:embed="rId3"/>
          <a:srcRect b="11403"/>
          <a:stretch/>
        </p:blipFill>
        <p:spPr>
          <a:xfrm>
            <a:off x="657225" y="3196420"/>
            <a:ext cx="4962525" cy="1978491"/>
          </a:xfrm>
          <a:prstGeom prst="rect">
            <a:avLst/>
          </a:prstGeom>
        </p:spPr>
      </p:pic>
      <p:sp>
        <p:nvSpPr>
          <p:cNvPr id="3" name="Content Placeholder 2"/>
          <p:cNvSpPr>
            <a:spLocks noGrp="1"/>
          </p:cNvSpPr>
          <p:nvPr>
            <p:ph idx="1"/>
          </p:nvPr>
        </p:nvSpPr>
        <p:spPr>
          <a:xfrm>
            <a:off x="6335805" y="2180496"/>
            <a:ext cx="5275001" cy="4045683"/>
          </a:xfrm>
        </p:spPr>
        <p:txBody>
          <a:bodyPr>
            <a:normAutofit/>
          </a:bodyPr>
          <a:lstStyle/>
          <a:p>
            <a:pPr>
              <a:buClr>
                <a:srgbClr val="FA8F25"/>
              </a:buClr>
            </a:pPr>
            <a:r>
              <a:rPr lang="en-US" dirty="0"/>
              <a:t>Washington Residential Landlord-Tenant Act (RCW 59.18) </a:t>
            </a:r>
          </a:p>
          <a:p>
            <a:pPr lvl="1">
              <a:buClr>
                <a:srgbClr val="FA8F25"/>
              </a:buClr>
            </a:pPr>
            <a:r>
              <a:rPr lang="en-US" dirty="0"/>
              <a:t>Generally provides protection for tenants </a:t>
            </a:r>
          </a:p>
          <a:p>
            <a:pPr lvl="1">
              <a:buClr>
                <a:srgbClr val="FA8F25"/>
              </a:buClr>
            </a:pPr>
            <a:r>
              <a:rPr lang="en-US" dirty="0"/>
              <a:t>Includes specific protections for survivors of domestic violence, sexual assault and stalking</a:t>
            </a:r>
          </a:p>
          <a:p>
            <a:pPr>
              <a:buClr>
                <a:srgbClr val="FA8F25"/>
              </a:buClr>
            </a:pPr>
            <a:r>
              <a:rPr lang="en-US" dirty="0"/>
              <a:t>Fair Tenant Screening Act</a:t>
            </a:r>
          </a:p>
          <a:p>
            <a:pPr>
              <a:buClr>
                <a:srgbClr val="FA8F25"/>
              </a:buClr>
            </a:pPr>
            <a:r>
              <a:rPr lang="en-US" dirty="0"/>
              <a:t>Fair Housing Laws</a:t>
            </a:r>
          </a:p>
          <a:p>
            <a:pPr>
              <a:buClr>
                <a:srgbClr val="FA8F25"/>
              </a:buClr>
            </a:pPr>
            <a:r>
              <a:rPr lang="en-US" dirty="0"/>
              <a:t>City specific laws</a:t>
            </a:r>
          </a:p>
          <a:p>
            <a:pPr lvl="1">
              <a:buClr>
                <a:srgbClr val="FA8F25"/>
              </a:buClr>
            </a:pPr>
            <a:endParaRPr lang="en-US" dirty="0"/>
          </a:p>
        </p:txBody>
      </p:sp>
      <p:sp>
        <p:nvSpPr>
          <p:cNvPr id="4" name="Footer Placeholder 3">
            <a:extLst>
              <a:ext uri="{FF2B5EF4-FFF2-40B4-BE49-F238E27FC236}">
                <a16:creationId xmlns:a16="http://schemas.microsoft.com/office/drawing/2014/main" id="{59266226-B747-4026-B532-0450AE180BB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25CD62D5-57BE-4EA4-A7FC-D9FE18A9A2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9" name="Group 8">
            <a:extLst>
              <a:ext uri="{FF2B5EF4-FFF2-40B4-BE49-F238E27FC236}">
                <a16:creationId xmlns:a16="http://schemas.microsoft.com/office/drawing/2014/main" id="{17722398-A5AE-4B95-B51C-3EBAA41DC98D}"/>
              </a:ext>
            </a:extLst>
          </p:cNvPr>
          <p:cNvGrpSpPr/>
          <p:nvPr/>
        </p:nvGrpSpPr>
        <p:grpSpPr>
          <a:xfrm>
            <a:off x="0" y="6040787"/>
            <a:ext cx="9144000" cy="1057539"/>
            <a:chOff x="0" y="5447948"/>
            <a:chExt cx="12192000" cy="1410052"/>
          </a:xfrm>
        </p:grpSpPr>
        <p:pic>
          <p:nvPicPr>
            <p:cNvPr id="10" name="Content Placeholder 4">
              <a:extLst>
                <a:ext uri="{FF2B5EF4-FFF2-40B4-BE49-F238E27FC236}">
                  <a16:creationId xmlns:a16="http://schemas.microsoft.com/office/drawing/2014/main" id="{73C5D368-F86F-4696-A4B0-D69F152575B7}"/>
                </a:ext>
              </a:extLst>
            </p:cNvPr>
            <p:cNvPicPr>
              <a:picLocks noChangeAspect="1"/>
            </p:cNvPicPr>
            <p:nvPr/>
          </p:nvPicPr>
          <p:blipFill>
            <a:blip r:embed="rId4"/>
            <a:stretch>
              <a:fillRect/>
            </a:stretch>
          </p:blipFill>
          <p:spPr>
            <a:xfrm>
              <a:off x="0" y="5447948"/>
              <a:ext cx="1812175" cy="952853"/>
            </a:xfrm>
            <a:prstGeom prst="rect">
              <a:avLst/>
            </a:prstGeom>
          </p:spPr>
        </p:pic>
        <p:sp>
          <p:nvSpPr>
            <p:cNvPr id="11" name="Rectangle 10">
              <a:extLst>
                <a:ext uri="{FF2B5EF4-FFF2-40B4-BE49-F238E27FC236}">
                  <a16:creationId xmlns:a16="http://schemas.microsoft.com/office/drawing/2014/main" id="{16E541D4-919A-4A3B-B985-5E160B9DE23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0242C32-CDBF-4C89-829A-5891E7D460DF}"/>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206527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FFF"/>
                </a:solidFill>
              </a:rPr>
              <a:t>Accessing Housing</a:t>
            </a:r>
          </a:p>
        </p:txBody>
      </p:sp>
      <p:sp>
        <p:nvSpPr>
          <p:cNvPr id="25" name="Rectangle 11">
            <a:extLst>
              <a:ext uri="{FF2B5EF4-FFF2-40B4-BE49-F238E27FC236}">
                <a16:creationId xmlns:a16="http://schemas.microsoft.com/office/drawing/2014/main" id="{EAA9E59E-BB8E-4464-AAB5-469BBDAC6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FBC4E"/>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7225075" cy="3678303"/>
          </a:xfrm>
        </p:spPr>
        <p:txBody>
          <a:bodyPr>
            <a:normAutofit/>
          </a:bodyPr>
          <a:lstStyle/>
          <a:p>
            <a:pPr>
              <a:lnSpc>
                <a:spcPct val="90000"/>
              </a:lnSpc>
              <a:buClr>
                <a:srgbClr val="FFBC4E"/>
              </a:buClr>
            </a:pPr>
            <a:r>
              <a:rPr lang="en-US" sz="1500" dirty="0"/>
              <a:t>Landlords cannot make adverse rental decisions if a tenant has previously terminated a rental agreement due to DV, SA, or stalking.</a:t>
            </a:r>
          </a:p>
          <a:p>
            <a:pPr marL="0" indent="0">
              <a:lnSpc>
                <a:spcPct val="90000"/>
              </a:lnSpc>
              <a:buClr>
                <a:srgbClr val="FFBC4E"/>
              </a:buClr>
              <a:buNone/>
            </a:pPr>
            <a:endParaRPr lang="en-US" sz="1500" dirty="0"/>
          </a:p>
          <a:p>
            <a:pPr>
              <a:lnSpc>
                <a:spcPct val="90000"/>
              </a:lnSpc>
              <a:buClr>
                <a:srgbClr val="FFBC4E"/>
              </a:buClr>
            </a:pPr>
            <a:r>
              <a:rPr lang="en-US" sz="1500" dirty="0"/>
              <a:t>No one can be denied because they identify as a survivor of domestic violence. </a:t>
            </a:r>
          </a:p>
          <a:p>
            <a:pPr marL="0" indent="0">
              <a:lnSpc>
                <a:spcPct val="90000"/>
              </a:lnSpc>
              <a:buClr>
                <a:srgbClr val="FFBC4E"/>
              </a:buClr>
              <a:buNone/>
            </a:pPr>
            <a:endParaRPr lang="en-US" sz="1500" dirty="0"/>
          </a:p>
          <a:p>
            <a:pPr>
              <a:lnSpc>
                <a:spcPct val="90000"/>
              </a:lnSpc>
              <a:buClr>
                <a:srgbClr val="FFBC4E"/>
              </a:buClr>
            </a:pPr>
            <a:r>
              <a:rPr lang="en-US" sz="1500" dirty="0"/>
              <a:t>Tenant screening companies cannot disclose a victims status or someone who previously terminated a lease due to DV, SA, or stalking.</a:t>
            </a:r>
          </a:p>
          <a:p>
            <a:pPr>
              <a:lnSpc>
                <a:spcPct val="90000"/>
              </a:lnSpc>
              <a:buClr>
                <a:srgbClr val="FFBC4E"/>
              </a:buClr>
            </a:pPr>
            <a:endParaRPr lang="en-US" sz="1500" dirty="0"/>
          </a:p>
          <a:p>
            <a:pPr marL="0" indent="0">
              <a:lnSpc>
                <a:spcPct val="90000"/>
              </a:lnSpc>
              <a:buClr>
                <a:srgbClr val="FFBC4E"/>
              </a:buClr>
              <a:buNone/>
            </a:pPr>
            <a:endParaRPr lang="en-US" sz="1500" dirty="0"/>
          </a:p>
          <a:p>
            <a:pPr marL="0" indent="0">
              <a:lnSpc>
                <a:spcPct val="90000"/>
              </a:lnSpc>
              <a:buClr>
                <a:srgbClr val="FFBC4E"/>
              </a:buClr>
              <a:buNone/>
            </a:pPr>
            <a:r>
              <a:rPr lang="en-US" altLang="en-US" sz="1500" dirty="0"/>
              <a:t>(RCW 59.18.580:  No adverse rental decisions)</a:t>
            </a:r>
          </a:p>
          <a:p>
            <a:pPr marL="0" indent="0">
              <a:lnSpc>
                <a:spcPct val="90000"/>
              </a:lnSpc>
              <a:buClr>
                <a:srgbClr val="FFBC4E"/>
              </a:buClr>
              <a:buNone/>
            </a:pPr>
            <a:r>
              <a:rPr lang="en-US" sz="1500" dirty="0"/>
              <a:t> </a:t>
            </a:r>
          </a:p>
        </p:txBody>
      </p:sp>
      <p:pic>
        <p:nvPicPr>
          <p:cNvPr id="7" name="Picture 6"/>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51799" y="2281766"/>
            <a:ext cx="3683001" cy="3683001"/>
          </a:xfrm>
          <a:prstGeom prst="rect">
            <a:avLst/>
          </a:prstGeom>
        </p:spPr>
      </p:pic>
      <p:sp>
        <p:nvSpPr>
          <p:cNvPr id="4" name="Footer Placeholder 3">
            <a:extLst>
              <a:ext uri="{FF2B5EF4-FFF2-40B4-BE49-F238E27FC236}">
                <a16:creationId xmlns:a16="http://schemas.microsoft.com/office/drawing/2014/main" id="{B891A59F-B689-41E5-88E0-3D9058353B3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5" name="Slide Number Placeholder 4">
            <a:extLst>
              <a:ext uri="{FF2B5EF4-FFF2-40B4-BE49-F238E27FC236}">
                <a16:creationId xmlns:a16="http://schemas.microsoft.com/office/drawing/2014/main" id="{62AECADF-4219-47A4-AEE1-A4620A753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188F4EEA-489E-402A-BBCB-44EFF8A73BD8}"/>
              </a:ext>
            </a:extLst>
          </p:cNvPr>
          <p:cNvGrpSpPr/>
          <p:nvPr/>
        </p:nvGrpSpPr>
        <p:grpSpPr>
          <a:xfrm>
            <a:off x="0" y="6040787"/>
            <a:ext cx="9144000" cy="1057539"/>
            <a:chOff x="0" y="5447948"/>
            <a:chExt cx="12192000" cy="1410052"/>
          </a:xfrm>
        </p:grpSpPr>
        <p:pic>
          <p:nvPicPr>
            <p:cNvPr id="9" name="Content Placeholder 4">
              <a:extLst>
                <a:ext uri="{FF2B5EF4-FFF2-40B4-BE49-F238E27FC236}">
                  <a16:creationId xmlns:a16="http://schemas.microsoft.com/office/drawing/2014/main" id="{D0D558C2-CBBE-47FD-AB55-E1E0B18F4B1D}"/>
                </a:ext>
              </a:extLst>
            </p:cNvPr>
            <p:cNvPicPr>
              <a:picLocks noChangeAspect="1"/>
            </p:cNvPicPr>
            <p:nvPr/>
          </p:nvPicPr>
          <p:blipFill>
            <a:blip r:embed="rId5"/>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B332CB82-E9EC-4EC6-AB30-8471A443BDD2}"/>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D6EF277-255D-45E5-9FFE-D440807A634E}"/>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386874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1FA181AD-765A-43F0-9DBA-84F343818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3" name="Rectangle 11">
            <a:extLst>
              <a:ext uri="{FF2B5EF4-FFF2-40B4-BE49-F238E27FC236}">
                <a16:creationId xmlns:a16="http://schemas.microsoft.com/office/drawing/2014/main" id="{1916EC6B-AF43-449D-9F6A-153BF8C80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01850" y="702156"/>
            <a:ext cx="7208958" cy="1013800"/>
          </a:xfrm>
        </p:spPr>
        <p:txBody>
          <a:bodyPr>
            <a:normAutofit/>
          </a:bodyPr>
          <a:lstStyle/>
          <a:p>
            <a:r>
              <a:rPr lang="en-US"/>
              <a:t>Rental Agreements</a:t>
            </a:r>
            <a:endParaRPr lang="en-US" dirty="0"/>
          </a:p>
        </p:txBody>
      </p:sp>
      <p:sp>
        <p:nvSpPr>
          <p:cNvPr id="24" name="Rectangle 13">
            <a:extLst>
              <a:ext uri="{FF2B5EF4-FFF2-40B4-BE49-F238E27FC236}">
                <a16:creationId xmlns:a16="http://schemas.microsoft.com/office/drawing/2014/main" id="{A530051A-59CB-4ACF-BCD6-37A2C139A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63664"/>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p:cNvPicPr>
            <a:picLocks noChangeAspect="1"/>
          </p:cNvPicPr>
          <p:nvPr/>
        </p:nvPicPr>
        <p:blipFill>
          <a:blip r:embed="rId3"/>
          <a:stretch>
            <a:fillRect/>
          </a:stretch>
        </p:blipFill>
        <p:spPr>
          <a:xfrm>
            <a:off x="815547" y="1871562"/>
            <a:ext cx="2845090" cy="3176659"/>
          </a:xfrm>
          <a:prstGeom prst="rect">
            <a:avLst/>
          </a:prstGeom>
        </p:spPr>
      </p:pic>
      <p:sp>
        <p:nvSpPr>
          <p:cNvPr id="3" name="Content Placeholder 2"/>
          <p:cNvSpPr>
            <a:spLocks noGrp="1"/>
          </p:cNvSpPr>
          <p:nvPr>
            <p:ph idx="1"/>
          </p:nvPr>
        </p:nvSpPr>
        <p:spPr>
          <a:xfrm>
            <a:off x="4401849" y="2180496"/>
            <a:ext cx="7208957" cy="4045683"/>
          </a:xfrm>
        </p:spPr>
        <p:txBody>
          <a:bodyPr>
            <a:normAutofit lnSpcReduction="10000"/>
          </a:bodyPr>
          <a:lstStyle/>
          <a:p>
            <a:pPr>
              <a:lnSpc>
                <a:spcPct val="90000"/>
              </a:lnSpc>
              <a:buClr>
                <a:srgbClr val="F63664"/>
              </a:buClr>
            </a:pPr>
            <a:r>
              <a:rPr lang="en-US" sz="1500" dirty="0"/>
              <a:t>Survivors can break a lease</a:t>
            </a:r>
          </a:p>
          <a:p>
            <a:pPr lvl="1">
              <a:lnSpc>
                <a:spcPct val="90000"/>
              </a:lnSpc>
              <a:buClr>
                <a:srgbClr val="F63664"/>
              </a:buClr>
            </a:pPr>
            <a:r>
              <a:rPr lang="en-US" sz="1500" dirty="0"/>
              <a:t>Survivors can notify their landlord in writing that they are a survivor</a:t>
            </a:r>
          </a:p>
          <a:p>
            <a:pPr lvl="1">
              <a:lnSpc>
                <a:spcPct val="90000"/>
              </a:lnSpc>
              <a:buClr>
                <a:srgbClr val="F63664"/>
              </a:buClr>
            </a:pPr>
            <a:r>
              <a:rPr lang="en-US" sz="1500" dirty="0"/>
              <a:t>Landlords can request verification:</a:t>
            </a:r>
          </a:p>
          <a:p>
            <a:pPr lvl="2">
              <a:lnSpc>
                <a:spcPct val="90000"/>
              </a:lnSpc>
              <a:buClr>
                <a:srgbClr val="F63664"/>
              </a:buClr>
            </a:pPr>
            <a:r>
              <a:rPr lang="en-US" sz="1500" dirty="0"/>
              <a:t>Protection Order</a:t>
            </a:r>
          </a:p>
          <a:p>
            <a:pPr lvl="2">
              <a:lnSpc>
                <a:spcPct val="90000"/>
              </a:lnSpc>
              <a:buClr>
                <a:srgbClr val="F63664"/>
              </a:buClr>
            </a:pPr>
            <a:r>
              <a:rPr lang="en-US" sz="1500" dirty="0"/>
              <a:t>Report from a “qualified party” </a:t>
            </a:r>
            <a:r>
              <a:rPr lang="en-US" sz="1500" b="1" i="1" u="sng" dirty="0"/>
              <a:t>(THAT CAN BE YOU!)</a:t>
            </a:r>
            <a:r>
              <a:rPr lang="en-US" sz="1500" dirty="0"/>
              <a:t> </a:t>
            </a:r>
          </a:p>
          <a:p>
            <a:pPr lvl="3">
              <a:lnSpc>
                <a:spcPct val="90000"/>
              </a:lnSpc>
              <a:buClr>
                <a:srgbClr val="F63664"/>
              </a:buClr>
            </a:pPr>
            <a:r>
              <a:rPr lang="en-US" sz="1500" dirty="0"/>
              <a:t>It is not required that perpetrators name is included, unless the perpetrator is the landlord</a:t>
            </a:r>
          </a:p>
          <a:p>
            <a:pPr>
              <a:lnSpc>
                <a:spcPct val="90000"/>
              </a:lnSpc>
              <a:buClr>
                <a:srgbClr val="F63664"/>
              </a:buClr>
            </a:pPr>
            <a:endParaRPr lang="en-US" sz="1500" dirty="0"/>
          </a:p>
          <a:p>
            <a:pPr>
              <a:lnSpc>
                <a:spcPct val="90000"/>
              </a:lnSpc>
              <a:buClr>
                <a:srgbClr val="F63664"/>
              </a:buClr>
            </a:pPr>
            <a:r>
              <a:rPr lang="en-US" sz="1500" dirty="0"/>
              <a:t>Victims of assault, stalking or other harassment by the landlord can terminate their lease prior to report from a “third party” or protection order</a:t>
            </a:r>
          </a:p>
          <a:p>
            <a:pPr>
              <a:lnSpc>
                <a:spcPct val="90000"/>
              </a:lnSpc>
              <a:buClr>
                <a:srgbClr val="F63664"/>
              </a:buClr>
            </a:pPr>
            <a:endParaRPr lang="en-US" sz="1500" dirty="0"/>
          </a:p>
          <a:p>
            <a:pPr marL="0" indent="0">
              <a:lnSpc>
                <a:spcPct val="90000"/>
              </a:lnSpc>
              <a:buClr>
                <a:srgbClr val="F63664"/>
              </a:buClr>
              <a:buNone/>
            </a:pPr>
            <a:endParaRPr lang="en-US" altLang="en-US" sz="1500" dirty="0"/>
          </a:p>
          <a:p>
            <a:pPr marL="0" indent="0">
              <a:lnSpc>
                <a:spcPct val="90000"/>
              </a:lnSpc>
              <a:buClr>
                <a:srgbClr val="F63664"/>
              </a:buClr>
              <a:buNone/>
            </a:pPr>
            <a:r>
              <a:rPr lang="en-US" altLang="en-US" sz="1500" dirty="0"/>
              <a:t> (RCW 59.18.575)</a:t>
            </a:r>
            <a:endParaRPr lang="en-US" sz="1500" dirty="0"/>
          </a:p>
          <a:p>
            <a:pPr marL="0" indent="0">
              <a:lnSpc>
                <a:spcPct val="90000"/>
              </a:lnSpc>
              <a:buClr>
                <a:srgbClr val="F63664"/>
              </a:buClr>
              <a:buNone/>
            </a:pPr>
            <a:endParaRPr lang="en-US" sz="1500" dirty="0"/>
          </a:p>
        </p:txBody>
      </p:sp>
      <p:sp>
        <p:nvSpPr>
          <p:cNvPr id="4" name="Footer Placeholder 3">
            <a:extLst>
              <a:ext uri="{FF2B5EF4-FFF2-40B4-BE49-F238E27FC236}">
                <a16:creationId xmlns:a16="http://schemas.microsoft.com/office/drawing/2014/main" id="{BC559616-6440-45B1-9008-457EE70177A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267C45EB-B078-41C3-9C67-787B84E7AA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0" name="Group 9">
            <a:extLst>
              <a:ext uri="{FF2B5EF4-FFF2-40B4-BE49-F238E27FC236}">
                <a16:creationId xmlns:a16="http://schemas.microsoft.com/office/drawing/2014/main" id="{38D7D1DC-9FD4-4576-906D-A8F64788854E}"/>
              </a:ext>
            </a:extLst>
          </p:cNvPr>
          <p:cNvGrpSpPr/>
          <p:nvPr/>
        </p:nvGrpSpPr>
        <p:grpSpPr>
          <a:xfrm>
            <a:off x="0" y="6040787"/>
            <a:ext cx="9144000" cy="1057539"/>
            <a:chOff x="0" y="5447948"/>
            <a:chExt cx="12192000" cy="1410052"/>
          </a:xfrm>
        </p:grpSpPr>
        <p:pic>
          <p:nvPicPr>
            <p:cNvPr id="11" name="Content Placeholder 4">
              <a:extLst>
                <a:ext uri="{FF2B5EF4-FFF2-40B4-BE49-F238E27FC236}">
                  <a16:creationId xmlns:a16="http://schemas.microsoft.com/office/drawing/2014/main" id="{D1CE295A-8A2C-47C7-8EF1-B331875A46C2}"/>
                </a:ext>
              </a:extLst>
            </p:cNvPr>
            <p:cNvPicPr>
              <a:picLocks noChangeAspect="1"/>
            </p:cNvPicPr>
            <p:nvPr/>
          </p:nvPicPr>
          <p:blipFill>
            <a:blip r:embed="rId4"/>
            <a:stretch>
              <a:fillRect/>
            </a:stretch>
          </p:blipFill>
          <p:spPr>
            <a:xfrm>
              <a:off x="0" y="5447948"/>
              <a:ext cx="1812175" cy="952853"/>
            </a:xfrm>
            <a:prstGeom prst="rect">
              <a:avLst/>
            </a:prstGeom>
          </p:spPr>
        </p:pic>
        <p:sp>
          <p:nvSpPr>
            <p:cNvPr id="12" name="Rectangle 11">
              <a:extLst>
                <a:ext uri="{FF2B5EF4-FFF2-40B4-BE49-F238E27FC236}">
                  <a16:creationId xmlns:a16="http://schemas.microsoft.com/office/drawing/2014/main" id="{43FD33BE-2525-45C1-BEBD-8440D5DB2E6B}"/>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B7DC58B-F14F-4FB8-9835-BDB86A5BAB25}"/>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961894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t>What does this mean for rent?</a:t>
            </a:r>
          </a:p>
        </p:txBody>
      </p:sp>
      <p:sp>
        <p:nvSpPr>
          <p:cNvPr id="20" name="Rectangle 19">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EFB85F"/>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2"/>
          <p:cNvPicPr>
            <a:picLocks noChangeAspect="1" noChangeArrowheads="1"/>
          </p:cNvPicPr>
          <p:nvPr/>
        </p:nvPicPr>
        <p:blipFill>
          <a:blip r:embed="rId3">
            <a:extLst>
              <a:ext uri="{837473B0-CC2E-450A-ABE3-18F120FF3D39}">
                <a1611:picAttrSrcUrl xmlns:a1611="http://schemas.microsoft.com/office/drawing/2016/11/main" r:id="rId4"/>
              </a:ext>
            </a:extLst>
          </a:blip>
          <a:stretch>
            <a:fillRect/>
          </a:stretch>
        </p:blipFill>
        <p:spPr bwMode="auto">
          <a:xfrm>
            <a:off x="1286092" y="2361056"/>
            <a:ext cx="3704790" cy="36492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35805" y="2180496"/>
            <a:ext cx="5275001" cy="4045683"/>
          </a:xfrm>
        </p:spPr>
        <p:txBody>
          <a:bodyPr>
            <a:normAutofit/>
          </a:bodyPr>
          <a:lstStyle/>
          <a:p>
            <a:pPr>
              <a:buClr>
                <a:srgbClr val="EFB85F"/>
              </a:buClr>
            </a:pPr>
            <a:r>
              <a:rPr lang="en-US" sz="2000" dirty="0"/>
              <a:t>If a survivor breaks a lease, they will be released from the rental agreement, but…</a:t>
            </a:r>
          </a:p>
          <a:p>
            <a:pPr lvl="1">
              <a:buClr>
                <a:srgbClr val="EFB85F"/>
              </a:buClr>
            </a:pPr>
            <a:r>
              <a:rPr lang="en-US" sz="2000" b="1" u="sng" dirty="0"/>
              <a:t>They still have to pay rent for the entire month they vacated the unit</a:t>
            </a:r>
          </a:p>
        </p:txBody>
      </p:sp>
      <p:sp>
        <p:nvSpPr>
          <p:cNvPr id="5" name="Footer Placeholder 4">
            <a:extLst>
              <a:ext uri="{FF2B5EF4-FFF2-40B4-BE49-F238E27FC236}">
                <a16:creationId xmlns:a16="http://schemas.microsoft.com/office/drawing/2014/main" id="{297FFE7A-D00A-4A82-ABEE-63FFAA10C0A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5A6BCB78-95F5-4224-A506-AB75A0011D9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9" name="Group 8">
            <a:extLst>
              <a:ext uri="{FF2B5EF4-FFF2-40B4-BE49-F238E27FC236}">
                <a16:creationId xmlns:a16="http://schemas.microsoft.com/office/drawing/2014/main" id="{0AD3A1C1-65BD-448A-992D-DB99A7C696A4}"/>
              </a:ext>
            </a:extLst>
          </p:cNvPr>
          <p:cNvGrpSpPr/>
          <p:nvPr/>
        </p:nvGrpSpPr>
        <p:grpSpPr>
          <a:xfrm>
            <a:off x="0" y="6040787"/>
            <a:ext cx="9144000" cy="1057539"/>
            <a:chOff x="0" y="5447948"/>
            <a:chExt cx="12192000" cy="1410052"/>
          </a:xfrm>
        </p:grpSpPr>
        <p:pic>
          <p:nvPicPr>
            <p:cNvPr id="10" name="Content Placeholder 4">
              <a:extLst>
                <a:ext uri="{FF2B5EF4-FFF2-40B4-BE49-F238E27FC236}">
                  <a16:creationId xmlns:a16="http://schemas.microsoft.com/office/drawing/2014/main" id="{FA17A343-3EC8-4A46-B1CE-FA92EDCD108A}"/>
                </a:ext>
              </a:extLst>
            </p:cNvPr>
            <p:cNvPicPr>
              <a:picLocks noChangeAspect="1"/>
            </p:cNvPicPr>
            <p:nvPr/>
          </p:nvPicPr>
          <p:blipFill>
            <a:blip r:embed="rId5"/>
            <a:stretch>
              <a:fillRect/>
            </a:stretch>
          </p:blipFill>
          <p:spPr>
            <a:xfrm>
              <a:off x="0" y="5447948"/>
              <a:ext cx="1812175" cy="952853"/>
            </a:xfrm>
            <a:prstGeom prst="rect">
              <a:avLst/>
            </a:prstGeom>
          </p:spPr>
        </p:pic>
        <p:sp>
          <p:nvSpPr>
            <p:cNvPr id="11" name="Rectangle 10">
              <a:extLst>
                <a:ext uri="{FF2B5EF4-FFF2-40B4-BE49-F238E27FC236}">
                  <a16:creationId xmlns:a16="http://schemas.microsoft.com/office/drawing/2014/main" id="{1CB6D94E-ADD9-4210-AB07-58EE58CE899E}"/>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01053C6-132D-4E78-9BE2-6B90D84B9028}"/>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893860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1FA181AD-765A-43F0-9DBA-84F343818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2">
            <a:extLst>
              <a:ext uri="{FF2B5EF4-FFF2-40B4-BE49-F238E27FC236}">
                <a16:creationId xmlns:a16="http://schemas.microsoft.com/office/drawing/2014/main" id="{1916EC6B-AF43-449D-9F6A-153BF8C80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01850" y="702156"/>
            <a:ext cx="7208958" cy="1013800"/>
          </a:xfrm>
        </p:spPr>
        <p:txBody>
          <a:bodyPr>
            <a:normAutofit/>
          </a:bodyPr>
          <a:lstStyle/>
          <a:p>
            <a:r>
              <a:rPr lang="en-US"/>
              <a:t>What about deposits?</a:t>
            </a:r>
            <a:endParaRPr lang="en-US" dirty="0"/>
          </a:p>
        </p:txBody>
      </p:sp>
      <p:sp>
        <p:nvSpPr>
          <p:cNvPr id="21" name="Rectangle 14">
            <a:extLst>
              <a:ext uri="{FF2B5EF4-FFF2-40B4-BE49-F238E27FC236}">
                <a16:creationId xmlns:a16="http://schemas.microsoft.com/office/drawing/2014/main" id="{A530051A-59CB-4ACF-BCD6-37A2C139A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886AB5"/>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p:cNvPicPr>
            <a:picLocks noChangeAspect="1"/>
          </p:cNvPicPr>
          <p:nvPr/>
        </p:nvPicPr>
        <p:blipFill>
          <a:blip r:embed="rId3"/>
          <a:stretch>
            <a:fillRect/>
          </a:stretch>
        </p:blipFill>
        <p:spPr>
          <a:xfrm>
            <a:off x="815547" y="1462275"/>
            <a:ext cx="2845090" cy="3995233"/>
          </a:xfrm>
          <a:prstGeom prst="rect">
            <a:avLst/>
          </a:prstGeom>
        </p:spPr>
      </p:pic>
      <p:sp>
        <p:nvSpPr>
          <p:cNvPr id="3" name="Content Placeholder 2"/>
          <p:cNvSpPr>
            <a:spLocks noGrp="1"/>
          </p:cNvSpPr>
          <p:nvPr>
            <p:ph idx="1"/>
          </p:nvPr>
        </p:nvSpPr>
        <p:spPr>
          <a:xfrm>
            <a:off x="4401850" y="2180497"/>
            <a:ext cx="6755678" cy="2345322"/>
          </a:xfrm>
        </p:spPr>
        <p:txBody>
          <a:bodyPr>
            <a:normAutofit/>
          </a:bodyPr>
          <a:lstStyle/>
          <a:p>
            <a:pPr>
              <a:buClr>
                <a:srgbClr val="886AB5"/>
              </a:buClr>
            </a:pPr>
            <a:r>
              <a:rPr lang="en-US" dirty="0"/>
              <a:t>Survivors are entitled to a deposit refund minus any damages beyond normal “wear and tear”</a:t>
            </a:r>
          </a:p>
          <a:p>
            <a:pPr>
              <a:buClr>
                <a:srgbClr val="886AB5"/>
              </a:buClr>
            </a:pPr>
            <a:r>
              <a:rPr lang="en-US" dirty="0"/>
              <a:t>Survivors cannot be held responsible for damages caused as a result of an incident of domestic violence?</a:t>
            </a:r>
          </a:p>
          <a:p>
            <a:pPr>
              <a:buClr>
                <a:srgbClr val="886AB5"/>
              </a:buClr>
            </a:pPr>
            <a:r>
              <a:rPr lang="en-US" b="1" u="sng" dirty="0"/>
              <a:t>But wait...what is the catch here?!</a:t>
            </a:r>
          </a:p>
        </p:txBody>
      </p:sp>
      <p:sp>
        <p:nvSpPr>
          <p:cNvPr id="4" name="TextBox 3">
            <a:extLst>
              <a:ext uri="{FF2B5EF4-FFF2-40B4-BE49-F238E27FC236}">
                <a16:creationId xmlns:a16="http://schemas.microsoft.com/office/drawing/2014/main" id="{62A892C2-7271-4B6A-BB8C-D3DDE9B78642}"/>
              </a:ext>
            </a:extLst>
          </p:cNvPr>
          <p:cNvSpPr txBox="1"/>
          <p:nvPr/>
        </p:nvSpPr>
        <p:spPr>
          <a:xfrm>
            <a:off x="4401850" y="5457508"/>
            <a:ext cx="7347774"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Tip:  Take pictures!</a:t>
            </a:r>
          </a:p>
        </p:txBody>
      </p:sp>
      <p:sp>
        <p:nvSpPr>
          <p:cNvPr id="5" name="Footer Placeholder 4">
            <a:extLst>
              <a:ext uri="{FF2B5EF4-FFF2-40B4-BE49-F238E27FC236}">
                <a16:creationId xmlns:a16="http://schemas.microsoft.com/office/drawing/2014/main" id="{112A2601-D51F-4F95-B0EB-A015E9BB4DF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7" name="Slide Number Placeholder 6">
            <a:extLst>
              <a:ext uri="{FF2B5EF4-FFF2-40B4-BE49-F238E27FC236}">
                <a16:creationId xmlns:a16="http://schemas.microsoft.com/office/drawing/2014/main" id="{5390F93B-743E-4BA5-8D85-81F2955CA3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82B0FCD7-5DBF-455F-B5C7-2A25C56A4CF0}"/>
              </a:ext>
            </a:extLst>
          </p:cNvPr>
          <p:cNvGrpSpPr/>
          <p:nvPr/>
        </p:nvGrpSpPr>
        <p:grpSpPr>
          <a:xfrm>
            <a:off x="0" y="6040787"/>
            <a:ext cx="9144000" cy="1057539"/>
            <a:chOff x="0" y="5447948"/>
            <a:chExt cx="12192000" cy="1410052"/>
          </a:xfrm>
        </p:grpSpPr>
        <p:pic>
          <p:nvPicPr>
            <p:cNvPr id="12" name="Content Placeholder 4">
              <a:extLst>
                <a:ext uri="{FF2B5EF4-FFF2-40B4-BE49-F238E27FC236}">
                  <a16:creationId xmlns:a16="http://schemas.microsoft.com/office/drawing/2014/main" id="{0CFCF4DA-C104-410B-908B-8A0BA713DC68}"/>
                </a:ext>
              </a:extLst>
            </p:cNvPr>
            <p:cNvPicPr>
              <a:picLocks noChangeAspect="1"/>
            </p:cNvPicPr>
            <p:nvPr/>
          </p:nvPicPr>
          <p:blipFill>
            <a:blip r:embed="rId4"/>
            <a:stretch>
              <a:fillRect/>
            </a:stretch>
          </p:blipFill>
          <p:spPr>
            <a:xfrm>
              <a:off x="0" y="5447948"/>
              <a:ext cx="1812175" cy="952853"/>
            </a:xfrm>
            <a:prstGeom prst="rect">
              <a:avLst/>
            </a:prstGeom>
          </p:spPr>
        </p:pic>
        <p:sp>
          <p:nvSpPr>
            <p:cNvPr id="13" name="Rectangle 12">
              <a:extLst>
                <a:ext uri="{FF2B5EF4-FFF2-40B4-BE49-F238E27FC236}">
                  <a16:creationId xmlns:a16="http://schemas.microsoft.com/office/drawing/2014/main" id="{E919FB57-05A0-4FF9-A425-1D5704C411D8}"/>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0DDA0E2D-9CBC-461F-B899-E33A9E128832}"/>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14784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FFF"/>
                </a:solidFill>
              </a:rPr>
              <a:t>Changing Locks:</a:t>
            </a:r>
          </a:p>
        </p:txBody>
      </p:sp>
      <p:sp>
        <p:nvSpPr>
          <p:cNvPr id="16" name="Rectangle 9">
            <a:extLst>
              <a:ext uri="{FF2B5EF4-FFF2-40B4-BE49-F238E27FC236}">
                <a16:creationId xmlns:a16="http://schemas.microsoft.com/office/drawing/2014/main" id="{EAA9E59E-BB8E-4464-AAB5-469BBDAC6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CA8EB"/>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26724" y="2088133"/>
            <a:ext cx="7225075" cy="3678303"/>
          </a:xfrm>
        </p:spPr>
        <p:txBody>
          <a:bodyPr>
            <a:normAutofit/>
          </a:bodyPr>
          <a:lstStyle/>
          <a:p>
            <a:pPr>
              <a:buClr>
                <a:srgbClr val="FCA8EB"/>
              </a:buClr>
            </a:pPr>
            <a:r>
              <a:rPr lang="en-US" dirty="0"/>
              <a:t>If a survivor has a valid Protection Order against someone who is also on the lease, they can request that the landlord change the locks on the unit, at their expense</a:t>
            </a:r>
          </a:p>
          <a:p>
            <a:pPr>
              <a:buClr>
                <a:srgbClr val="FCA8EB"/>
              </a:buClr>
            </a:pPr>
            <a:r>
              <a:rPr lang="en-US" dirty="0"/>
              <a:t>Or, you could just ask!</a:t>
            </a:r>
          </a:p>
        </p:txBody>
      </p:sp>
      <p:pic>
        <p:nvPicPr>
          <p:cNvPr id="5" name="Picture 4"/>
          <p:cNvPicPr>
            <a:picLocks noChangeAspect="1"/>
          </p:cNvPicPr>
          <p:nvPr/>
        </p:nvPicPr>
        <p:blipFill rotWithShape="1">
          <a:blip r:embed="rId3"/>
          <a:srcRect l="22019" r="16655" b="-1"/>
          <a:stretch/>
        </p:blipFill>
        <p:spPr>
          <a:xfrm>
            <a:off x="8051799" y="1871133"/>
            <a:ext cx="3683001" cy="4504267"/>
          </a:xfrm>
          <a:prstGeom prst="rect">
            <a:avLst/>
          </a:prstGeom>
        </p:spPr>
      </p:pic>
      <p:sp>
        <p:nvSpPr>
          <p:cNvPr id="4" name="Footer Placeholder 3">
            <a:extLst>
              <a:ext uri="{FF2B5EF4-FFF2-40B4-BE49-F238E27FC236}">
                <a16:creationId xmlns:a16="http://schemas.microsoft.com/office/drawing/2014/main" id="{DA90F27A-2C63-45F9-9E87-00CF619552D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36522878-9943-4617-9E92-F86BCB6E67D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EE21288E-3D23-4B18-ACCB-052F16B2F011}"/>
              </a:ext>
            </a:extLst>
          </p:cNvPr>
          <p:cNvGrpSpPr/>
          <p:nvPr/>
        </p:nvGrpSpPr>
        <p:grpSpPr>
          <a:xfrm>
            <a:off x="0" y="6040787"/>
            <a:ext cx="9144000" cy="1057539"/>
            <a:chOff x="0" y="5447948"/>
            <a:chExt cx="12192000" cy="1410052"/>
          </a:xfrm>
        </p:grpSpPr>
        <p:pic>
          <p:nvPicPr>
            <p:cNvPr id="9" name="Content Placeholder 4">
              <a:extLst>
                <a:ext uri="{FF2B5EF4-FFF2-40B4-BE49-F238E27FC236}">
                  <a16:creationId xmlns:a16="http://schemas.microsoft.com/office/drawing/2014/main" id="{83B000ED-9BCD-4C71-9FC3-AED7E39C7675}"/>
                </a:ext>
              </a:extLst>
            </p:cNvPr>
            <p:cNvPicPr>
              <a:picLocks noChangeAspect="1"/>
            </p:cNvPicPr>
            <p:nvPr/>
          </p:nvPicPr>
          <p:blipFill>
            <a:blip r:embed="rId4"/>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BC492C0A-3050-4DA3-9414-4F24CAB393D9}"/>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5B155EB5-48DB-4C2D-A3DA-2561B3D491CA}"/>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924978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760" y="1769532"/>
            <a:ext cx="4592781" cy="3318936"/>
          </a:xfrm>
        </p:spPr>
        <p:txBody>
          <a:bodyPr/>
          <a:lstStyle/>
          <a:p>
            <a:r>
              <a:rPr lang="en-US" dirty="0"/>
              <a:t>A landlord </a:t>
            </a:r>
            <a:r>
              <a:rPr lang="en-US" b="1" u="sng" dirty="0">
                <a:solidFill>
                  <a:srgbClr val="FF0000"/>
                </a:solidFill>
              </a:rPr>
              <a:t>CANNOT</a:t>
            </a:r>
            <a:r>
              <a:rPr lang="en-US" dirty="0">
                <a:solidFill>
                  <a:schemeClr val="tx1"/>
                </a:solidFill>
              </a:rPr>
              <a:t> legally end leases, refuse renewal, evict or refuse to rent just because </a:t>
            </a:r>
            <a:r>
              <a:rPr lang="en-US" dirty="0"/>
              <a:t>someone is a </a:t>
            </a:r>
            <a:r>
              <a:rPr lang="en-US" dirty="0">
                <a:solidFill>
                  <a:schemeClr val="tx1"/>
                </a:solidFill>
              </a:rPr>
              <a:t>victim of domestic violence, sexual assault, unlawful harassment and/or stalking. </a:t>
            </a:r>
            <a:r>
              <a:rPr lang="en-US" dirty="0">
                <a:solidFill>
                  <a:srgbClr val="FF0000"/>
                </a:solidFill>
              </a:rPr>
              <a:t> </a:t>
            </a:r>
          </a:p>
        </p:txBody>
      </p:sp>
      <p:sp>
        <p:nvSpPr>
          <p:cNvPr id="4" name="Content Placeholder 2"/>
          <p:cNvSpPr txBox="1">
            <a:spLocks/>
          </p:cNvSpPr>
          <p:nvPr/>
        </p:nvSpPr>
        <p:spPr>
          <a:xfrm>
            <a:off x="6296892" y="2570787"/>
            <a:ext cx="4592781"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465359"/>
              </a:buClr>
              <a:buSzPct val="115000"/>
              <a:buFont typeface="Arial"/>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A landlord </a:t>
            </a:r>
            <a:r>
              <a:rPr kumimoji="0" lang="en-US" sz="1800" b="1" i="0" u="sng" strike="noStrike" kern="1200" cap="none" spc="0" normalizeH="0" baseline="0" noProof="0" dirty="0">
                <a:ln>
                  <a:noFill/>
                </a:ln>
                <a:solidFill>
                  <a:srgbClr val="465359"/>
                </a:solidFill>
                <a:effectLst/>
                <a:uLnTx/>
                <a:uFillTx/>
                <a:latin typeface="Gill Sans MT" panose="020B0502020104020203"/>
                <a:ea typeface="+mn-ea"/>
                <a:cs typeface="+mn-cs"/>
              </a:rPr>
              <a:t>CAN</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end tenancy or evict for other, lawful purposes, such as failure to pay rent.</a:t>
            </a:r>
            <a:endPar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endParaRPr>
          </a:p>
        </p:txBody>
      </p:sp>
      <p:pic>
        <p:nvPicPr>
          <p:cNvPr id="6" name="Picture 5"/>
          <p:cNvPicPr>
            <a:picLocks noChangeAspect="1"/>
          </p:cNvPicPr>
          <p:nvPr/>
        </p:nvPicPr>
        <p:blipFill>
          <a:blip r:embed="rId2"/>
          <a:stretch>
            <a:fillRect/>
          </a:stretch>
        </p:blipFill>
        <p:spPr>
          <a:xfrm>
            <a:off x="4046593" y="246901"/>
            <a:ext cx="3683178" cy="2081797"/>
          </a:xfrm>
          <a:prstGeom prst="rect">
            <a:avLst/>
          </a:prstGeom>
        </p:spPr>
      </p:pic>
      <p:sp>
        <p:nvSpPr>
          <p:cNvPr id="2" name="Footer Placeholder 1">
            <a:extLst>
              <a:ext uri="{FF2B5EF4-FFF2-40B4-BE49-F238E27FC236}">
                <a16:creationId xmlns:a16="http://schemas.microsoft.com/office/drawing/2014/main" id="{BC179B29-81F1-4326-A369-DAC99923017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5" name="Slide Number Placeholder 4">
            <a:extLst>
              <a:ext uri="{FF2B5EF4-FFF2-40B4-BE49-F238E27FC236}">
                <a16:creationId xmlns:a16="http://schemas.microsoft.com/office/drawing/2014/main" id="{A40E11A9-2748-4C74-A1EA-6D8D6635635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B0119128-A489-452D-8F2D-2FAEC2ECD946}"/>
              </a:ext>
            </a:extLst>
          </p:cNvPr>
          <p:cNvGrpSpPr/>
          <p:nvPr/>
        </p:nvGrpSpPr>
        <p:grpSpPr>
          <a:xfrm>
            <a:off x="0" y="6040787"/>
            <a:ext cx="9144000" cy="1057539"/>
            <a:chOff x="0" y="5447948"/>
            <a:chExt cx="12192000" cy="1410052"/>
          </a:xfrm>
        </p:grpSpPr>
        <p:pic>
          <p:nvPicPr>
            <p:cNvPr id="8" name="Content Placeholder 4">
              <a:extLst>
                <a:ext uri="{FF2B5EF4-FFF2-40B4-BE49-F238E27FC236}">
                  <a16:creationId xmlns:a16="http://schemas.microsoft.com/office/drawing/2014/main" id="{F52C246E-B356-49A8-B736-AD6D314B6F04}"/>
                </a:ext>
              </a:extLst>
            </p:cNvPr>
            <p:cNvPicPr>
              <a:picLocks noChangeAspect="1"/>
            </p:cNvPicPr>
            <p:nvPr/>
          </p:nvPicPr>
          <p:blipFill>
            <a:blip r:embed="rId3"/>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AFD1F6C2-EC5E-4A98-9CE9-96C2F0813973}"/>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CC71D14-6D5C-4401-90BB-F16084166219}"/>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743005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1255" y="702156"/>
            <a:ext cx="3409783" cy="1013800"/>
          </a:xfrm>
        </p:spPr>
        <p:txBody>
          <a:bodyPr>
            <a:normAutofit/>
          </a:bodyPr>
          <a:lstStyle/>
          <a:p>
            <a:r>
              <a:rPr lang="en-US" dirty="0"/>
              <a:t>It’s a LOT to remember…</a:t>
            </a:r>
          </a:p>
        </p:txBody>
      </p:sp>
      <p:sp>
        <p:nvSpPr>
          <p:cNvPr id="14" name="Rectangle 13">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BB340"/>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01255" y="1964168"/>
            <a:ext cx="3409782" cy="4036582"/>
          </a:xfrm>
        </p:spPr>
        <p:txBody>
          <a:bodyPr>
            <a:normAutofit/>
          </a:bodyPr>
          <a:lstStyle/>
          <a:p>
            <a:r>
              <a:rPr lang="en-US">
                <a:solidFill>
                  <a:schemeClr val="bg1"/>
                </a:solidFill>
              </a:rPr>
              <a:t>Luckily, you don’t have to!</a:t>
            </a:r>
          </a:p>
          <a:p>
            <a:pPr lvl="1"/>
            <a:r>
              <a:rPr lang="en-US">
                <a:solidFill>
                  <a:schemeClr val="bg1"/>
                </a:solidFill>
              </a:rPr>
              <a:t>Resources:</a:t>
            </a:r>
          </a:p>
          <a:p>
            <a:pPr lvl="2"/>
            <a:r>
              <a:rPr lang="en-US">
                <a:solidFill>
                  <a:schemeClr val="bg1"/>
                </a:solidFill>
              </a:rPr>
              <a:t>Tenantsunion.org</a:t>
            </a:r>
          </a:p>
          <a:p>
            <a:pPr lvl="2"/>
            <a:r>
              <a:rPr lang="en-US">
                <a:solidFill>
                  <a:schemeClr val="bg1"/>
                </a:solidFill>
                <a:hlinkClick r:id="rId3"/>
              </a:rPr>
              <a:t>www.solidground.org/tenant</a:t>
            </a:r>
            <a:endParaRPr lang="en-US">
              <a:solidFill>
                <a:schemeClr val="bg1"/>
              </a:solidFill>
            </a:endParaRPr>
          </a:p>
          <a:p>
            <a:pPr lvl="2"/>
            <a:r>
              <a:rPr lang="en-US">
                <a:solidFill>
                  <a:schemeClr val="bg1"/>
                </a:solidFill>
              </a:rPr>
              <a:t>WA Residential Landlord-Tenant Act</a:t>
            </a:r>
          </a:p>
          <a:p>
            <a:pPr lvl="2"/>
            <a:r>
              <a:rPr lang="en-US">
                <a:solidFill>
                  <a:schemeClr val="bg1"/>
                </a:solidFill>
              </a:rPr>
              <a:t>Leg.wa.gov</a:t>
            </a:r>
          </a:p>
          <a:p>
            <a:pPr lvl="1"/>
            <a:endParaRPr lang="en-US">
              <a:solidFill>
                <a:schemeClr val="bg1"/>
              </a:solidFill>
            </a:endParaRPr>
          </a:p>
          <a:p>
            <a:pPr lvl="1">
              <a:buNone/>
            </a:pPr>
            <a:endParaRPr lang="en-US">
              <a:solidFill>
                <a:schemeClr val="bg1"/>
              </a:solidFill>
            </a:endParaRPr>
          </a:p>
        </p:txBody>
      </p:sp>
      <p:pic>
        <p:nvPicPr>
          <p:cNvPr id="5" name="Picture 4"/>
          <p:cNvPicPr>
            <a:picLocks noChangeAspect="1"/>
          </p:cNvPicPr>
          <p:nvPr/>
        </p:nvPicPr>
        <p:blipFill>
          <a:blip r:embed="rId4"/>
          <a:stretch>
            <a:fillRect/>
          </a:stretch>
        </p:blipFill>
        <p:spPr>
          <a:xfrm>
            <a:off x="5708757" y="1111641"/>
            <a:ext cx="4655348" cy="4655348"/>
          </a:xfrm>
          <a:prstGeom prst="rect">
            <a:avLst/>
          </a:prstGeom>
        </p:spPr>
      </p:pic>
      <p:sp>
        <p:nvSpPr>
          <p:cNvPr id="4" name="Footer Placeholder 3">
            <a:extLst>
              <a:ext uri="{FF2B5EF4-FFF2-40B4-BE49-F238E27FC236}">
                <a16:creationId xmlns:a16="http://schemas.microsoft.com/office/drawing/2014/main" id="{8F14DF1C-297C-473E-B697-0C8EFE1B27F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4666B5EF-6AFB-4F85-A7FD-337C3F02DD7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9614E0BD-3EEF-4E6C-9A7C-FAB9D7A1584D}"/>
              </a:ext>
            </a:extLst>
          </p:cNvPr>
          <p:cNvGrpSpPr/>
          <p:nvPr/>
        </p:nvGrpSpPr>
        <p:grpSpPr>
          <a:xfrm>
            <a:off x="0" y="6040787"/>
            <a:ext cx="9144000" cy="1057539"/>
            <a:chOff x="0" y="5447948"/>
            <a:chExt cx="12192000" cy="1410052"/>
          </a:xfrm>
        </p:grpSpPr>
        <p:pic>
          <p:nvPicPr>
            <p:cNvPr id="13" name="Content Placeholder 4">
              <a:extLst>
                <a:ext uri="{FF2B5EF4-FFF2-40B4-BE49-F238E27FC236}">
                  <a16:creationId xmlns:a16="http://schemas.microsoft.com/office/drawing/2014/main" id="{7091A089-3C7B-491F-AA78-D11600DD4F0C}"/>
                </a:ext>
              </a:extLst>
            </p:cNvPr>
            <p:cNvPicPr>
              <a:picLocks noChangeAspect="1"/>
            </p:cNvPicPr>
            <p:nvPr/>
          </p:nvPicPr>
          <p:blipFill>
            <a:blip r:embed="rId5"/>
            <a:stretch>
              <a:fillRect/>
            </a:stretch>
          </p:blipFill>
          <p:spPr>
            <a:xfrm>
              <a:off x="0" y="5447948"/>
              <a:ext cx="1812175" cy="952853"/>
            </a:xfrm>
            <a:prstGeom prst="rect">
              <a:avLst/>
            </a:prstGeom>
          </p:spPr>
        </p:pic>
        <p:sp>
          <p:nvSpPr>
            <p:cNvPr id="15" name="Rectangle 14">
              <a:extLst>
                <a:ext uri="{FF2B5EF4-FFF2-40B4-BE49-F238E27FC236}">
                  <a16:creationId xmlns:a16="http://schemas.microsoft.com/office/drawing/2014/main" id="{D69433FD-9BE1-4CDB-A7BD-2D99556A2E68}"/>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4F0EEC99-C44E-4EEA-920E-49AAAC7BDA6F}"/>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38803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33600" y="631036"/>
            <a:ext cx="5829300" cy="914400"/>
          </a:xfrm>
        </p:spPr>
        <p:txBody>
          <a:bodyPr>
            <a:noAutofit/>
          </a:bodyPr>
          <a:lstStyle/>
          <a:p>
            <a:pPr algn="ctr" eaLnBrk="1" hangingPunct="1"/>
            <a:r>
              <a:rPr lang="en-US" altLang="en-US" dirty="0"/>
              <a:t>How does DV lead to homelessness?</a:t>
            </a:r>
          </a:p>
        </p:txBody>
      </p:sp>
      <p:sp>
        <p:nvSpPr>
          <p:cNvPr id="15363" name="Rectangle 3"/>
          <p:cNvSpPr>
            <a:spLocks noGrp="1" noChangeArrowheads="1"/>
          </p:cNvSpPr>
          <p:nvPr>
            <p:ph idx="1"/>
          </p:nvPr>
        </p:nvSpPr>
        <p:spPr>
          <a:xfrm>
            <a:off x="1878204" y="1913374"/>
            <a:ext cx="7696200" cy="5029200"/>
          </a:xfrm>
        </p:spPr>
        <p:txBody>
          <a:bodyPr>
            <a:normAutofit/>
          </a:bodyPr>
          <a:lstStyle/>
          <a:p>
            <a:pPr eaLnBrk="1" hangingPunct="1">
              <a:spcBef>
                <a:spcPct val="0"/>
              </a:spcBef>
              <a:buClr>
                <a:srgbClr val="615D5B"/>
              </a:buClr>
            </a:pPr>
            <a:r>
              <a:rPr lang="en-US" altLang="en-US" sz="2800" dirty="0"/>
              <a:t>DV is a leading cause of homelessness for women and children (families) in the U.S.</a:t>
            </a:r>
          </a:p>
          <a:p>
            <a:pPr lvl="1">
              <a:spcBef>
                <a:spcPct val="0"/>
              </a:spcBef>
              <a:buClr>
                <a:srgbClr val="615D5B"/>
              </a:buClr>
            </a:pPr>
            <a:r>
              <a:rPr lang="en-US" altLang="en-US" sz="2300" dirty="0"/>
              <a:t>Survivors often must leave housing to escape DV</a:t>
            </a:r>
          </a:p>
          <a:p>
            <a:pPr lvl="1">
              <a:spcBef>
                <a:spcPct val="0"/>
              </a:spcBef>
              <a:buClr>
                <a:srgbClr val="615D5B"/>
              </a:buClr>
            </a:pPr>
            <a:r>
              <a:rPr lang="en-US" altLang="en-US" sz="2300" dirty="0"/>
              <a:t>Survivors may be unable to afford to stay if abuser leaves</a:t>
            </a:r>
          </a:p>
          <a:p>
            <a:pPr lvl="1">
              <a:spcBef>
                <a:spcPct val="0"/>
              </a:spcBef>
              <a:buClr>
                <a:srgbClr val="615D5B"/>
              </a:buClr>
            </a:pPr>
            <a:r>
              <a:rPr lang="en-US" altLang="en-US" sz="2300" dirty="0"/>
              <a:t>May be evicted due to abuser’s behavior</a:t>
            </a:r>
          </a:p>
          <a:p>
            <a:pPr lvl="1">
              <a:spcBef>
                <a:spcPct val="0"/>
              </a:spcBef>
              <a:buClr>
                <a:srgbClr val="615D5B"/>
              </a:buClr>
            </a:pPr>
            <a:r>
              <a:rPr lang="en-US" altLang="en-US" sz="2300" dirty="0"/>
              <a:t>DV interferes with ability to access housing - bad credit, poor rental histories, safety needs </a:t>
            </a:r>
          </a:p>
          <a:p>
            <a:pPr lvl="1">
              <a:spcBef>
                <a:spcPct val="0"/>
              </a:spcBef>
              <a:buClr>
                <a:srgbClr val="615D5B"/>
              </a:buClr>
            </a:pPr>
            <a:r>
              <a:rPr lang="en-US" altLang="en-US" sz="2300" dirty="0"/>
              <a:t>Abusers may sabotage survivor’s economic stability - trouble paying deposit, rent and utilities</a:t>
            </a:r>
          </a:p>
          <a:p>
            <a:pPr marL="274320" lvl="1" indent="0">
              <a:spcBef>
                <a:spcPct val="0"/>
              </a:spcBef>
              <a:buClr>
                <a:srgbClr val="615D5B"/>
              </a:buClr>
              <a:buNone/>
            </a:pPr>
            <a:endParaRPr lang="en-US" altLang="en-US" sz="2300" dirty="0"/>
          </a:p>
          <a:p>
            <a:pPr>
              <a:lnSpc>
                <a:spcPct val="90000"/>
              </a:lnSpc>
              <a:buClr>
                <a:schemeClr val="accent1"/>
              </a:buClr>
              <a:buFontTx/>
              <a:buNone/>
            </a:pPr>
            <a:endParaRPr lang="en-US" sz="2300" b="1" dirty="0"/>
          </a:p>
          <a:p>
            <a:pPr lvl="1" eaLnBrk="1" hangingPunct="1">
              <a:spcBef>
                <a:spcPct val="0"/>
              </a:spcBef>
              <a:buSzPct val="80000"/>
              <a:buFont typeface="Courier New" pitchFamily="49" charset="0"/>
              <a:buChar char="o"/>
            </a:pPr>
            <a:endParaRPr lang="en-US" altLang="en-US" sz="2900" dirty="0">
              <a:solidFill>
                <a:srgbClr val="615D5B"/>
              </a:solidFill>
            </a:endParaRPr>
          </a:p>
        </p:txBody>
      </p:sp>
      <p:sp>
        <p:nvSpPr>
          <p:cNvPr id="2" name="Slide Number Placeholder 1"/>
          <p:cNvSpPr>
            <a:spLocks noGrp="1"/>
          </p:cNvSpPr>
          <p:nvPr>
            <p:ph type="sldNum" sz="quarter" idx="12"/>
          </p:nvPr>
        </p:nvSpPr>
        <p:spPr/>
        <p:txBody>
          <a:bodyPr/>
          <a:lstStyle/>
          <a:p>
            <a:fld id="{20B0B9CF-0517-4998-A3A9-C1259003569B}" type="slidenum">
              <a:rPr lang="en-US" smtClean="0"/>
              <a:t>5</a:t>
            </a:fld>
            <a:endParaRPr lang="en-US"/>
          </a:p>
        </p:txBody>
      </p:sp>
      <p:grpSp>
        <p:nvGrpSpPr>
          <p:cNvPr id="5" name="Group 4">
            <a:extLst>
              <a:ext uri="{FF2B5EF4-FFF2-40B4-BE49-F238E27FC236}">
                <a16:creationId xmlns:a16="http://schemas.microsoft.com/office/drawing/2014/main" id="{30E7A70C-A0FA-4EB1-BD39-B668EED1E0E2}"/>
              </a:ext>
            </a:extLst>
          </p:cNvPr>
          <p:cNvGrpSpPr/>
          <p:nvPr/>
        </p:nvGrpSpPr>
        <p:grpSpPr>
          <a:xfrm>
            <a:off x="0" y="5819461"/>
            <a:ext cx="9144000" cy="1057539"/>
            <a:chOff x="0" y="5447948"/>
            <a:chExt cx="12192000" cy="1410052"/>
          </a:xfrm>
        </p:grpSpPr>
        <p:pic>
          <p:nvPicPr>
            <p:cNvPr id="6" name="Content Placeholder 4">
              <a:extLst>
                <a:ext uri="{FF2B5EF4-FFF2-40B4-BE49-F238E27FC236}">
                  <a16:creationId xmlns:a16="http://schemas.microsoft.com/office/drawing/2014/main" id="{30923422-744E-45B3-9EDC-0AAD9237C159}"/>
                </a:ext>
              </a:extLst>
            </p:cNvPr>
            <p:cNvPicPr>
              <a:picLocks noChangeAspect="1"/>
            </p:cNvPicPr>
            <p:nvPr/>
          </p:nvPicPr>
          <p:blipFill>
            <a:blip r:embed="rId3"/>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781E4F40-978E-4BD0-A414-D68EAAD89C0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sp>
          <p:nvSpPr>
            <p:cNvPr id="8" name="Rectangle 7">
              <a:extLst>
                <a:ext uri="{FF2B5EF4-FFF2-40B4-BE49-F238E27FC236}">
                  <a16:creationId xmlns:a16="http://schemas.microsoft.com/office/drawing/2014/main" id="{30F1C672-D1A2-46E5-8F4F-C34AA54A2588}"/>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grpSp>
    </p:spTree>
    <p:extLst>
      <p:ext uri="{BB962C8B-B14F-4D97-AF65-F5344CB8AC3E}">
        <p14:creationId xmlns:p14="http://schemas.microsoft.com/office/powerpoint/2010/main" val="2534134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6BFF1E8A-3E3F-4A67-97F8-32C8D4123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9" name="Rectangle 72">
            <a:extLst>
              <a:ext uri="{FF2B5EF4-FFF2-40B4-BE49-F238E27FC236}">
                <a16:creationId xmlns:a16="http://schemas.microsoft.com/office/drawing/2014/main" id="{D0BBA9C7-5B8B-474E-9392-E742C78ED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30" name="Rectangle 74">
            <a:extLst>
              <a:ext uri="{FF2B5EF4-FFF2-40B4-BE49-F238E27FC236}">
                <a16:creationId xmlns:a16="http://schemas.microsoft.com/office/drawing/2014/main" id="{1D52F3B2-AFE1-41E8-9E34-D2B02A658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7A8E2F28-54A2-432C-AAF7-7154C3D57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386191B5-2583-4B3E-B008-3E5A37614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26" name="Picture 2" descr="Image result for homes">
            <a:extLst>
              <a:ext uri="{FF2B5EF4-FFF2-40B4-BE49-F238E27FC236}">
                <a16:creationId xmlns:a16="http://schemas.microsoft.com/office/drawing/2014/main" id="{C7818876-4FB1-424F-B1BF-C08129FA9D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93" b="-2"/>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A9C7CFDB-8577-4539-8795-F8B34A307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96275" y="1419225"/>
            <a:ext cx="3081576" cy="2085869"/>
          </a:xfrm>
        </p:spPr>
        <p:txBody>
          <a:bodyPr vert="horz" lIns="91440" tIns="45720" rIns="91440" bIns="45720" rtlCol="0" anchor="b">
            <a:normAutofit/>
          </a:bodyPr>
          <a:lstStyle/>
          <a:p>
            <a:r>
              <a:rPr lang="en-US" sz="3300">
                <a:solidFill>
                  <a:srgbClr val="FFFFFF"/>
                </a:solidFill>
              </a:rPr>
              <a:t>Housing protections:</a:t>
            </a:r>
          </a:p>
        </p:txBody>
      </p:sp>
      <p:sp>
        <p:nvSpPr>
          <p:cNvPr id="3" name="Content Placeholder 2"/>
          <p:cNvSpPr>
            <a:spLocks noGrp="1"/>
          </p:cNvSpPr>
          <p:nvPr>
            <p:ph idx="1"/>
          </p:nvPr>
        </p:nvSpPr>
        <p:spPr>
          <a:xfrm>
            <a:off x="8296275" y="3505095"/>
            <a:ext cx="3081576" cy="1733655"/>
          </a:xfrm>
        </p:spPr>
        <p:txBody>
          <a:bodyPr vert="horz" lIns="91440" tIns="45720" rIns="91440" bIns="45720" rtlCol="0" anchor="t">
            <a:normAutofit/>
          </a:bodyPr>
          <a:lstStyle/>
          <a:p>
            <a:pPr marL="0" indent="0">
              <a:buNone/>
            </a:pPr>
            <a:r>
              <a:rPr lang="en-US" sz="1600" cap="all">
                <a:solidFill>
                  <a:srgbClr val="FFFFFF"/>
                </a:solidFill>
              </a:rPr>
              <a:t>For survivors living in </a:t>
            </a:r>
            <a:r>
              <a:rPr lang="en-US" sz="1600" u="sng" cap="all">
                <a:solidFill>
                  <a:srgbClr val="FFFFFF"/>
                </a:solidFill>
              </a:rPr>
              <a:t>public housing </a:t>
            </a:r>
          </a:p>
        </p:txBody>
      </p:sp>
      <p:sp>
        <p:nvSpPr>
          <p:cNvPr id="83" name="Rectangle 82">
            <a:extLst>
              <a:ext uri="{FF2B5EF4-FFF2-40B4-BE49-F238E27FC236}">
                <a16:creationId xmlns:a16="http://schemas.microsoft.com/office/drawing/2014/main" id="{295C4DB5-1B45-490F-A51B-23C9B9A4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63C20DDE-67DF-47CA-B658-875EA5D81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77EEFF"/>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72B4ED93-D6A4-4A1D-9CA7-A0549AB6D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E2804AFA-E948-4251-BC08-449C4FC9923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5" name="Slide Number Placeholder 4">
            <a:extLst>
              <a:ext uri="{FF2B5EF4-FFF2-40B4-BE49-F238E27FC236}">
                <a16:creationId xmlns:a16="http://schemas.microsoft.com/office/drawing/2014/main" id="{9100A581-7C92-44B9-9001-B9688A2350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6" name="Group 15">
            <a:extLst>
              <a:ext uri="{FF2B5EF4-FFF2-40B4-BE49-F238E27FC236}">
                <a16:creationId xmlns:a16="http://schemas.microsoft.com/office/drawing/2014/main" id="{DC66B005-6F32-4610-9889-9E078A4D0F88}"/>
              </a:ext>
            </a:extLst>
          </p:cNvPr>
          <p:cNvGrpSpPr/>
          <p:nvPr/>
        </p:nvGrpSpPr>
        <p:grpSpPr>
          <a:xfrm>
            <a:off x="0" y="6040787"/>
            <a:ext cx="9144000" cy="1057539"/>
            <a:chOff x="0" y="5447948"/>
            <a:chExt cx="12192000" cy="1410052"/>
          </a:xfrm>
        </p:grpSpPr>
        <p:pic>
          <p:nvPicPr>
            <p:cNvPr id="17" name="Content Placeholder 4">
              <a:extLst>
                <a:ext uri="{FF2B5EF4-FFF2-40B4-BE49-F238E27FC236}">
                  <a16:creationId xmlns:a16="http://schemas.microsoft.com/office/drawing/2014/main" id="{C145B318-2859-44CA-A239-A726E00CFB7D}"/>
                </a:ext>
              </a:extLst>
            </p:cNvPr>
            <p:cNvPicPr>
              <a:picLocks noChangeAspect="1"/>
            </p:cNvPicPr>
            <p:nvPr/>
          </p:nvPicPr>
          <p:blipFill>
            <a:blip r:embed="rId4"/>
            <a:stretch>
              <a:fillRect/>
            </a:stretch>
          </p:blipFill>
          <p:spPr>
            <a:xfrm>
              <a:off x="0" y="5447948"/>
              <a:ext cx="1812175" cy="952853"/>
            </a:xfrm>
            <a:prstGeom prst="rect">
              <a:avLst/>
            </a:prstGeom>
          </p:spPr>
        </p:pic>
        <p:sp>
          <p:nvSpPr>
            <p:cNvPr id="18" name="Rectangle 17">
              <a:extLst>
                <a:ext uri="{FF2B5EF4-FFF2-40B4-BE49-F238E27FC236}">
                  <a16:creationId xmlns:a16="http://schemas.microsoft.com/office/drawing/2014/main" id="{4B3FDD04-40BE-4081-BA55-368C20A6315E}"/>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340BA944-73FD-43C2-9810-6A5206356DA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899387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Protections for survivors in public housing</a:t>
            </a:r>
          </a:p>
        </p:txBody>
      </p:sp>
      <p:sp>
        <p:nvSpPr>
          <p:cNvPr id="3" name="Content Placeholder 2"/>
          <p:cNvSpPr>
            <a:spLocks noGrp="1"/>
          </p:cNvSpPr>
          <p:nvPr>
            <p:ph idx="1"/>
          </p:nvPr>
        </p:nvSpPr>
        <p:spPr>
          <a:xfrm>
            <a:off x="843710" y="2223995"/>
            <a:ext cx="5885871" cy="3492886"/>
          </a:xfrm>
        </p:spPr>
        <p:txBody>
          <a:bodyPr>
            <a:normAutofit/>
          </a:bodyPr>
          <a:lstStyle/>
          <a:p>
            <a:r>
              <a:rPr lang="en-US" dirty="0"/>
              <a:t>Violence Against Women Act (VAWA)</a:t>
            </a:r>
          </a:p>
          <a:p>
            <a:pPr lvl="1"/>
            <a:r>
              <a:rPr lang="en-US" dirty="0"/>
              <a:t>VAWA 2005 provided a LOT of protections for survivors</a:t>
            </a:r>
          </a:p>
          <a:p>
            <a:pPr lvl="1"/>
            <a:r>
              <a:rPr lang="en-US" dirty="0"/>
              <a:t>VAWA 2013 expanded those protections to additional rental housing programs</a:t>
            </a:r>
          </a:p>
          <a:p>
            <a:pPr lvl="1"/>
            <a:r>
              <a:rPr lang="en-US" dirty="0"/>
              <a:t>Survivors of domestic violence, dating violence, sexual assault and stalking all are covered</a:t>
            </a:r>
          </a:p>
          <a:p>
            <a:pPr marL="365760" lvl="1" indent="0">
              <a:buNone/>
            </a:pPr>
            <a:endParaRPr lang="en-US" dirty="0"/>
          </a:p>
          <a:p>
            <a:endParaRPr lang="en-US" dirty="0"/>
          </a:p>
        </p:txBody>
      </p:sp>
      <p:pic>
        <p:nvPicPr>
          <p:cNvPr id="4" name="Picture 3"/>
          <p:cNvPicPr>
            <a:picLocks noChangeAspect="1"/>
          </p:cNvPicPr>
          <p:nvPr/>
        </p:nvPicPr>
        <p:blipFill>
          <a:blip r:embed="rId3">
            <a:duotone>
              <a:prstClr val="black"/>
              <a:schemeClr val="accent2">
                <a:tint val="45000"/>
                <a:satMod val="400000"/>
              </a:schemeClr>
            </a:duotone>
          </a:blip>
          <a:stretch>
            <a:fillRect/>
          </a:stretch>
        </p:blipFill>
        <p:spPr>
          <a:xfrm>
            <a:off x="7104152" y="2455842"/>
            <a:ext cx="4040911" cy="3535796"/>
          </a:xfrm>
          <a:prstGeom prst="rect">
            <a:avLst/>
          </a:prstGeom>
        </p:spPr>
      </p:pic>
      <p:sp>
        <p:nvSpPr>
          <p:cNvPr id="6" name="TextBox 5"/>
          <p:cNvSpPr txBox="1"/>
          <p:nvPr/>
        </p:nvSpPr>
        <p:spPr>
          <a:xfrm rot="20469042">
            <a:off x="7510510" y="3254244"/>
            <a:ext cx="3505795"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radley Hand" charset="0"/>
                <a:ea typeface="Bradley Hand" charset="0"/>
                <a:cs typeface="Bradley Hand" charset="0"/>
              </a:rPr>
              <a:t>Remember: We have the Residential Landlord-Tenant Act that provides protections for survivors in non-public housing</a:t>
            </a:r>
          </a:p>
        </p:txBody>
      </p:sp>
      <p:sp>
        <p:nvSpPr>
          <p:cNvPr id="5" name="Footer Placeholder 4">
            <a:extLst>
              <a:ext uri="{FF2B5EF4-FFF2-40B4-BE49-F238E27FC236}">
                <a16:creationId xmlns:a16="http://schemas.microsoft.com/office/drawing/2014/main" id="{AE1A503B-831F-401C-8C57-31827AB69C6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7" name="Slide Number Placeholder 6">
            <a:extLst>
              <a:ext uri="{FF2B5EF4-FFF2-40B4-BE49-F238E27FC236}">
                <a16:creationId xmlns:a16="http://schemas.microsoft.com/office/drawing/2014/main" id="{7601DC3D-FDBD-427D-A132-9E04339C10E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01B9E63B-2792-48E2-9D27-8817E2376D01}"/>
              </a:ext>
            </a:extLst>
          </p:cNvPr>
          <p:cNvGrpSpPr/>
          <p:nvPr/>
        </p:nvGrpSpPr>
        <p:grpSpPr>
          <a:xfrm>
            <a:off x="0" y="6040787"/>
            <a:ext cx="9144000" cy="1057539"/>
            <a:chOff x="0" y="5447948"/>
            <a:chExt cx="12192000" cy="1410052"/>
          </a:xfrm>
        </p:grpSpPr>
        <p:pic>
          <p:nvPicPr>
            <p:cNvPr id="9" name="Content Placeholder 4">
              <a:extLst>
                <a:ext uri="{FF2B5EF4-FFF2-40B4-BE49-F238E27FC236}">
                  <a16:creationId xmlns:a16="http://schemas.microsoft.com/office/drawing/2014/main" id="{CFA1911A-8004-461F-99D9-6871C7BC282E}"/>
                </a:ext>
              </a:extLst>
            </p:cNvPr>
            <p:cNvPicPr>
              <a:picLocks noChangeAspect="1"/>
            </p:cNvPicPr>
            <p:nvPr/>
          </p:nvPicPr>
          <p:blipFill>
            <a:blip r:embed="rId4"/>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958A08D3-B51B-4FA3-B19B-7068EEECEC7C}"/>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455E83C4-88C4-4F6D-9460-7E08CBC387A0}"/>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214908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800930"/>
            <a:ext cx="3703320" cy="22409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3189" y="1133891"/>
            <a:ext cx="3089189" cy="1461052"/>
          </a:xfrm>
        </p:spPr>
        <p:txBody>
          <a:bodyPr anchor="ctr">
            <a:normAutofit/>
          </a:bodyPr>
          <a:lstStyle/>
          <a:p>
            <a:r>
              <a:rPr lang="en-US" sz="2600"/>
              <a:t>Housing Programs Covered by VAWA</a:t>
            </a:r>
          </a:p>
        </p:txBody>
      </p:sp>
      <p:sp>
        <p:nvSpPr>
          <p:cNvPr id="13" name="Rectangle 12">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2A01E"/>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561870" y="800930"/>
            <a:ext cx="7183597" cy="2256390"/>
          </a:xfrm>
        </p:spPr>
        <p:txBody>
          <a:bodyPr>
            <a:normAutofit lnSpcReduction="10000"/>
          </a:bodyPr>
          <a:lstStyle/>
          <a:p>
            <a:pPr lvl="1">
              <a:lnSpc>
                <a:spcPct val="90000"/>
              </a:lnSpc>
              <a:buClr>
                <a:srgbClr val="F2A01E"/>
              </a:buClr>
            </a:pPr>
            <a:r>
              <a:rPr lang="en-US" sz="1500"/>
              <a:t>Public Housing</a:t>
            </a:r>
          </a:p>
          <a:p>
            <a:pPr lvl="1">
              <a:lnSpc>
                <a:spcPct val="90000"/>
              </a:lnSpc>
              <a:buClr>
                <a:srgbClr val="F2A01E"/>
              </a:buClr>
            </a:pPr>
            <a:r>
              <a:rPr lang="en-US" sz="1500"/>
              <a:t>Section 8 Housing Choice</a:t>
            </a:r>
          </a:p>
          <a:p>
            <a:pPr lvl="1">
              <a:lnSpc>
                <a:spcPct val="90000"/>
              </a:lnSpc>
              <a:buClr>
                <a:srgbClr val="F2A01E"/>
              </a:buClr>
            </a:pPr>
            <a:r>
              <a:rPr lang="en-US" sz="1500"/>
              <a:t>Section 8 project-based</a:t>
            </a:r>
          </a:p>
          <a:p>
            <a:pPr lvl="1">
              <a:lnSpc>
                <a:spcPct val="90000"/>
              </a:lnSpc>
              <a:buClr>
                <a:srgbClr val="F2A01E"/>
              </a:buClr>
            </a:pPr>
            <a:r>
              <a:rPr lang="en-US" sz="1500"/>
              <a:t>Low Income Tax Credit Housing</a:t>
            </a:r>
          </a:p>
          <a:p>
            <a:pPr lvl="1">
              <a:lnSpc>
                <a:spcPct val="90000"/>
              </a:lnSpc>
              <a:buClr>
                <a:srgbClr val="F2A01E"/>
              </a:buClr>
            </a:pPr>
            <a:r>
              <a:rPr lang="en-US" sz="1500"/>
              <a:t>McKinney-Vento Programs</a:t>
            </a:r>
          </a:p>
          <a:p>
            <a:pPr lvl="2">
              <a:lnSpc>
                <a:spcPct val="90000"/>
              </a:lnSpc>
              <a:buClr>
                <a:srgbClr val="F2A01E"/>
              </a:buClr>
            </a:pPr>
            <a:r>
              <a:rPr lang="en-US" sz="1500"/>
              <a:t>Transitional Housing</a:t>
            </a:r>
          </a:p>
          <a:p>
            <a:pPr lvl="2">
              <a:lnSpc>
                <a:spcPct val="90000"/>
              </a:lnSpc>
              <a:buClr>
                <a:srgbClr val="F2A01E"/>
              </a:buClr>
            </a:pPr>
            <a:r>
              <a:rPr lang="en-US" sz="1500"/>
              <a:t>Rapid Re-Housing</a:t>
            </a:r>
          </a:p>
          <a:p>
            <a:pPr>
              <a:lnSpc>
                <a:spcPct val="90000"/>
              </a:lnSpc>
              <a:buClr>
                <a:srgbClr val="F2A01E"/>
              </a:buClr>
            </a:pPr>
            <a:endParaRPr lang="en-US" sz="1500"/>
          </a:p>
        </p:txBody>
      </p:sp>
      <p:pic>
        <p:nvPicPr>
          <p:cNvPr id="4" name="Picture 2" descr="https://encrypted-tbn2.gstatic.com/images?q=tbn:ANd9GcQ-6ZzKo3tBG11wCh5wDNTUyIuy48Z0xi0Pl6-GkorrzG-2r_xB"/>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7998" y="3261798"/>
            <a:ext cx="11297469" cy="290909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A2AD0D1-CDD8-4AF0-B18F-D97624E1C8B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A487F21E-1967-4234-AEAF-FF6885FFE4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2" name="Group 11">
            <a:extLst>
              <a:ext uri="{FF2B5EF4-FFF2-40B4-BE49-F238E27FC236}">
                <a16:creationId xmlns:a16="http://schemas.microsoft.com/office/drawing/2014/main" id="{8D3DD420-DB51-46AE-B7B6-C86BCD66C4C4}"/>
              </a:ext>
            </a:extLst>
          </p:cNvPr>
          <p:cNvGrpSpPr/>
          <p:nvPr/>
        </p:nvGrpSpPr>
        <p:grpSpPr>
          <a:xfrm>
            <a:off x="0" y="6040787"/>
            <a:ext cx="9144000" cy="1057539"/>
            <a:chOff x="0" y="5447948"/>
            <a:chExt cx="12192000" cy="1410052"/>
          </a:xfrm>
        </p:grpSpPr>
        <p:pic>
          <p:nvPicPr>
            <p:cNvPr id="14" name="Content Placeholder 4">
              <a:extLst>
                <a:ext uri="{FF2B5EF4-FFF2-40B4-BE49-F238E27FC236}">
                  <a16:creationId xmlns:a16="http://schemas.microsoft.com/office/drawing/2014/main" id="{2BB3E4D9-0F17-4A9B-B355-95401BCF74DF}"/>
                </a:ext>
              </a:extLst>
            </p:cNvPr>
            <p:cNvPicPr>
              <a:picLocks noChangeAspect="1"/>
            </p:cNvPicPr>
            <p:nvPr/>
          </p:nvPicPr>
          <p:blipFill>
            <a:blip r:embed="rId4"/>
            <a:stretch>
              <a:fillRect/>
            </a:stretch>
          </p:blipFill>
          <p:spPr>
            <a:xfrm>
              <a:off x="0" y="5447948"/>
              <a:ext cx="1812175" cy="952853"/>
            </a:xfrm>
            <a:prstGeom prst="rect">
              <a:avLst/>
            </a:prstGeom>
          </p:spPr>
        </p:pic>
        <p:sp>
          <p:nvSpPr>
            <p:cNvPr id="16" name="Rectangle 15">
              <a:extLst>
                <a:ext uri="{FF2B5EF4-FFF2-40B4-BE49-F238E27FC236}">
                  <a16:creationId xmlns:a16="http://schemas.microsoft.com/office/drawing/2014/main" id="{CE607DF0-1939-4046-AAC7-B05DF0E5D9A9}"/>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1FF41697-A335-419B-8F2F-C589990B3B4C}"/>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655727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EFF"/>
                </a:solidFill>
              </a:rPr>
              <a:t>Who Must Comply with VAWA?</a:t>
            </a:r>
          </a:p>
        </p:txBody>
      </p:sp>
      <p:graphicFrame>
        <p:nvGraphicFramePr>
          <p:cNvPr id="6" name="Content Placeholder 2">
            <a:extLst>
              <a:ext uri="{FF2B5EF4-FFF2-40B4-BE49-F238E27FC236}">
                <a16:creationId xmlns:a16="http://schemas.microsoft.com/office/drawing/2014/main" id="{F25A504E-F1E8-4C4C-8B1A-2544FE689D7D}"/>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59971B6A-7642-4BA9-AB25-B8F41D65478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FCEE3F4F-0528-48EF-BA8A-B4A2BD6174C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7" name="Group 6">
            <a:extLst>
              <a:ext uri="{FF2B5EF4-FFF2-40B4-BE49-F238E27FC236}">
                <a16:creationId xmlns:a16="http://schemas.microsoft.com/office/drawing/2014/main" id="{273DB63A-04FA-4825-BC51-68BBA726D569}"/>
              </a:ext>
            </a:extLst>
          </p:cNvPr>
          <p:cNvGrpSpPr/>
          <p:nvPr/>
        </p:nvGrpSpPr>
        <p:grpSpPr>
          <a:xfrm>
            <a:off x="0" y="6040787"/>
            <a:ext cx="9144000" cy="1057539"/>
            <a:chOff x="0" y="5447948"/>
            <a:chExt cx="12192000" cy="1410052"/>
          </a:xfrm>
        </p:grpSpPr>
        <p:pic>
          <p:nvPicPr>
            <p:cNvPr id="8" name="Content Placeholder 4">
              <a:extLst>
                <a:ext uri="{FF2B5EF4-FFF2-40B4-BE49-F238E27FC236}">
                  <a16:creationId xmlns:a16="http://schemas.microsoft.com/office/drawing/2014/main" id="{5F4D82FF-D82B-499B-A075-C131337D38DC}"/>
                </a:ext>
              </a:extLst>
            </p:cNvPr>
            <p:cNvPicPr>
              <a:picLocks noChangeAspect="1"/>
            </p:cNvPicPr>
            <p:nvPr/>
          </p:nvPicPr>
          <p:blipFill>
            <a:blip r:embed="rId8"/>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21ABB5A2-D55A-4F41-A35F-BA924BA8AAE6}"/>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A4423CF-752A-4405-A567-4AEF37CA0AF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625087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A3B89715-0C08-460F-B428-54CD79978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446534" y="4999383"/>
            <a:ext cx="11293599" cy="952428"/>
          </a:xfrm>
        </p:spPr>
        <p:txBody>
          <a:bodyPr anchor="ctr">
            <a:normAutofit/>
          </a:bodyPr>
          <a:lstStyle/>
          <a:p>
            <a:r>
              <a:rPr lang="en-US">
                <a:solidFill>
                  <a:schemeClr val="accent1"/>
                </a:solidFill>
              </a:rPr>
              <a:t>Accessing Housing</a:t>
            </a:r>
          </a:p>
        </p:txBody>
      </p:sp>
      <p:sp>
        <p:nvSpPr>
          <p:cNvPr id="23" name="Rectangle 11">
            <a:extLst>
              <a:ext uri="{FF2B5EF4-FFF2-40B4-BE49-F238E27FC236}">
                <a16:creationId xmlns:a16="http://schemas.microsoft.com/office/drawing/2014/main" id="{7937B2BA-7A3F-4338-9F35-A23EE736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3">
            <a:extLst>
              <a:ext uri="{FF2B5EF4-FFF2-40B4-BE49-F238E27FC236}">
                <a16:creationId xmlns:a16="http://schemas.microsoft.com/office/drawing/2014/main" id="{F677D424-9960-4ACA-BCD2-505B987C4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5">
            <a:extLst>
              <a:ext uri="{FF2B5EF4-FFF2-40B4-BE49-F238E27FC236}">
                <a16:creationId xmlns:a16="http://schemas.microsoft.com/office/drawing/2014/main" id="{534247F3-70BF-4860-A663-2ECA100F9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7">
            <a:extLst>
              <a:ext uri="{FF2B5EF4-FFF2-40B4-BE49-F238E27FC236}">
                <a16:creationId xmlns:a16="http://schemas.microsoft.com/office/drawing/2014/main" id="{E81D5223-6DF2-4751-8B5D-D37B5D98A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7" name="Content Placeholder 2">
            <a:extLst>
              <a:ext uri="{FF2B5EF4-FFF2-40B4-BE49-F238E27FC236}">
                <a16:creationId xmlns:a16="http://schemas.microsoft.com/office/drawing/2014/main" id="{643162A1-3B0C-427A-98BC-1396B097F397}"/>
              </a:ext>
            </a:extLst>
          </p:cNvPr>
          <p:cNvGraphicFramePr>
            <a:graphicFrameLocks noGrp="1"/>
          </p:cNvGraphicFramePr>
          <p:nvPr>
            <p:ph idx="1"/>
          </p:nvPr>
        </p:nvGraphicFramePr>
        <p:xfrm>
          <a:off x="1090001" y="1093924"/>
          <a:ext cx="10004654" cy="314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3BA7224-6AAC-4AE6-B7D4-D93CC47877D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DEC908C9-72A9-4026-873A-69CF0362F4D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E0D7BAE6-F0B9-46DB-902F-52AF46FA6F5B}"/>
              </a:ext>
            </a:extLst>
          </p:cNvPr>
          <p:cNvGrpSpPr/>
          <p:nvPr/>
        </p:nvGrpSpPr>
        <p:grpSpPr>
          <a:xfrm>
            <a:off x="0" y="6040787"/>
            <a:ext cx="9144000" cy="1057539"/>
            <a:chOff x="0" y="5447948"/>
            <a:chExt cx="12192000" cy="1410052"/>
          </a:xfrm>
        </p:grpSpPr>
        <p:pic>
          <p:nvPicPr>
            <p:cNvPr id="12" name="Content Placeholder 4">
              <a:extLst>
                <a:ext uri="{FF2B5EF4-FFF2-40B4-BE49-F238E27FC236}">
                  <a16:creationId xmlns:a16="http://schemas.microsoft.com/office/drawing/2014/main" id="{6E9BEB2F-B48E-4D07-A832-83851D827125}"/>
                </a:ext>
              </a:extLst>
            </p:cNvPr>
            <p:cNvPicPr>
              <a:picLocks noChangeAspect="1"/>
            </p:cNvPicPr>
            <p:nvPr/>
          </p:nvPicPr>
          <p:blipFill>
            <a:blip r:embed="rId8"/>
            <a:stretch>
              <a:fillRect/>
            </a:stretch>
          </p:blipFill>
          <p:spPr>
            <a:xfrm>
              <a:off x="0" y="5447948"/>
              <a:ext cx="1812175" cy="952853"/>
            </a:xfrm>
            <a:prstGeom prst="rect">
              <a:avLst/>
            </a:prstGeom>
          </p:spPr>
        </p:pic>
        <p:sp>
          <p:nvSpPr>
            <p:cNvPr id="13" name="Rectangle 12">
              <a:extLst>
                <a:ext uri="{FF2B5EF4-FFF2-40B4-BE49-F238E27FC236}">
                  <a16:creationId xmlns:a16="http://schemas.microsoft.com/office/drawing/2014/main" id="{7A102CAF-4DBF-43F8-8263-CC304469DBC3}"/>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D757409-E86E-434D-A7C4-DDADF792E44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857397965"/>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746228" y="1073231"/>
            <a:ext cx="3054091" cy="4711539"/>
          </a:xfrm>
        </p:spPr>
        <p:txBody>
          <a:bodyPr anchor="ctr">
            <a:normAutofit/>
          </a:bodyPr>
          <a:lstStyle/>
          <a:p>
            <a:r>
              <a:rPr lang="en-US" sz="3200" dirty="0">
                <a:solidFill>
                  <a:schemeClr val="accent1"/>
                </a:solidFill>
              </a:rPr>
              <a:t>Evictions &amp; Terminations </a:t>
            </a:r>
          </a:p>
        </p:txBody>
      </p:sp>
      <p:sp>
        <p:nvSpPr>
          <p:cNvPr id="18"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702629" y="1073231"/>
            <a:ext cx="6599582" cy="4711539"/>
          </a:xfrm>
        </p:spPr>
        <p:txBody>
          <a:bodyPr>
            <a:normAutofit/>
          </a:bodyPr>
          <a:lstStyle/>
          <a:p>
            <a:pPr marL="0" indent="0">
              <a:buNone/>
            </a:pPr>
            <a:r>
              <a:rPr lang="en-US" sz="2000" dirty="0">
                <a:solidFill>
                  <a:srgbClr val="FFFFFF"/>
                </a:solidFill>
              </a:rPr>
              <a:t>Managers and owners: </a:t>
            </a:r>
          </a:p>
          <a:p>
            <a:pPr marL="0" indent="0">
              <a:buNone/>
            </a:pPr>
            <a:endParaRPr lang="en-US" sz="2000" dirty="0">
              <a:solidFill>
                <a:srgbClr val="FFFFFF"/>
              </a:solidFill>
            </a:endParaRPr>
          </a:p>
          <a:p>
            <a:pPr lvl="1"/>
            <a:r>
              <a:rPr lang="en-US" sz="2000" b="1" dirty="0">
                <a:solidFill>
                  <a:srgbClr val="FF0000"/>
                </a:solidFill>
              </a:rPr>
              <a:t>CANNOT</a:t>
            </a:r>
            <a:r>
              <a:rPr lang="en-US" sz="2000" dirty="0">
                <a:solidFill>
                  <a:srgbClr val="FF0000"/>
                </a:solidFill>
              </a:rPr>
              <a:t>: </a:t>
            </a:r>
            <a:r>
              <a:rPr lang="en-US" sz="2000" dirty="0">
                <a:solidFill>
                  <a:srgbClr val="FFFFFF"/>
                </a:solidFill>
              </a:rPr>
              <a:t>evict a survivor or terminate assistance due to an incident of domestic violence</a:t>
            </a:r>
          </a:p>
          <a:p>
            <a:pPr lvl="1"/>
            <a:r>
              <a:rPr lang="en-US" sz="2000" b="1" dirty="0">
                <a:solidFill>
                  <a:schemeClr val="accent5">
                    <a:lumMod val="75000"/>
                  </a:schemeClr>
                </a:solidFill>
              </a:rPr>
              <a:t>CAN</a:t>
            </a:r>
            <a:r>
              <a:rPr lang="en-US" sz="2000" dirty="0">
                <a:solidFill>
                  <a:srgbClr val="FFFFFF"/>
                </a:solidFill>
              </a:rPr>
              <a:t>: evict a survivor or terminate assistance if it can be demonstrated that there is an “actual or imminent threat” to other tenants</a:t>
            </a:r>
          </a:p>
          <a:p>
            <a:endParaRPr lang="en-US" sz="2000" dirty="0">
              <a:solidFill>
                <a:srgbClr val="FFFFFF"/>
              </a:solidFill>
            </a:endParaRPr>
          </a:p>
        </p:txBody>
      </p:sp>
      <p:sp>
        <p:nvSpPr>
          <p:cNvPr id="4" name="Footer Placeholder 3">
            <a:extLst>
              <a:ext uri="{FF2B5EF4-FFF2-40B4-BE49-F238E27FC236}">
                <a16:creationId xmlns:a16="http://schemas.microsoft.com/office/drawing/2014/main" id="{F6CA621D-3984-4645-929F-1148DCD897D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5" name="Slide Number Placeholder 4">
            <a:extLst>
              <a:ext uri="{FF2B5EF4-FFF2-40B4-BE49-F238E27FC236}">
                <a16:creationId xmlns:a16="http://schemas.microsoft.com/office/drawing/2014/main" id="{E89B4817-E5EF-4B04-9637-F4C98E58FD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D05A1D2D-CAF3-45D9-ADFA-58C9F1EEB964}"/>
              </a:ext>
            </a:extLst>
          </p:cNvPr>
          <p:cNvGrpSpPr/>
          <p:nvPr/>
        </p:nvGrpSpPr>
        <p:grpSpPr>
          <a:xfrm>
            <a:off x="0" y="6040787"/>
            <a:ext cx="9144000" cy="1057539"/>
            <a:chOff x="0" y="5447948"/>
            <a:chExt cx="12192000" cy="1410052"/>
          </a:xfrm>
        </p:grpSpPr>
        <p:pic>
          <p:nvPicPr>
            <p:cNvPr id="12" name="Content Placeholder 4">
              <a:extLst>
                <a:ext uri="{FF2B5EF4-FFF2-40B4-BE49-F238E27FC236}">
                  <a16:creationId xmlns:a16="http://schemas.microsoft.com/office/drawing/2014/main" id="{5350261C-46C4-4176-8E21-CF6669A2C732}"/>
                </a:ext>
              </a:extLst>
            </p:cNvPr>
            <p:cNvPicPr>
              <a:picLocks noChangeAspect="1"/>
            </p:cNvPicPr>
            <p:nvPr/>
          </p:nvPicPr>
          <p:blipFill>
            <a:blip r:embed="rId3"/>
            <a:stretch>
              <a:fillRect/>
            </a:stretch>
          </p:blipFill>
          <p:spPr>
            <a:xfrm>
              <a:off x="0" y="5447948"/>
              <a:ext cx="1812175" cy="952853"/>
            </a:xfrm>
            <a:prstGeom prst="rect">
              <a:avLst/>
            </a:prstGeom>
          </p:spPr>
        </p:pic>
        <p:sp>
          <p:nvSpPr>
            <p:cNvPr id="13" name="Rectangle 12">
              <a:extLst>
                <a:ext uri="{FF2B5EF4-FFF2-40B4-BE49-F238E27FC236}">
                  <a16:creationId xmlns:a16="http://schemas.microsoft.com/office/drawing/2014/main" id="{A1005C59-1923-4B6A-95F7-41515F16A949}"/>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F8D37C3F-EC6D-4DDD-B0F7-6EA25F90E127}"/>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096128385"/>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746228" y="1037967"/>
            <a:ext cx="3054091" cy="4709131"/>
          </a:xfrm>
        </p:spPr>
        <p:txBody>
          <a:bodyPr anchor="ctr">
            <a:normAutofit/>
          </a:bodyPr>
          <a:lstStyle/>
          <a:p>
            <a:r>
              <a:rPr lang="en-US" dirty="0">
                <a:solidFill>
                  <a:schemeClr val="accent1"/>
                </a:solidFill>
              </a:rPr>
              <a:t>What if a Survivor Shares a Lease?</a:t>
            </a:r>
          </a:p>
        </p:txBody>
      </p:sp>
      <p:sp>
        <p:nvSpPr>
          <p:cNvPr id="12" name="Rectangle 11">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23A131A-5F10-4768-BC1A-ED5D2DDF0C55}"/>
              </a:ext>
            </a:extLst>
          </p:cNvPr>
          <p:cNvGraphicFramePr>
            <a:graphicFrameLocks noGrp="1"/>
          </p:cNvGraphicFramePr>
          <p:nvPr>
            <p:ph idx="1"/>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DB75A06-3D1D-40B8-A088-B4A2200A4FE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A0C5B466-6328-446F-A55C-73171429F1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E1036C69-B774-40AF-AA3A-32CA57F02A39}"/>
              </a:ext>
            </a:extLst>
          </p:cNvPr>
          <p:cNvGrpSpPr/>
          <p:nvPr/>
        </p:nvGrpSpPr>
        <p:grpSpPr>
          <a:xfrm>
            <a:off x="0" y="6040787"/>
            <a:ext cx="9144000" cy="1057539"/>
            <a:chOff x="0" y="5447948"/>
            <a:chExt cx="12192000" cy="1410052"/>
          </a:xfrm>
        </p:grpSpPr>
        <p:pic>
          <p:nvPicPr>
            <p:cNvPr id="13" name="Content Placeholder 4">
              <a:extLst>
                <a:ext uri="{FF2B5EF4-FFF2-40B4-BE49-F238E27FC236}">
                  <a16:creationId xmlns:a16="http://schemas.microsoft.com/office/drawing/2014/main" id="{04993D6A-3E2E-4907-B7AD-C1637B2B7A00}"/>
                </a:ext>
              </a:extLst>
            </p:cNvPr>
            <p:cNvPicPr>
              <a:picLocks noChangeAspect="1"/>
            </p:cNvPicPr>
            <p:nvPr/>
          </p:nvPicPr>
          <p:blipFill>
            <a:blip r:embed="rId8"/>
            <a:stretch>
              <a:fillRect/>
            </a:stretch>
          </p:blipFill>
          <p:spPr>
            <a:xfrm>
              <a:off x="0" y="5447948"/>
              <a:ext cx="1812175" cy="952853"/>
            </a:xfrm>
            <a:prstGeom prst="rect">
              <a:avLst/>
            </a:prstGeom>
          </p:spPr>
        </p:pic>
        <p:sp>
          <p:nvSpPr>
            <p:cNvPr id="15" name="Rectangle 14">
              <a:extLst>
                <a:ext uri="{FF2B5EF4-FFF2-40B4-BE49-F238E27FC236}">
                  <a16:creationId xmlns:a16="http://schemas.microsoft.com/office/drawing/2014/main" id="{84FC1DF6-9D59-47AB-9449-78DE57428EE1}"/>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3C5F5D1-F7A7-4A9E-BE70-37341455D8AA}"/>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440161156"/>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581192" y="1124999"/>
            <a:ext cx="4076149" cy="4608003"/>
          </a:xfrm>
        </p:spPr>
        <p:txBody>
          <a:bodyPr anchor="ctr">
            <a:normAutofit/>
          </a:bodyPr>
          <a:lstStyle/>
          <a:p>
            <a:r>
              <a:rPr lang="en-US" sz="4000">
                <a:solidFill>
                  <a:schemeClr val="accent2"/>
                </a:solidFill>
              </a:rPr>
              <a:t>Things to think about…</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117586" y="1124998"/>
            <a:ext cx="6493222" cy="4608003"/>
          </a:xfrm>
        </p:spPr>
        <p:txBody>
          <a:bodyPr>
            <a:normAutofit/>
          </a:bodyPr>
          <a:lstStyle/>
          <a:p>
            <a:r>
              <a:rPr lang="en-US" sz="2000"/>
              <a:t>A change in family size may impact the determination of the appropriate number of bedrooms and the amount of subsidy paid</a:t>
            </a:r>
          </a:p>
          <a:p>
            <a:r>
              <a:rPr lang="en-US" sz="2000"/>
              <a:t>Immigration status</a:t>
            </a:r>
          </a:p>
        </p:txBody>
      </p:sp>
      <p:sp>
        <p:nvSpPr>
          <p:cNvPr id="4" name="Footer Placeholder 3">
            <a:extLst>
              <a:ext uri="{FF2B5EF4-FFF2-40B4-BE49-F238E27FC236}">
                <a16:creationId xmlns:a16="http://schemas.microsoft.com/office/drawing/2014/main" id="{D76E2E2C-B31B-42D8-87FA-D5D8F959BD7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5" name="Slide Number Placeholder 4">
            <a:extLst>
              <a:ext uri="{FF2B5EF4-FFF2-40B4-BE49-F238E27FC236}">
                <a16:creationId xmlns:a16="http://schemas.microsoft.com/office/drawing/2014/main" id="{64877CBB-603F-47CD-AF94-618A98A99DA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9" name="Group 8">
            <a:extLst>
              <a:ext uri="{FF2B5EF4-FFF2-40B4-BE49-F238E27FC236}">
                <a16:creationId xmlns:a16="http://schemas.microsoft.com/office/drawing/2014/main" id="{CEA352E4-5643-4412-B784-C7A51273ACE3}"/>
              </a:ext>
            </a:extLst>
          </p:cNvPr>
          <p:cNvGrpSpPr/>
          <p:nvPr/>
        </p:nvGrpSpPr>
        <p:grpSpPr>
          <a:xfrm>
            <a:off x="0" y="6040787"/>
            <a:ext cx="9144000" cy="1057539"/>
            <a:chOff x="0" y="5447948"/>
            <a:chExt cx="12192000" cy="1410052"/>
          </a:xfrm>
        </p:grpSpPr>
        <p:pic>
          <p:nvPicPr>
            <p:cNvPr id="11" name="Content Placeholder 4">
              <a:extLst>
                <a:ext uri="{FF2B5EF4-FFF2-40B4-BE49-F238E27FC236}">
                  <a16:creationId xmlns:a16="http://schemas.microsoft.com/office/drawing/2014/main" id="{895D6443-EC36-4732-92D6-8267BFF1DD29}"/>
                </a:ext>
              </a:extLst>
            </p:cNvPr>
            <p:cNvPicPr>
              <a:picLocks noChangeAspect="1"/>
            </p:cNvPicPr>
            <p:nvPr/>
          </p:nvPicPr>
          <p:blipFill>
            <a:blip r:embed="rId3"/>
            <a:stretch>
              <a:fillRect/>
            </a:stretch>
          </p:blipFill>
          <p:spPr>
            <a:xfrm>
              <a:off x="0" y="5447948"/>
              <a:ext cx="1812175" cy="952853"/>
            </a:xfrm>
            <a:prstGeom prst="rect">
              <a:avLst/>
            </a:prstGeom>
          </p:spPr>
        </p:pic>
        <p:sp>
          <p:nvSpPr>
            <p:cNvPr id="13" name="Rectangle 12">
              <a:extLst>
                <a:ext uri="{FF2B5EF4-FFF2-40B4-BE49-F238E27FC236}">
                  <a16:creationId xmlns:a16="http://schemas.microsoft.com/office/drawing/2014/main" id="{95779792-C2C5-4AA2-8885-C8C22B53346C}"/>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EE39AE6-8819-4B95-8F96-876507FECD2F}"/>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352181044"/>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FFF"/>
                </a:solidFill>
              </a:rPr>
              <a:t>Moving AKA “Portability”</a:t>
            </a:r>
          </a:p>
        </p:txBody>
      </p:sp>
      <p:grpSp>
        <p:nvGrpSpPr>
          <p:cNvPr id="9" name="Group 8">
            <a:extLst>
              <a:ext uri="{FF2B5EF4-FFF2-40B4-BE49-F238E27FC236}">
                <a16:creationId xmlns:a16="http://schemas.microsoft.com/office/drawing/2014/main" id="{0707D684-ABCB-401C-869A-D03BBC060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0" name="Rectangle 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9D6C1E"/>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D6C1E"/>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9D6C1E"/>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p:cNvPicPr>
            <a:picLocks noChangeAspect="1"/>
          </p:cNvPicPr>
          <p:nvPr/>
        </p:nvPicPr>
        <p:blipFill rotWithShape="1">
          <a:blip r:embed="rId3"/>
          <a:srcRect l="4915" r="2272" b="-1"/>
          <a:stretch/>
        </p:blipFill>
        <p:spPr>
          <a:xfrm>
            <a:off x="657225" y="2361056"/>
            <a:ext cx="4962525" cy="3649219"/>
          </a:xfrm>
          <a:prstGeom prst="rect">
            <a:avLst/>
          </a:prstGeom>
        </p:spPr>
      </p:pic>
      <p:sp>
        <p:nvSpPr>
          <p:cNvPr id="3" name="Content Placeholder 2"/>
          <p:cNvSpPr>
            <a:spLocks noGrp="1"/>
          </p:cNvSpPr>
          <p:nvPr>
            <p:ph idx="1"/>
          </p:nvPr>
        </p:nvSpPr>
        <p:spPr>
          <a:xfrm>
            <a:off x="6335805" y="2180496"/>
            <a:ext cx="5275001" cy="4045683"/>
          </a:xfrm>
        </p:spPr>
        <p:txBody>
          <a:bodyPr>
            <a:normAutofit/>
          </a:bodyPr>
          <a:lstStyle/>
          <a:p>
            <a:pPr>
              <a:buClr>
                <a:srgbClr val="9D6C1E"/>
              </a:buClr>
            </a:pPr>
            <a:r>
              <a:rPr lang="en-US" dirty="0"/>
              <a:t>Survivors with Section 8 vouchers can move to another jurisdiction for safety reasons, even if the lease has not expired.</a:t>
            </a:r>
            <a:endParaRPr lang="en-US"/>
          </a:p>
          <a:p>
            <a:pPr>
              <a:buClr>
                <a:srgbClr val="9D6C1E"/>
              </a:buClr>
            </a:pPr>
            <a:r>
              <a:rPr lang="en-US" dirty="0"/>
              <a:t>What about survivors in other housing programs?</a:t>
            </a:r>
            <a:endParaRPr lang="en-US"/>
          </a:p>
          <a:p>
            <a:pPr>
              <a:buClr>
                <a:srgbClr val="9D6C1E"/>
              </a:buClr>
            </a:pPr>
            <a:endParaRPr lang="en-US"/>
          </a:p>
        </p:txBody>
      </p:sp>
      <p:sp>
        <p:nvSpPr>
          <p:cNvPr id="5" name="Footer Placeholder 4">
            <a:extLst>
              <a:ext uri="{FF2B5EF4-FFF2-40B4-BE49-F238E27FC236}">
                <a16:creationId xmlns:a16="http://schemas.microsoft.com/office/drawing/2014/main" id="{2F025856-6FDD-4679-A8D4-769A2C467D0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ED8428"/>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E18B6920-A40D-427B-A5C7-E2B55761961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3" name="Group 12">
            <a:extLst>
              <a:ext uri="{FF2B5EF4-FFF2-40B4-BE49-F238E27FC236}">
                <a16:creationId xmlns:a16="http://schemas.microsoft.com/office/drawing/2014/main" id="{9FB09F88-63B6-4536-AC4B-F664D750C30C}"/>
              </a:ext>
            </a:extLst>
          </p:cNvPr>
          <p:cNvGrpSpPr/>
          <p:nvPr/>
        </p:nvGrpSpPr>
        <p:grpSpPr>
          <a:xfrm>
            <a:off x="0" y="6040787"/>
            <a:ext cx="9144000" cy="1057539"/>
            <a:chOff x="0" y="5447948"/>
            <a:chExt cx="12192000" cy="1410052"/>
          </a:xfrm>
        </p:grpSpPr>
        <p:pic>
          <p:nvPicPr>
            <p:cNvPr id="15" name="Content Placeholder 4">
              <a:extLst>
                <a:ext uri="{FF2B5EF4-FFF2-40B4-BE49-F238E27FC236}">
                  <a16:creationId xmlns:a16="http://schemas.microsoft.com/office/drawing/2014/main" id="{E9CEEB76-F1F4-4041-81DE-05407AF9BB31}"/>
                </a:ext>
              </a:extLst>
            </p:cNvPr>
            <p:cNvPicPr>
              <a:picLocks noChangeAspect="1"/>
            </p:cNvPicPr>
            <p:nvPr/>
          </p:nvPicPr>
          <p:blipFill>
            <a:blip r:embed="rId4"/>
            <a:stretch>
              <a:fillRect/>
            </a:stretch>
          </p:blipFill>
          <p:spPr>
            <a:xfrm>
              <a:off x="0" y="5447948"/>
              <a:ext cx="1812175" cy="952853"/>
            </a:xfrm>
            <a:prstGeom prst="rect">
              <a:avLst/>
            </a:prstGeom>
          </p:spPr>
        </p:pic>
        <p:sp>
          <p:nvSpPr>
            <p:cNvPr id="16" name="Rectangle 15">
              <a:extLst>
                <a:ext uri="{FF2B5EF4-FFF2-40B4-BE49-F238E27FC236}">
                  <a16:creationId xmlns:a16="http://schemas.microsoft.com/office/drawing/2014/main" id="{FB5D111B-2857-475D-9025-D6B21963DC6C}"/>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1561583B-0F63-495E-8FEE-554523987245}"/>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41855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a:solidFill>
                  <a:srgbClr val="FFFFFF"/>
                </a:solidFill>
              </a:rPr>
              <a:t>Emergency Transfers</a:t>
            </a:r>
          </a:p>
        </p:txBody>
      </p:sp>
      <p:sp>
        <p:nvSpPr>
          <p:cNvPr id="9" name="Rectangle 8">
            <a:extLst>
              <a:ext uri="{FF2B5EF4-FFF2-40B4-BE49-F238E27FC236}">
                <a16:creationId xmlns:a16="http://schemas.microsoft.com/office/drawing/2014/main" id="{EAA9E59E-BB8E-4464-AAB5-469BBDAC6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DA210"/>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7225075" cy="3678303"/>
          </a:xfrm>
        </p:spPr>
        <p:txBody>
          <a:bodyPr>
            <a:normAutofit/>
          </a:bodyPr>
          <a:lstStyle/>
          <a:p>
            <a:pPr>
              <a:buClr>
                <a:srgbClr val="FDA210"/>
              </a:buClr>
            </a:pPr>
            <a:r>
              <a:rPr lang="en-US" dirty="0"/>
              <a:t>Survivors can request to transfer to another available, safe unit assisted under the covered housing programs</a:t>
            </a:r>
            <a:endParaRPr lang="en-US"/>
          </a:p>
          <a:p>
            <a:pPr>
              <a:buClr>
                <a:srgbClr val="FDA210"/>
              </a:buClr>
            </a:pPr>
            <a:r>
              <a:rPr lang="en-US" dirty="0"/>
              <a:t>If they have been living in PHA for one year or more, they must be given priority for the next available opportunity for continued tenant-based rental assistance. </a:t>
            </a:r>
            <a:endParaRPr lang="en-US"/>
          </a:p>
          <a:p>
            <a:pPr>
              <a:buClr>
                <a:srgbClr val="FDA210"/>
              </a:buClr>
            </a:pPr>
            <a:r>
              <a:rPr lang="en-US" dirty="0"/>
              <a:t>Survivors are not required to give advance written notice (including a copy to the PHA) of intent to vacate if relocating for safety planning purposes. </a:t>
            </a:r>
            <a:endParaRPr lang="en-US"/>
          </a:p>
        </p:txBody>
      </p:sp>
      <p:pic>
        <p:nvPicPr>
          <p:cNvPr id="4" name="Picture 5" descr="http://moveandcash.com/wp-content/uploads/2014/05/slide1.jpg"/>
          <p:cNvPicPr>
            <a:picLocks noChangeAspect="1" noChangeArrowheads="1"/>
          </p:cNvPicPr>
          <p:nvPr/>
        </p:nvPicPr>
        <p:blipFill rotWithShape="1">
          <a:blip r:embed="rId3">
            <a:extLst>
              <a:ext uri="{28A0092B-C50C-407E-A947-70E740481C1C}">
                <a14:useLocalDpi xmlns:a14="http://schemas.microsoft.com/office/drawing/2010/main" val="0"/>
              </a:ext>
            </a:extLst>
          </a:blip>
          <a:srcRect l="5455" r="63270" b="1"/>
          <a:stretch/>
        </p:blipFill>
        <p:spPr bwMode="auto">
          <a:xfrm>
            <a:off x="8051799" y="1871133"/>
            <a:ext cx="3683001" cy="450426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50632D17-6249-499B-882D-7FB488158E3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10BE0957-19BD-4439-8105-3E1349B94A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8" name="Group 7">
            <a:extLst>
              <a:ext uri="{FF2B5EF4-FFF2-40B4-BE49-F238E27FC236}">
                <a16:creationId xmlns:a16="http://schemas.microsoft.com/office/drawing/2014/main" id="{455EEF6F-EF43-4740-933D-C2299EBA4718}"/>
              </a:ext>
            </a:extLst>
          </p:cNvPr>
          <p:cNvGrpSpPr/>
          <p:nvPr/>
        </p:nvGrpSpPr>
        <p:grpSpPr>
          <a:xfrm>
            <a:off x="0" y="6040787"/>
            <a:ext cx="9144000" cy="1057539"/>
            <a:chOff x="0" y="5447948"/>
            <a:chExt cx="12192000" cy="1410052"/>
          </a:xfrm>
        </p:grpSpPr>
        <p:pic>
          <p:nvPicPr>
            <p:cNvPr id="10" name="Content Placeholder 4">
              <a:extLst>
                <a:ext uri="{FF2B5EF4-FFF2-40B4-BE49-F238E27FC236}">
                  <a16:creationId xmlns:a16="http://schemas.microsoft.com/office/drawing/2014/main" id="{FEF8B044-44B4-4D1B-88FB-97ED4BE55F28}"/>
                </a:ext>
              </a:extLst>
            </p:cNvPr>
            <p:cNvPicPr>
              <a:picLocks noChangeAspect="1"/>
            </p:cNvPicPr>
            <p:nvPr/>
          </p:nvPicPr>
          <p:blipFill>
            <a:blip r:embed="rId4"/>
            <a:stretch>
              <a:fillRect/>
            </a:stretch>
          </p:blipFill>
          <p:spPr>
            <a:xfrm>
              <a:off x="0" y="5447948"/>
              <a:ext cx="1812175" cy="952853"/>
            </a:xfrm>
            <a:prstGeom prst="rect">
              <a:avLst/>
            </a:prstGeom>
          </p:spPr>
        </p:pic>
        <p:sp>
          <p:nvSpPr>
            <p:cNvPr id="11" name="Rectangle 10">
              <a:extLst>
                <a:ext uri="{FF2B5EF4-FFF2-40B4-BE49-F238E27FC236}">
                  <a16:creationId xmlns:a16="http://schemas.microsoft.com/office/drawing/2014/main" id="{CDBA9549-5791-4DCB-8206-5800FA1FC207}"/>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AFC0BEE8-1C94-4D7E-8D1A-70746FD029D3}"/>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93453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0CBC-A56F-4DEF-875B-2D94420DB568}"/>
              </a:ext>
            </a:extLst>
          </p:cNvPr>
          <p:cNvSpPr>
            <a:spLocks noGrp="1"/>
          </p:cNvSpPr>
          <p:nvPr>
            <p:ph type="title"/>
          </p:nvPr>
        </p:nvSpPr>
        <p:spPr/>
        <p:txBody>
          <a:bodyPr/>
          <a:lstStyle/>
          <a:p>
            <a:pPr algn="ctr"/>
            <a:r>
              <a:rPr lang="en-US" dirty="0"/>
              <a:t>IMPACTS OF TRAUMA ON HOUSING STABILITY</a:t>
            </a:r>
            <a:br>
              <a:rPr lang="en-US" dirty="0"/>
            </a:br>
            <a:endParaRPr lang="en-US" dirty="0"/>
          </a:p>
        </p:txBody>
      </p:sp>
      <p:sp>
        <p:nvSpPr>
          <p:cNvPr id="3" name="Content Placeholder 2">
            <a:extLst>
              <a:ext uri="{FF2B5EF4-FFF2-40B4-BE49-F238E27FC236}">
                <a16:creationId xmlns:a16="http://schemas.microsoft.com/office/drawing/2014/main" id="{CD8DB763-24A5-4903-804B-612034313567}"/>
              </a:ext>
            </a:extLst>
          </p:cNvPr>
          <p:cNvSpPr>
            <a:spLocks noGrp="1"/>
          </p:cNvSpPr>
          <p:nvPr>
            <p:ph idx="1"/>
          </p:nvPr>
        </p:nvSpPr>
        <p:spPr>
          <a:xfrm>
            <a:off x="581192" y="2533611"/>
            <a:ext cx="11029615" cy="3667643"/>
          </a:xfrm>
        </p:spPr>
        <p:txBody>
          <a:bodyPr>
            <a:normAutofit lnSpcReduction="10000"/>
          </a:bodyPr>
          <a:lstStyle/>
          <a:p>
            <a:r>
              <a:rPr lang="en-US" sz="2400" dirty="0"/>
              <a:t>DV/SA can severely disrupt survivors’ lives &amp; are significant contributing factors to chronic homelessness in women</a:t>
            </a:r>
          </a:p>
          <a:p>
            <a:r>
              <a:rPr lang="en-US" sz="2400" dirty="0"/>
              <a:t> Survivors who can’t retain their housing are highly vulnerable to re-abuse</a:t>
            </a:r>
          </a:p>
          <a:p>
            <a:r>
              <a:rPr lang="en-US" sz="2400" dirty="0"/>
              <a:t>Homeless survivors may seek the perceived safety of a new partner and become the victim of survival sex and other coercive control</a:t>
            </a:r>
          </a:p>
          <a:p>
            <a:r>
              <a:rPr lang="en-US" sz="2400" dirty="0"/>
              <a:t>Survivors may engage in illegal activity in order to survive, leading to criminal history records</a:t>
            </a:r>
          </a:p>
          <a:p>
            <a:r>
              <a:rPr lang="en-US" sz="2400" dirty="0"/>
              <a:t>Survivors frequently become disconnected from their social support network</a:t>
            </a:r>
          </a:p>
          <a:p>
            <a:endParaRPr lang="en-US" sz="2400" dirty="0"/>
          </a:p>
          <a:p>
            <a:endParaRPr lang="en-US" dirty="0"/>
          </a:p>
        </p:txBody>
      </p:sp>
      <p:grpSp>
        <p:nvGrpSpPr>
          <p:cNvPr id="5" name="Group 4">
            <a:extLst>
              <a:ext uri="{FF2B5EF4-FFF2-40B4-BE49-F238E27FC236}">
                <a16:creationId xmlns:a16="http://schemas.microsoft.com/office/drawing/2014/main" id="{53CCDB01-4701-46EC-B259-CF1FC9DDEFA0}"/>
              </a:ext>
            </a:extLst>
          </p:cNvPr>
          <p:cNvGrpSpPr/>
          <p:nvPr/>
        </p:nvGrpSpPr>
        <p:grpSpPr>
          <a:xfrm>
            <a:off x="0" y="5819461"/>
            <a:ext cx="9144000" cy="1057539"/>
            <a:chOff x="0" y="5447948"/>
            <a:chExt cx="12192000" cy="1410052"/>
          </a:xfrm>
        </p:grpSpPr>
        <p:pic>
          <p:nvPicPr>
            <p:cNvPr id="6" name="Content Placeholder 4">
              <a:extLst>
                <a:ext uri="{FF2B5EF4-FFF2-40B4-BE49-F238E27FC236}">
                  <a16:creationId xmlns:a16="http://schemas.microsoft.com/office/drawing/2014/main" id="{01BDEB73-AF39-4D3F-B2E4-85AA8400E89A}"/>
                </a:ext>
              </a:extLst>
            </p:cNvPr>
            <p:cNvPicPr>
              <a:picLocks noChangeAspect="1"/>
            </p:cNvPicPr>
            <p:nvPr/>
          </p:nvPicPr>
          <p:blipFill>
            <a:blip r:embed="rId2"/>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71337379-49A2-4003-9AFC-35BD7B80492F}"/>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sp>
          <p:nvSpPr>
            <p:cNvPr id="8" name="Rectangle 7">
              <a:extLst>
                <a:ext uri="{FF2B5EF4-FFF2-40B4-BE49-F238E27FC236}">
                  <a16:creationId xmlns:a16="http://schemas.microsoft.com/office/drawing/2014/main" id="{77470A15-F149-42DF-A5EC-1311CF2052F7}"/>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grpSp>
    </p:spTree>
    <p:extLst>
      <p:ext uri="{BB962C8B-B14F-4D97-AF65-F5344CB8AC3E}">
        <p14:creationId xmlns:p14="http://schemas.microsoft.com/office/powerpoint/2010/main" val="1466707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title"/>
          </p:nvPr>
        </p:nvSpPr>
        <p:spPr>
          <a:xfrm>
            <a:off x="746228" y="1037967"/>
            <a:ext cx="3054091" cy="4709131"/>
          </a:xfrm>
        </p:spPr>
        <p:txBody>
          <a:bodyPr anchor="ctr">
            <a:normAutofit/>
          </a:bodyPr>
          <a:lstStyle/>
          <a:p>
            <a:r>
              <a:rPr lang="en-US">
                <a:solidFill>
                  <a:schemeClr val="accent1"/>
                </a:solidFill>
              </a:rPr>
              <a:t>These Protections are in Place. </a:t>
            </a:r>
            <a:br>
              <a:rPr lang="en-US">
                <a:solidFill>
                  <a:schemeClr val="accent1"/>
                </a:solidFill>
              </a:rPr>
            </a:br>
            <a:r>
              <a:rPr lang="en-US">
                <a:solidFill>
                  <a:schemeClr val="accent1"/>
                </a:solidFill>
              </a:rPr>
              <a:t>How do Survivors Access them?</a:t>
            </a:r>
          </a:p>
        </p:txBody>
      </p:sp>
      <p:sp>
        <p:nvSpPr>
          <p:cNvPr id="12" name="Rectangle 11">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9CD7A29-575E-45CB-AD97-2902A9CBB8EB}"/>
              </a:ext>
            </a:extLst>
          </p:cNvPr>
          <p:cNvGraphicFramePr>
            <a:graphicFrameLocks noGrp="1"/>
          </p:cNvGraphicFramePr>
          <p:nvPr>
            <p:ph idx="1"/>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5E449023-2A86-4B9E-B04E-7A2D47474AD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6D05FC76-3D56-4792-99DC-5E473542DA1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A6D315D6-27D8-4221-9ED0-B8FF223EA7BB}"/>
              </a:ext>
            </a:extLst>
          </p:cNvPr>
          <p:cNvGrpSpPr/>
          <p:nvPr/>
        </p:nvGrpSpPr>
        <p:grpSpPr>
          <a:xfrm>
            <a:off x="0" y="6040787"/>
            <a:ext cx="9144000" cy="1057539"/>
            <a:chOff x="0" y="5447948"/>
            <a:chExt cx="12192000" cy="1410052"/>
          </a:xfrm>
        </p:grpSpPr>
        <p:pic>
          <p:nvPicPr>
            <p:cNvPr id="13" name="Content Placeholder 4">
              <a:extLst>
                <a:ext uri="{FF2B5EF4-FFF2-40B4-BE49-F238E27FC236}">
                  <a16:creationId xmlns:a16="http://schemas.microsoft.com/office/drawing/2014/main" id="{401B9EB6-8495-4616-A523-947DC306261B}"/>
                </a:ext>
              </a:extLst>
            </p:cNvPr>
            <p:cNvPicPr>
              <a:picLocks noChangeAspect="1"/>
            </p:cNvPicPr>
            <p:nvPr/>
          </p:nvPicPr>
          <p:blipFill>
            <a:blip r:embed="rId8"/>
            <a:stretch>
              <a:fillRect/>
            </a:stretch>
          </p:blipFill>
          <p:spPr>
            <a:xfrm>
              <a:off x="0" y="5447948"/>
              <a:ext cx="1812175" cy="952853"/>
            </a:xfrm>
            <a:prstGeom prst="rect">
              <a:avLst/>
            </a:prstGeom>
          </p:spPr>
        </p:pic>
        <p:sp>
          <p:nvSpPr>
            <p:cNvPr id="15" name="Rectangle 14">
              <a:extLst>
                <a:ext uri="{FF2B5EF4-FFF2-40B4-BE49-F238E27FC236}">
                  <a16:creationId xmlns:a16="http://schemas.microsoft.com/office/drawing/2014/main" id="{BF0AA376-47CC-406F-A0C7-DBE5EE4A419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78A1DCD6-F632-44CF-BA2B-AAC7AC04CE3E}"/>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043939718"/>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7969-8760-4A2A-B1B9-F4ED6A0C3C62}"/>
              </a:ext>
            </a:extLst>
          </p:cNvPr>
          <p:cNvSpPr>
            <a:spLocks noGrp="1"/>
          </p:cNvSpPr>
          <p:nvPr>
            <p:ph type="title"/>
          </p:nvPr>
        </p:nvSpPr>
        <p:spPr>
          <a:xfrm>
            <a:off x="581192" y="702156"/>
            <a:ext cx="11029616" cy="1013800"/>
          </a:xfrm>
        </p:spPr>
        <p:txBody>
          <a:bodyPr>
            <a:normAutofit/>
          </a:bodyPr>
          <a:lstStyle/>
          <a:p>
            <a:r>
              <a:rPr lang="en-US" dirty="0"/>
              <a:t>Confidentiality:</a:t>
            </a:r>
          </a:p>
        </p:txBody>
      </p:sp>
      <p:sp>
        <p:nvSpPr>
          <p:cNvPr id="14" name="Rectangle 9">
            <a:extLst>
              <a:ext uri="{FF2B5EF4-FFF2-40B4-BE49-F238E27FC236}">
                <a16:creationId xmlns:a16="http://schemas.microsoft.com/office/drawing/2014/main" id="{054F317B-4EA9-4C94-9EF8-020431E39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1">
            <a:extLst>
              <a:ext uri="{FF2B5EF4-FFF2-40B4-BE49-F238E27FC236}">
                <a16:creationId xmlns:a16="http://schemas.microsoft.com/office/drawing/2014/main" id="{E7F0B04F-9887-478F-B1F0-5B28D467D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7" name="Graphic 6">
            <a:extLst>
              <a:ext uri="{FF2B5EF4-FFF2-40B4-BE49-F238E27FC236}">
                <a16:creationId xmlns:a16="http://schemas.microsoft.com/office/drawing/2014/main" id="{0013995D-106A-4743-948C-41A90C10D2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7225" y="2549280"/>
            <a:ext cx="3305175" cy="3272771"/>
          </a:xfrm>
          <a:prstGeom prst="rect">
            <a:avLst/>
          </a:prstGeom>
        </p:spPr>
      </p:pic>
      <p:sp>
        <p:nvSpPr>
          <p:cNvPr id="16" name="Content Placeholder 2">
            <a:extLst>
              <a:ext uri="{FF2B5EF4-FFF2-40B4-BE49-F238E27FC236}">
                <a16:creationId xmlns:a16="http://schemas.microsoft.com/office/drawing/2014/main" id="{81AFFEBD-75A1-4747-864D-A448788A6EA9}"/>
              </a:ext>
            </a:extLst>
          </p:cNvPr>
          <p:cNvSpPr>
            <a:spLocks noGrp="1"/>
          </p:cNvSpPr>
          <p:nvPr>
            <p:ph idx="1"/>
          </p:nvPr>
        </p:nvSpPr>
        <p:spPr>
          <a:xfrm>
            <a:off x="4505327" y="2110161"/>
            <a:ext cx="7105481" cy="4045683"/>
          </a:xfrm>
        </p:spPr>
        <p:txBody>
          <a:bodyPr>
            <a:normAutofit/>
          </a:bodyPr>
          <a:lstStyle/>
          <a:p>
            <a:r>
              <a:rPr lang="en-US" b="1" i="1" dirty="0"/>
              <a:t>HMIS</a:t>
            </a:r>
            <a:r>
              <a:rPr lang="en-US" dirty="0"/>
              <a:t>: No personally identifying information should be added to HMIS.</a:t>
            </a:r>
            <a:endParaRPr lang="en-US" b="1" i="1" dirty="0"/>
          </a:p>
          <a:p>
            <a:r>
              <a:rPr lang="en-US" b="1" i="1" dirty="0"/>
              <a:t>Confidentiality of information </a:t>
            </a:r>
            <a:r>
              <a:rPr lang="en-US" dirty="0"/>
              <a:t>about domestic violence, dating violence, sexual assault, or stalking. This information can only be shared if requested by the survivor in writing, is required for use in an eviction proceeding or is otherwise required by law.</a:t>
            </a:r>
          </a:p>
          <a:p>
            <a:endParaRPr lang="en-US" dirty="0"/>
          </a:p>
        </p:txBody>
      </p:sp>
      <p:sp>
        <p:nvSpPr>
          <p:cNvPr id="3" name="Footer Placeholder 2">
            <a:extLst>
              <a:ext uri="{FF2B5EF4-FFF2-40B4-BE49-F238E27FC236}">
                <a16:creationId xmlns:a16="http://schemas.microsoft.com/office/drawing/2014/main" id="{6BC4FECC-4EE2-4946-9235-5E3490A2F6E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60E58F6C-BBD9-40BC-9132-1BD81574937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9" name="Group 8">
            <a:extLst>
              <a:ext uri="{FF2B5EF4-FFF2-40B4-BE49-F238E27FC236}">
                <a16:creationId xmlns:a16="http://schemas.microsoft.com/office/drawing/2014/main" id="{9714353F-8FEA-473D-B4B1-B5D9C8C2542B}"/>
              </a:ext>
            </a:extLst>
          </p:cNvPr>
          <p:cNvGrpSpPr/>
          <p:nvPr/>
        </p:nvGrpSpPr>
        <p:grpSpPr>
          <a:xfrm>
            <a:off x="0" y="6040787"/>
            <a:ext cx="9144000" cy="1057539"/>
            <a:chOff x="0" y="5447948"/>
            <a:chExt cx="12192000" cy="1410052"/>
          </a:xfrm>
        </p:grpSpPr>
        <p:pic>
          <p:nvPicPr>
            <p:cNvPr id="10" name="Content Placeholder 4">
              <a:extLst>
                <a:ext uri="{FF2B5EF4-FFF2-40B4-BE49-F238E27FC236}">
                  <a16:creationId xmlns:a16="http://schemas.microsoft.com/office/drawing/2014/main" id="{75E50F0F-C948-4769-80B4-CE9C0A99CF49}"/>
                </a:ext>
              </a:extLst>
            </p:cNvPr>
            <p:cNvPicPr>
              <a:picLocks noChangeAspect="1"/>
            </p:cNvPicPr>
            <p:nvPr/>
          </p:nvPicPr>
          <p:blipFill>
            <a:blip r:embed="rId4"/>
            <a:stretch>
              <a:fillRect/>
            </a:stretch>
          </p:blipFill>
          <p:spPr>
            <a:xfrm>
              <a:off x="0" y="5447948"/>
              <a:ext cx="1812175" cy="952853"/>
            </a:xfrm>
            <a:prstGeom prst="rect">
              <a:avLst/>
            </a:prstGeom>
          </p:spPr>
        </p:pic>
        <p:sp>
          <p:nvSpPr>
            <p:cNvPr id="11" name="Rectangle 10">
              <a:extLst>
                <a:ext uri="{FF2B5EF4-FFF2-40B4-BE49-F238E27FC236}">
                  <a16:creationId xmlns:a16="http://schemas.microsoft.com/office/drawing/2014/main" id="{18860894-BD18-4EFD-B99F-2166D94E26CB}"/>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EA467C97-BA8B-4487-B4F7-B33F08D6F516}"/>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279855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p:cNvPicPr>
            <a:picLocks noChangeAspect="1"/>
          </p:cNvPicPr>
          <p:nvPr/>
        </p:nvPicPr>
        <p:blipFill rotWithShape="1">
          <a:blip r:embed="rId3"/>
          <a:srcRect t="15730"/>
          <a:stretch/>
        </p:blipFill>
        <p:spPr>
          <a:xfrm>
            <a:off x="0" y="10"/>
            <a:ext cx="12191980" cy="6857990"/>
          </a:xfrm>
          <a:prstGeom prst="rect">
            <a:avLst/>
          </a:prstGeom>
        </p:spPr>
      </p:pic>
      <p:grpSp>
        <p:nvGrpSpPr>
          <p:cNvPr id="11" name="Group 10">
            <a:extLst>
              <a:ext uri="{FF2B5EF4-FFF2-40B4-BE49-F238E27FC236}">
                <a16:creationId xmlns:a16="http://schemas.microsoft.com/office/drawing/2014/main" id="{D74D7E9A-D874-4F02-8A2D-F9CD220591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23123"/>
            <a:ext cx="4216219" cy="5935132"/>
            <a:chOff x="438068" y="457200"/>
            <a:chExt cx="3703320" cy="5935132"/>
          </a:xfrm>
        </p:grpSpPr>
        <p:sp>
          <p:nvSpPr>
            <p:cNvPr id="12" name="Rectangle 11">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81540" y="1006956"/>
            <a:ext cx="3730810" cy="1372177"/>
          </a:xfrm>
        </p:spPr>
        <p:txBody>
          <a:bodyPr anchor="ctr">
            <a:normAutofit/>
          </a:bodyPr>
          <a:lstStyle/>
          <a:p>
            <a:r>
              <a:rPr lang="en-US" sz="2600">
                <a:solidFill>
                  <a:srgbClr val="FFFFFF"/>
                </a:solidFill>
              </a:rPr>
              <a:t>Information Overload?</a:t>
            </a:r>
          </a:p>
        </p:txBody>
      </p:sp>
      <p:sp>
        <p:nvSpPr>
          <p:cNvPr id="3" name="Content Placeholder 2"/>
          <p:cNvSpPr>
            <a:spLocks noGrp="1"/>
          </p:cNvSpPr>
          <p:nvPr>
            <p:ph idx="1"/>
          </p:nvPr>
        </p:nvSpPr>
        <p:spPr>
          <a:xfrm>
            <a:off x="590396" y="2129927"/>
            <a:ext cx="3730810" cy="3852232"/>
          </a:xfrm>
        </p:spPr>
        <p:txBody>
          <a:bodyPr>
            <a:normAutofit/>
          </a:bodyPr>
          <a:lstStyle/>
          <a:p>
            <a:pPr marL="0" indent="0">
              <a:buClr>
                <a:srgbClr val="B4F871"/>
              </a:buClr>
              <a:buNone/>
            </a:pPr>
            <a:r>
              <a:rPr lang="en-US" dirty="0">
                <a:solidFill>
                  <a:srgbClr val="FFFFFF"/>
                </a:solidFill>
              </a:rPr>
              <a:t>That’s okay! We are here, and so are these resources:</a:t>
            </a:r>
          </a:p>
          <a:p>
            <a:pPr marL="0" indent="0">
              <a:buClr>
                <a:srgbClr val="B4F871"/>
              </a:buClr>
              <a:buNone/>
            </a:pPr>
            <a:endParaRPr lang="en-US" dirty="0">
              <a:solidFill>
                <a:srgbClr val="FFFFFF"/>
              </a:solidFill>
            </a:endParaRPr>
          </a:p>
          <a:p>
            <a:pPr lvl="1">
              <a:buClr>
                <a:srgbClr val="B4F871"/>
              </a:buClr>
            </a:pPr>
            <a:r>
              <a:rPr lang="en-US" dirty="0">
                <a:solidFill>
                  <a:srgbClr val="FFFFFF"/>
                </a:solidFill>
              </a:rPr>
              <a:t>NNEDV.org</a:t>
            </a:r>
          </a:p>
          <a:p>
            <a:pPr lvl="1">
              <a:buClr>
                <a:srgbClr val="B4F871"/>
              </a:buClr>
            </a:pPr>
            <a:r>
              <a:rPr lang="en-US" dirty="0">
                <a:solidFill>
                  <a:srgbClr val="FFFFFF"/>
                </a:solidFill>
              </a:rPr>
              <a:t>NLIHC.org</a:t>
            </a:r>
          </a:p>
          <a:p>
            <a:pPr>
              <a:buClr>
                <a:srgbClr val="B4F871"/>
              </a:buClr>
            </a:pPr>
            <a:r>
              <a:rPr lang="en-US" dirty="0">
                <a:solidFill>
                  <a:srgbClr val="FFFFFF"/>
                </a:solidFill>
                <a:hlinkClick r:id="rId4"/>
              </a:rPr>
              <a:t>VAWA Resources</a:t>
            </a:r>
            <a:endParaRPr lang="en-US" dirty="0">
              <a:solidFill>
                <a:srgbClr val="FFFFFF"/>
              </a:solidFill>
            </a:endParaRPr>
          </a:p>
          <a:p>
            <a:pPr>
              <a:buClr>
                <a:srgbClr val="B4F871"/>
              </a:buClr>
            </a:pPr>
            <a:r>
              <a:rPr lang="en-US" dirty="0">
                <a:solidFill>
                  <a:srgbClr val="FFFFFF"/>
                </a:solidFill>
                <a:hlinkClick r:id="rId5"/>
              </a:rPr>
              <a:t>WA State Legal Resources</a:t>
            </a:r>
            <a:endParaRPr lang="en-US" dirty="0">
              <a:solidFill>
                <a:srgbClr val="FFFFFF"/>
              </a:solidFill>
            </a:endParaRPr>
          </a:p>
        </p:txBody>
      </p:sp>
      <p:sp>
        <p:nvSpPr>
          <p:cNvPr id="5" name="Footer Placeholder 4">
            <a:extLst>
              <a:ext uri="{FF2B5EF4-FFF2-40B4-BE49-F238E27FC236}">
                <a16:creationId xmlns:a16="http://schemas.microsoft.com/office/drawing/2014/main" id="{68727432-EDBB-494D-80A4-C3656D31170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6" name="Slide Number Placeholder 5">
            <a:extLst>
              <a:ext uri="{FF2B5EF4-FFF2-40B4-BE49-F238E27FC236}">
                <a16:creationId xmlns:a16="http://schemas.microsoft.com/office/drawing/2014/main" id="{9C400AC2-82B8-453B-805E-8DE270FE9C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4" name="Group 13">
            <a:extLst>
              <a:ext uri="{FF2B5EF4-FFF2-40B4-BE49-F238E27FC236}">
                <a16:creationId xmlns:a16="http://schemas.microsoft.com/office/drawing/2014/main" id="{424F1159-BBF8-46A8-A51E-888790FD3A28}"/>
              </a:ext>
            </a:extLst>
          </p:cNvPr>
          <p:cNvGrpSpPr/>
          <p:nvPr/>
        </p:nvGrpSpPr>
        <p:grpSpPr>
          <a:xfrm>
            <a:off x="0" y="6040787"/>
            <a:ext cx="9144000" cy="1057539"/>
            <a:chOff x="0" y="5447948"/>
            <a:chExt cx="12192000" cy="1410052"/>
          </a:xfrm>
        </p:grpSpPr>
        <p:pic>
          <p:nvPicPr>
            <p:cNvPr id="15" name="Content Placeholder 4">
              <a:extLst>
                <a:ext uri="{FF2B5EF4-FFF2-40B4-BE49-F238E27FC236}">
                  <a16:creationId xmlns:a16="http://schemas.microsoft.com/office/drawing/2014/main" id="{95013E66-B7E0-49FF-B9A8-8D52D0102F69}"/>
                </a:ext>
              </a:extLst>
            </p:cNvPr>
            <p:cNvPicPr>
              <a:picLocks noChangeAspect="1"/>
            </p:cNvPicPr>
            <p:nvPr/>
          </p:nvPicPr>
          <p:blipFill>
            <a:blip r:embed="rId6"/>
            <a:stretch>
              <a:fillRect/>
            </a:stretch>
          </p:blipFill>
          <p:spPr>
            <a:xfrm>
              <a:off x="0" y="5447948"/>
              <a:ext cx="1812175" cy="952853"/>
            </a:xfrm>
            <a:prstGeom prst="rect">
              <a:avLst/>
            </a:prstGeom>
          </p:spPr>
        </p:pic>
        <p:sp>
          <p:nvSpPr>
            <p:cNvPr id="16" name="Rectangle 15">
              <a:extLst>
                <a:ext uri="{FF2B5EF4-FFF2-40B4-BE49-F238E27FC236}">
                  <a16:creationId xmlns:a16="http://schemas.microsoft.com/office/drawing/2014/main" id="{0FA66E4F-3FF0-4B53-A90A-EC91B956C6B9}"/>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11405F5-F166-4834-AEB2-00C53061DDE6}"/>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097205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318541"/>
            <a:ext cx="8229600" cy="1143000"/>
          </a:xfrm>
        </p:spPr>
        <p:txBody>
          <a:bodyPr/>
          <a:lstStyle/>
          <a:p>
            <a:pPr algn="ctr" eaLnBrk="1" hangingPunct="1"/>
            <a:r>
              <a:rPr lang="en-US" altLang="en-US" dirty="0"/>
              <a:t>Law Enforcement</a:t>
            </a:r>
          </a:p>
        </p:txBody>
      </p:sp>
      <p:sp>
        <p:nvSpPr>
          <p:cNvPr id="3" name="Content Placeholder 2"/>
          <p:cNvSpPr>
            <a:spLocks noGrp="1"/>
          </p:cNvSpPr>
          <p:nvPr>
            <p:ph idx="1"/>
          </p:nvPr>
        </p:nvSpPr>
        <p:spPr>
          <a:xfrm>
            <a:off x="1981200" y="1566699"/>
            <a:ext cx="8229600" cy="4754563"/>
          </a:xfrm>
        </p:spPr>
        <p:txBody>
          <a:bodyPr>
            <a:normAutofit/>
          </a:bodyPr>
          <a:lstStyle/>
          <a:p>
            <a:pPr eaLnBrk="1" hangingPunct="1">
              <a:defRPr/>
            </a:pPr>
            <a:r>
              <a:rPr lang="en-US" dirty="0">
                <a:solidFill>
                  <a:schemeClr val="tx1">
                    <a:lumMod val="50000"/>
                    <a:lumOff val="50000"/>
                  </a:schemeClr>
                </a:solidFill>
              </a:rPr>
              <a:t>A good relationship with local law enforcement is necessary for any housing/homeless provider</a:t>
            </a:r>
          </a:p>
          <a:p>
            <a:pPr eaLnBrk="1" hangingPunct="1">
              <a:defRPr/>
            </a:pPr>
            <a:r>
              <a:rPr lang="en-US" dirty="0">
                <a:solidFill>
                  <a:schemeClr val="tx1">
                    <a:lumMod val="50000"/>
                    <a:lumOff val="50000"/>
                  </a:schemeClr>
                </a:solidFill>
              </a:rPr>
              <a:t>Keep in mind that a survivor may not necessarily want law enforcement involvement for many reasons:</a:t>
            </a:r>
          </a:p>
          <a:p>
            <a:pPr lvl="1" eaLnBrk="1" hangingPunct="1">
              <a:defRPr/>
            </a:pPr>
            <a:r>
              <a:rPr lang="en-US" dirty="0">
                <a:solidFill>
                  <a:schemeClr val="tx1">
                    <a:lumMod val="50000"/>
                    <a:lumOff val="50000"/>
                  </a:schemeClr>
                </a:solidFill>
              </a:rPr>
              <a:t>Immigrant and has fears about police from country of origin</a:t>
            </a:r>
          </a:p>
          <a:p>
            <a:pPr lvl="1" eaLnBrk="1" hangingPunct="1">
              <a:defRPr/>
            </a:pPr>
            <a:r>
              <a:rPr lang="en-US" dirty="0">
                <a:solidFill>
                  <a:schemeClr val="tx1">
                    <a:lumMod val="50000"/>
                    <a:lumOff val="50000"/>
                  </a:schemeClr>
                </a:solidFill>
              </a:rPr>
              <a:t>Doesn’t want partner arrested (income source or potential to be deported)</a:t>
            </a:r>
          </a:p>
          <a:p>
            <a:pPr lvl="1" eaLnBrk="1" hangingPunct="1">
              <a:defRPr/>
            </a:pPr>
            <a:r>
              <a:rPr lang="en-US" dirty="0">
                <a:solidFill>
                  <a:schemeClr val="tx1">
                    <a:lumMod val="50000"/>
                    <a:lumOff val="50000"/>
                  </a:schemeClr>
                </a:solidFill>
              </a:rPr>
              <a:t>Undocumented immigrant</a:t>
            </a:r>
          </a:p>
          <a:p>
            <a:pPr lvl="1" eaLnBrk="1" hangingPunct="1">
              <a:defRPr/>
            </a:pPr>
            <a:r>
              <a:rPr lang="en-US" dirty="0">
                <a:solidFill>
                  <a:schemeClr val="tx1">
                    <a:lumMod val="50000"/>
                    <a:lumOff val="50000"/>
                  </a:schemeClr>
                </a:solidFill>
              </a:rPr>
              <a:t>May have warrants</a:t>
            </a:r>
          </a:p>
          <a:p>
            <a:pPr lvl="1" eaLnBrk="1" hangingPunct="1">
              <a:defRPr/>
            </a:pPr>
            <a:r>
              <a:rPr lang="en-US" dirty="0">
                <a:solidFill>
                  <a:schemeClr val="tx1">
                    <a:lumMod val="50000"/>
                    <a:lumOff val="50000"/>
                  </a:schemeClr>
                </a:solidFill>
              </a:rPr>
              <a:t>Police intervention not viewed as helpful or welcome</a:t>
            </a:r>
          </a:p>
        </p:txBody>
      </p:sp>
      <p:sp>
        <p:nvSpPr>
          <p:cNvPr id="2" name="Footer Placeholder 1">
            <a:extLst>
              <a:ext uri="{FF2B5EF4-FFF2-40B4-BE49-F238E27FC236}">
                <a16:creationId xmlns:a16="http://schemas.microsoft.com/office/drawing/2014/main" id="{8F4F86F1-7D87-4C63-A3BE-48A566965B7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4" name="Slide Number Placeholder 3">
            <a:extLst>
              <a:ext uri="{FF2B5EF4-FFF2-40B4-BE49-F238E27FC236}">
                <a16:creationId xmlns:a16="http://schemas.microsoft.com/office/drawing/2014/main" id="{EA0326F7-FB4E-4216-AE1F-9C132F27FD8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C4456CA1-59AC-46B2-90E2-B5D461EDD7C8}"/>
              </a:ext>
            </a:extLst>
          </p:cNvPr>
          <p:cNvGrpSpPr/>
          <p:nvPr/>
        </p:nvGrpSpPr>
        <p:grpSpPr>
          <a:xfrm>
            <a:off x="0" y="6040787"/>
            <a:ext cx="9144000" cy="1057539"/>
            <a:chOff x="0" y="5447948"/>
            <a:chExt cx="12192000" cy="1410052"/>
          </a:xfrm>
        </p:grpSpPr>
        <p:pic>
          <p:nvPicPr>
            <p:cNvPr id="12" name="Content Placeholder 4">
              <a:extLst>
                <a:ext uri="{FF2B5EF4-FFF2-40B4-BE49-F238E27FC236}">
                  <a16:creationId xmlns:a16="http://schemas.microsoft.com/office/drawing/2014/main" id="{B6679A25-8A4E-4C11-AFB2-CDB2D32A2E11}"/>
                </a:ext>
              </a:extLst>
            </p:cNvPr>
            <p:cNvPicPr>
              <a:picLocks noChangeAspect="1"/>
            </p:cNvPicPr>
            <p:nvPr/>
          </p:nvPicPr>
          <p:blipFill>
            <a:blip r:embed="rId3"/>
            <a:stretch>
              <a:fillRect/>
            </a:stretch>
          </p:blipFill>
          <p:spPr>
            <a:xfrm>
              <a:off x="0" y="5447948"/>
              <a:ext cx="1812175" cy="952853"/>
            </a:xfrm>
            <a:prstGeom prst="rect">
              <a:avLst/>
            </a:prstGeom>
          </p:spPr>
        </p:pic>
        <p:sp>
          <p:nvSpPr>
            <p:cNvPr id="13" name="Rectangle 12">
              <a:extLst>
                <a:ext uri="{FF2B5EF4-FFF2-40B4-BE49-F238E27FC236}">
                  <a16:creationId xmlns:a16="http://schemas.microsoft.com/office/drawing/2014/main" id="{6525C596-017A-491F-B937-10591B3FAB81}"/>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A1EBD6C2-FB64-4E2F-ADCA-FE7B16743DD9}"/>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750735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304800"/>
            <a:ext cx="8229600" cy="1143000"/>
          </a:xfrm>
        </p:spPr>
        <p:txBody>
          <a:bodyPr/>
          <a:lstStyle/>
          <a:p>
            <a:pPr algn="ctr" eaLnBrk="1" hangingPunct="1"/>
            <a:r>
              <a:rPr lang="en-US" altLang="en-US" dirty="0"/>
              <a:t>Protection orders</a:t>
            </a:r>
          </a:p>
        </p:txBody>
      </p:sp>
      <p:sp>
        <p:nvSpPr>
          <p:cNvPr id="35843" name="Content Placeholder 2"/>
          <p:cNvSpPr>
            <a:spLocks noGrp="1"/>
          </p:cNvSpPr>
          <p:nvPr>
            <p:ph idx="1"/>
          </p:nvPr>
        </p:nvSpPr>
        <p:spPr>
          <a:xfrm>
            <a:off x="1981200" y="1371601"/>
            <a:ext cx="8229600" cy="4678363"/>
          </a:xfrm>
        </p:spPr>
        <p:txBody>
          <a:bodyPr>
            <a:normAutofit/>
          </a:bodyPr>
          <a:lstStyle/>
          <a:p>
            <a:r>
              <a:rPr lang="en-US" altLang="en-US" sz="2400" dirty="0">
                <a:solidFill>
                  <a:schemeClr val="tx1">
                    <a:lumMod val="50000"/>
                    <a:lumOff val="50000"/>
                  </a:schemeClr>
                </a:solidFill>
              </a:rPr>
              <a:t>Survivors may not choose to petition for an order due to safety concerns—important that the program not require a protection order </a:t>
            </a:r>
          </a:p>
          <a:p>
            <a:pPr eaLnBrk="1" hangingPunct="1"/>
            <a:r>
              <a:rPr lang="en-US" altLang="en-US" sz="2400" dirty="0">
                <a:solidFill>
                  <a:schemeClr val="tx1">
                    <a:lumMod val="50000"/>
                    <a:lumOff val="50000"/>
                  </a:schemeClr>
                </a:solidFill>
              </a:rPr>
              <a:t>Protection Orders—order issued by the court as a result of a petition by victim for protection from abuser</a:t>
            </a:r>
          </a:p>
          <a:p>
            <a:pPr eaLnBrk="1" hangingPunct="1"/>
            <a:r>
              <a:rPr lang="en-US" altLang="en-US" sz="2400" dirty="0">
                <a:solidFill>
                  <a:schemeClr val="tx1">
                    <a:lumMod val="50000"/>
                    <a:lumOff val="50000"/>
                  </a:schemeClr>
                </a:solidFill>
              </a:rPr>
              <a:t>Orders must be observed in any jurisdiction (Full Faith &amp; Credit)</a:t>
            </a:r>
          </a:p>
        </p:txBody>
      </p:sp>
      <p:sp>
        <p:nvSpPr>
          <p:cNvPr id="5" name="Slide Number Placeholder 3"/>
          <p:cNvSpPr txBox="1">
            <a:spLocks/>
          </p:cNvSpPr>
          <p:nvPr/>
        </p:nvSpPr>
        <p:spPr>
          <a:xfrm>
            <a:off x="8763000" y="65087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defRPr sz="1200" kern="1200">
                <a:solidFill>
                  <a:schemeClr val="tx1"/>
                </a:solidFill>
                <a:latin typeface="Arial" pitchFamily="34" charset="0"/>
                <a:ea typeface="+mn-ea"/>
                <a:cs typeface="+mn-cs"/>
              </a:defRPr>
            </a:lvl1pPr>
            <a:lvl2pPr marL="742950" indent="-285750" algn="l" defTabSz="914400" rtl="0" eaLnBrk="0" latinLnBrk="0" hangingPunct="0">
              <a:defRPr sz="1800" kern="1200">
                <a:solidFill>
                  <a:schemeClr val="tx1"/>
                </a:solidFill>
                <a:latin typeface="Arial" pitchFamily="34" charset="0"/>
                <a:ea typeface="+mn-ea"/>
                <a:cs typeface="+mn-cs"/>
              </a:defRPr>
            </a:lvl2pPr>
            <a:lvl3pPr marL="1143000" indent="-228600" algn="l" defTabSz="914400" rtl="0" eaLnBrk="0" latinLnBrk="0" hangingPunct="0">
              <a:defRPr sz="1800" kern="1200">
                <a:solidFill>
                  <a:schemeClr val="tx1"/>
                </a:solidFill>
                <a:latin typeface="Arial" pitchFamily="34" charset="0"/>
                <a:ea typeface="+mn-ea"/>
                <a:cs typeface="+mn-cs"/>
              </a:defRPr>
            </a:lvl3pPr>
            <a:lvl4pPr marL="1600200" indent="-228600" algn="l" defTabSz="914400" rtl="0" eaLnBrk="0" latinLnBrk="0" hangingPunct="0">
              <a:defRPr sz="1800" kern="1200">
                <a:solidFill>
                  <a:schemeClr val="tx1"/>
                </a:solidFill>
                <a:latin typeface="Arial" pitchFamily="34" charset="0"/>
                <a:ea typeface="+mn-ea"/>
                <a:cs typeface="+mn-cs"/>
              </a:defRPr>
            </a:lvl4pPr>
            <a:lvl5pPr marL="2057400" indent="-228600" algn="l" defTabSz="914400" rtl="0" eaLnBrk="0" latinLnBrk="0" hangingPunct="0">
              <a:defRPr sz="1800"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EDDD2E-A35D-4F4D-80ED-03FD4F924A41}" type="slidenum">
              <a:rPr kumimoji="0" lang="en-US" altLang="en-US" sz="1200" b="0" i="0" u="none" strike="noStrike" kern="1200" cap="none" spc="0" normalizeH="0" baseline="0" noProof="0" smtClean="0">
                <a:ln>
                  <a:noFill/>
                </a:ln>
                <a:solidFill>
                  <a:prstClr val="white">
                    <a:lumMod val="50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altLang="en-US" sz="1200" b="0" i="0" u="none" strike="noStrike" kern="1200" cap="none" spc="0" normalizeH="0" baseline="0" noProof="0">
              <a:ln>
                <a:noFill/>
              </a:ln>
              <a:solidFill>
                <a:prstClr val="white">
                  <a:lumMod val="50000"/>
                </a:prstClr>
              </a:solidFill>
              <a:effectLst/>
              <a:uLnTx/>
              <a:uFillTx/>
              <a:latin typeface="Gill Sans MT" panose="020B0502020104020203"/>
              <a:ea typeface="+mn-ea"/>
              <a:cs typeface="+mn-cs"/>
            </a:endParaRPr>
          </a:p>
        </p:txBody>
      </p:sp>
      <p:sp>
        <p:nvSpPr>
          <p:cNvPr id="2" name="Footer Placeholder 1">
            <a:extLst>
              <a:ext uri="{FF2B5EF4-FFF2-40B4-BE49-F238E27FC236}">
                <a16:creationId xmlns:a16="http://schemas.microsoft.com/office/drawing/2014/main" id="{4D0D18FD-D2EB-4474-A93D-817B7A3172F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ED8428"/>
              </a:solidFill>
              <a:effectLst/>
              <a:uLnTx/>
              <a:uFillTx/>
              <a:latin typeface="Gill Sans MT" panose="020B0502020104020203"/>
              <a:ea typeface="+mn-ea"/>
              <a:cs typeface="+mn-cs"/>
            </a:endParaRPr>
          </a:p>
        </p:txBody>
      </p:sp>
      <p:sp>
        <p:nvSpPr>
          <p:cNvPr id="3" name="Slide Number Placeholder 2">
            <a:extLst>
              <a:ext uri="{FF2B5EF4-FFF2-40B4-BE49-F238E27FC236}">
                <a16:creationId xmlns:a16="http://schemas.microsoft.com/office/drawing/2014/main" id="{EA1F8F27-9E6F-4839-BB6D-CAD8A3ADA4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900" b="0" i="0" u="none" strike="noStrike" kern="1200" cap="none" spc="0" normalizeH="0" baseline="0" noProof="0">
              <a:ln>
                <a:noFill/>
              </a:ln>
              <a:solidFill>
                <a:srgbClr val="ED8428"/>
              </a:solidFill>
              <a:effectLst/>
              <a:uLnTx/>
              <a:uFillTx/>
              <a:latin typeface="Gill Sans MT" panose="020B0502020104020203"/>
              <a:ea typeface="+mn-ea"/>
              <a:cs typeface="+mn-cs"/>
            </a:endParaRPr>
          </a:p>
        </p:txBody>
      </p:sp>
      <p:grpSp>
        <p:nvGrpSpPr>
          <p:cNvPr id="11" name="Group 10">
            <a:extLst>
              <a:ext uri="{FF2B5EF4-FFF2-40B4-BE49-F238E27FC236}">
                <a16:creationId xmlns:a16="http://schemas.microsoft.com/office/drawing/2014/main" id="{BDC6ABC4-6D4B-42F8-8177-93CEFA151812}"/>
              </a:ext>
            </a:extLst>
          </p:cNvPr>
          <p:cNvGrpSpPr/>
          <p:nvPr/>
        </p:nvGrpSpPr>
        <p:grpSpPr>
          <a:xfrm>
            <a:off x="0" y="6040787"/>
            <a:ext cx="9144000" cy="1057539"/>
            <a:chOff x="0" y="5447948"/>
            <a:chExt cx="12192000" cy="1410052"/>
          </a:xfrm>
        </p:grpSpPr>
        <p:pic>
          <p:nvPicPr>
            <p:cNvPr id="12" name="Content Placeholder 4">
              <a:extLst>
                <a:ext uri="{FF2B5EF4-FFF2-40B4-BE49-F238E27FC236}">
                  <a16:creationId xmlns:a16="http://schemas.microsoft.com/office/drawing/2014/main" id="{FCEB01DA-D2F9-4062-BA36-51285E1775D0}"/>
                </a:ext>
              </a:extLst>
            </p:cNvPr>
            <p:cNvPicPr>
              <a:picLocks noChangeAspect="1"/>
            </p:cNvPicPr>
            <p:nvPr/>
          </p:nvPicPr>
          <p:blipFill>
            <a:blip r:embed="rId3"/>
            <a:stretch>
              <a:fillRect/>
            </a:stretch>
          </p:blipFill>
          <p:spPr>
            <a:xfrm>
              <a:off x="0" y="5447948"/>
              <a:ext cx="1812175" cy="952853"/>
            </a:xfrm>
            <a:prstGeom prst="rect">
              <a:avLst/>
            </a:prstGeom>
          </p:spPr>
        </p:pic>
        <p:sp>
          <p:nvSpPr>
            <p:cNvPr id="13" name="Rectangle 12">
              <a:extLst>
                <a:ext uri="{FF2B5EF4-FFF2-40B4-BE49-F238E27FC236}">
                  <a16:creationId xmlns:a16="http://schemas.microsoft.com/office/drawing/2014/main" id="{77B55064-C640-4AEB-A304-F3EBF212ACEE}"/>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FE74F9B-0293-4EDB-87EA-81AA938D800F}"/>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2559866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3F1FFD-1AA8-4EC2-97B9-FEC7564F4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75F6E921-A134-BF47-9211-37658D00E06E}"/>
              </a:ext>
            </a:extLst>
          </p:cNvPr>
          <p:cNvPicPr>
            <a:picLocks noChangeAspect="1"/>
          </p:cNvPicPr>
          <p:nvPr/>
        </p:nvPicPr>
        <p:blipFill rotWithShape="1">
          <a:blip r:embed="rId2">
            <a:extLst>
              <a:ext uri="{28A0092B-C50C-407E-A947-70E740481C1C}">
                <a14:useLocalDpi xmlns:a14="http://schemas.microsoft.com/office/drawing/2010/main" val="0"/>
              </a:ext>
            </a:extLst>
          </a:blip>
          <a:srcRect l="11830" r="1" b="1"/>
          <a:stretch/>
        </p:blipFill>
        <p:spPr>
          <a:xfrm>
            <a:off x="446534" y="723899"/>
            <a:ext cx="7498616" cy="5676901"/>
          </a:xfrm>
          <a:prstGeom prst="rect">
            <a:avLst/>
          </a:prstGeom>
        </p:spPr>
      </p:pic>
      <p:sp>
        <p:nvSpPr>
          <p:cNvPr id="11" name="Rectangle 10">
            <a:extLst>
              <a:ext uri="{FF2B5EF4-FFF2-40B4-BE49-F238E27FC236}">
                <a16:creationId xmlns:a16="http://schemas.microsoft.com/office/drawing/2014/main" id="{8FF0F8A7-C9E3-49D9-A67E-09FF582C7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A4274C20-A98B-4AC3-B16A-B7F41CB582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43ECC69B-2243-424A-8237-CF490F8B0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D2EA3B9-3D17-4510-8464-E74F6726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A5DFA43-F31D-4C31-8826-6B40A21C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E5E91A6-5826-0E4A-BB00-A976264E8551}"/>
              </a:ext>
            </a:extLst>
          </p:cNvPr>
          <p:cNvSpPr>
            <a:spLocks noGrp="1"/>
          </p:cNvSpPr>
          <p:nvPr>
            <p:ph type="ctrTitle"/>
          </p:nvPr>
        </p:nvSpPr>
        <p:spPr>
          <a:xfrm>
            <a:off x="8296275" y="1419225"/>
            <a:ext cx="3081576" cy="2085869"/>
          </a:xfrm>
        </p:spPr>
        <p:txBody>
          <a:bodyPr>
            <a:normAutofit/>
          </a:bodyPr>
          <a:lstStyle/>
          <a:p>
            <a:r>
              <a:rPr lang="en-US" dirty="0">
                <a:solidFill>
                  <a:srgbClr val="FFFFFF"/>
                </a:solidFill>
              </a:rPr>
              <a:t>What about immigrants?</a:t>
            </a:r>
          </a:p>
        </p:txBody>
      </p:sp>
    </p:spTree>
    <p:extLst>
      <p:ext uri="{BB962C8B-B14F-4D97-AF65-F5344CB8AC3E}">
        <p14:creationId xmlns:p14="http://schemas.microsoft.com/office/powerpoint/2010/main" val="3006434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AA443EB-1465-904E-B513-01E43366890C}"/>
              </a:ext>
            </a:extLst>
          </p:cNvPr>
          <p:cNvGraphicFramePr/>
          <p:nvPr/>
        </p:nvGraphicFramePr>
        <p:xfrm>
          <a:off x="935704" y="1487424"/>
          <a:ext cx="10233230" cy="480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12AC433-156A-724F-BD5C-8CA7EDABEDFB}"/>
              </a:ext>
            </a:extLst>
          </p:cNvPr>
          <p:cNvSpPr txBox="1"/>
          <p:nvPr/>
        </p:nvSpPr>
        <p:spPr>
          <a:xfrm>
            <a:off x="1675219" y="691192"/>
            <a:ext cx="10516781" cy="9848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Barriers to Accessing Services for Immigrants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5" name="Group 4">
            <a:extLst>
              <a:ext uri="{FF2B5EF4-FFF2-40B4-BE49-F238E27FC236}">
                <a16:creationId xmlns:a16="http://schemas.microsoft.com/office/drawing/2014/main" id="{8D2AE85F-B95D-4D94-AC7C-BA52313704D0}"/>
              </a:ext>
            </a:extLst>
          </p:cNvPr>
          <p:cNvGrpSpPr/>
          <p:nvPr/>
        </p:nvGrpSpPr>
        <p:grpSpPr>
          <a:xfrm>
            <a:off x="-43681" y="6291071"/>
            <a:ext cx="12192000" cy="1057539"/>
            <a:chOff x="0" y="5447948"/>
            <a:chExt cx="12192000" cy="1410052"/>
          </a:xfrm>
        </p:grpSpPr>
        <p:pic>
          <p:nvPicPr>
            <p:cNvPr id="6" name="Content Placeholder 4">
              <a:extLst>
                <a:ext uri="{FF2B5EF4-FFF2-40B4-BE49-F238E27FC236}">
                  <a16:creationId xmlns:a16="http://schemas.microsoft.com/office/drawing/2014/main" id="{328C67C9-EB10-44CA-BC31-C31ECF155ED2}"/>
                </a:ext>
              </a:extLst>
            </p:cNvPr>
            <p:cNvPicPr>
              <a:picLocks noChangeAspect="1"/>
            </p:cNvPicPr>
            <p:nvPr/>
          </p:nvPicPr>
          <p:blipFill>
            <a:blip r:embed="rId7"/>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A418DC11-D37C-4611-AE32-CB212B00BF19}"/>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191BD271-79B3-41BD-9274-6D8F8F00FD50}"/>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2011162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357" y="537008"/>
            <a:ext cx="10723035" cy="1097769"/>
          </a:xfrm>
        </p:spPr>
        <p:txBody>
          <a:bodyPr/>
          <a:lstStyle/>
          <a:p>
            <a:pPr algn="ctr"/>
            <a:r>
              <a:rPr lang="en-US" sz="5000" dirty="0"/>
              <a:t>Tactics </a:t>
            </a:r>
          </a:p>
        </p:txBody>
      </p:sp>
      <p:sp>
        <p:nvSpPr>
          <p:cNvPr id="3" name="Content Placeholder 2"/>
          <p:cNvSpPr>
            <a:spLocks noGrp="1"/>
          </p:cNvSpPr>
          <p:nvPr>
            <p:ph idx="1"/>
          </p:nvPr>
        </p:nvSpPr>
        <p:spPr>
          <a:xfrm>
            <a:off x="1161143" y="1751006"/>
            <a:ext cx="10762675" cy="5264726"/>
          </a:xfrm>
        </p:spPr>
        <p:txBody>
          <a:bodyPr>
            <a:normAutofit fontScale="92500" lnSpcReduction="20000"/>
          </a:bodyPr>
          <a:lstStyle/>
          <a:p>
            <a:r>
              <a:rPr lang="en-US" sz="2600" dirty="0"/>
              <a:t>Creating Fear</a:t>
            </a:r>
          </a:p>
          <a:p>
            <a:pPr lvl="1"/>
            <a:r>
              <a:rPr lang="en-US" sz="2600" dirty="0"/>
              <a:t>Deportation</a:t>
            </a:r>
          </a:p>
          <a:p>
            <a:pPr lvl="1"/>
            <a:r>
              <a:rPr lang="en-US" sz="2600" dirty="0"/>
              <a:t>Children</a:t>
            </a:r>
          </a:p>
          <a:p>
            <a:pPr lvl="1"/>
            <a:r>
              <a:rPr lang="en-US" sz="2600" dirty="0"/>
              <a:t>False information</a:t>
            </a:r>
          </a:p>
          <a:p>
            <a:r>
              <a:rPr lang="en-US" sz="2600" dirty="0"/>
              <a:t>Economic Abuse</a:t>
            </a:r>
          </a:p>
          <a:p>
            <a:r>
              <a:rPr lang="en-US" sz="2600" dirty="0"/>
              <a:t>Immigrations status</a:t>
            </a:r>
          </a:p>
          <a:p>
            <a:r>
              <a:rPr lang="en-US" sz="2600" dirty="0"/>
              <a:t>Isolation/lack of familial support</a:t>
            </a:r>
          </a:p>
          <a:p>
            <a:r>
              <a:rPr lang="en-US" sz="2600" dirty="0"/>
              <a:t>Lack of knowledge about U.S. laws/protection against DV</a:t>
            </a:r>
          </a:p>
          <a:p>
            <a:r>
              <a:rPr lang="en-US" sz="2600" dirty="0"/>
              <a:t>Transnational abandonment</a:t>
            </a:r>
          </a:p>
          <a:p>
            <a:r>
              <a:rPr lang="en-US" sz="2600" dirty="0"/>
              <a:t>Turns community against them </a:t>
            </a:r>
          </a:p>
          <a:p>
            <a:r>
              <a:rPr lang="en-US" sz="2600" dirty="0"/>
              <a:t>Withholding visa/passport</a:t>
            </a:r>
          </a:p>
          <a:p>
            <a:pPr lvl="1"/>
            <a:endParaRPr lang="en-US" dirty="0"/>
          </a:p>
        </p:txBody>
      </p:sp>
      <p:sp>
        <p:nvSpPr>
          <p:cNvPr id="4" name="Footer Placeholder 3"/>
          <p:cNvSpPr>
            <a:spLocks noGrp="1"/>
          </p:cNvSpPr>
          <p:nvPr>
            <p:ph type="ftr" sz="quarter" idx="11"/>
          </p:nvPr>
        </p:nvSpPr>
        <p:spPr>
          <a:xfrm>
            <a:off x="-896257" y="6356350"/>
            <a:ext cx="411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A5644E"/>
                </a:solidFill>
                <a:effectLst/>
                <a:uLnTx/>
                <a:uFillTx/>
                <a:latin typeface="Gill Sans MT" panose="020B0502020104020203"/>
                <a:ea typeface="+mn-ea"/>
                <a:cs typeface="+mn-cs"/>
              </a:rPr>
              <a:t>WSCADV</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9093-2DE7-428B-A554-BE7476486381}" type="slidenum">
              <a:rPr kumimoji="0" lang="en-US" sz="900" b="0" i="0" u="none" strike="noStrike" kern="1200" cap="none" spc="0" normalizeH="0" baseline="0" noProof="0" smtClean="0">
                <a:ln>
                  <a:noFill/>
                </a:ln>
                <a:solidFill>
                  <a:srgbClr val="A5644E"/>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900" b="0" i="0" u="none" strike="noStrike" kern="1200" cap="none" spc="0" normalizeH="0" baseline="0" noProof="0">
              <a:ln>
                <a:noFill/>
              </a:ln>
              <a:solidFill>
                <a:srgbClr val="A5644E"/>
              </a:solidFill>
              <a:effectLst/>
              <a:uLnTx/>
              <a:uFillTx/>
              <a:latin typeface="Gill Sans MT" panose="020B0502020104020203"/>
              <a:ea typeface="+mn-ea"/>
              <a:cs typeface="+mn-cs"/>
            </a:endParaRPr>
          </a:p>
        </p:txBody>
      </p:sp>
      <p:grpSp>
        <p:nvGrpSpPr>
          <p:cNvPr id="6" name="Group 5">
            <a:extLst>
              <a:ext uri="{FF2B5EF4-FFF2-40B4-BE49-F238E27FC236}">
                <a16:creationId xmlns:a16="http://schemas.microsoft.com/office/drawing/2014/main" id="{FAE97569-0B56-4E00-B1DD-756AFADC0A7D}"/>
              </a:ext>
            </a:extLst>
          </p:cNvPr>
          <p:cNvGrpSpPr/>
          <p:nvPr/>
        </p:nvGrpSpPr>
        <p:grpSpPr>
          <a:xfrm>
            <a:off x="12874" y="6538912"/>
            <a:ext cx="12192000" cy="1057539"/>
            <a:chOff x="0" y="5447948"/>
            <a:chExt cx="12192000" cy="1410052"/>
          </a:xfrm>
        </p:grpSpPr>
        <p:pic>
          <p:nvPicPr>
            <p:cNvPr id="7" name="Content Placeholder 4">
              <a:extLst>
                <a:ext uri="{FF2B5EF4-FFF2-40B4-BE49-F238E27FC236}">
                  <a16:creationId xmlns:a16="http://schemas.microsoft.com/office/drawing/2014/main" id="{E06809D6-4244-4B0E-98B2-AAA086B8DDCD}"/>
                </a:ext>
              </a:extLst>
            </p:cNvPr>
            <p:cNvPicPr>
              <a:picLocks noChangeAspect="1"/>
            </p:cNvPicPr>
            <p:nvPr/>
          </p:nvPicPr>
          <p:blipFill>
            <a:blip r:embed="rId3"/>
            <a:stretch>
              <a:fillRect/>
            </a:stretch>
          </p:blipFill>
          <p:spPr>
            <a:xfrm>
              <a:off x="0" y="5447948"/>
              <a:ext cx="1812175" cy="952853"/>
            </a:xfrm>
            <a:prstGeom prst="rect">
              <a:avLst/>
            </a:prstGeom>
          </p:spPr>
        </p:pic>
        <p:sp>
          <p:nvSpPr>
            <p:cNvPr id="8" name="Rectangle 7">
              <a:extLst>
                <a:ext uri="{FF2B5EF4-FFF2-40B4-BE49-F238E27FC236}">
                  <a16:creationId xmlns:a16="http://schemas.microsoft.com/office/drawing/2014/main" id="{C6A69F42-E21E-44DC-BDCA-E4EA600AB9C0}"/>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935E9950-3B71-4C7D-B7D5-57E44FABF5A5}"/>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1420092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367" y="384667"/>
            <a:ext cx="10723035" cy="1042351"/>
          </a:xfrm>
        </p:spPr>
        <p:txBody>
          <a:bodyPr/>
          <a:lstStyle/>
          <a:p>
            <a:pPr algn="ctr"/>
            <a:r>
              <a:rPr lang="en-US" dirty="0"/>
              <a:t>Resources for Immigrant Survivors</a:t>
            </a:r>
          </a:p>
        </p:txBody>
      </p:sp>
      <p:sp>
        <p:nvSpPr>
          <p:cNvPr id="3" name="Content Placeholder 2"/>
          <p:cNvSpPr>
            <a:spLocks noGrp="1"/>
          </p:cNvSpPr>
          <p:nvPr>
            <p:ph idx="1"/>
          </p:nvPr>
        </p:nvSpPr>
        <p:spPr>
          <a:xfrm>
            <a:off x="732367" y="1427018"/>
            <a:ext cx="11097490" cy="5430982"/>
          </a:xfrm>
        </p:spPr>
        <p:txBody>
          <a:bodyPr>
            <a:normAutofit fontScale="77500" lnSpcReduction="20000"/>
          </a:bodyPr>
          <a:lstStyle/>
          <a:p>
            <a:endParaRPr lang="en-US" sz="2600" dirty="0"/>
          </a:p>
          <a:p>
            <a:r>
              <a:rPr lang="en-US" sz="2800" dirty="0"/>
              <a:t>U-Visa</a:t>
            </a:r>
          </a:p>
          <a:p>
            <a:pPr lvl="1"/>
            <a:r>
              <a:rPr lang="en-US" sz="2800" dirty="0"/>
              <a:t>Protection for victims of certain crimes, including DV and SA</a:t>
            </a:r>
          </a:p>
          <a:p>
            <a:pPr lvl="1"/>
            <a:r>
              <a:rPr lang="en-US" sz="2800" dirty="0"/>
              <a:t>No relationship with perpetrator necessary</a:t>
            </a:r>
          </a:p>
          <a:p>
            <a:pPr lvl="1"/>
            <a:r>
              <a:rPr lang="en-US" sz="2800" dirty="0"/>
              <a:t>Application MUST include law enforcement/prosecutor/judge/CPS certification of “helpfulness”</a:t>
            </a:r>
          </a:p>
          <a:p>
            <a:pPr lvl="1"/>
            <a:r>
              <a:rPr lang="en-US" sz="2800" dirty="0"/>
              <a:t>10,000 visa annual cap</a:t>
            </a:r>
          </a:p>
          <a:p>
            <a:pPr lvl="1"/>
            <a:r>
              <a:rPr lang="en-US" sz="2800" dirty="0"/>
              <a:t>After 3 years with visa, they can apply to adjust their status</a:t>
            </a:r>
          </a:p>
          <a:p>
            <a:pPr lvl="1"/>
            <a:r>
              <a:rPr lang="en-US" sz="2800" dirty="0"/>
              <a:t>Must have:</a:t>
            </a:r>
          </a:p>
          <a:p>
            <a:pPr lvl="2"/>
            <a:r>
              <a:rPr lang="en-US" sz="2800" dirty="0"/>
              <a:t>Suffered substantial physical or mental abuse</a:t>
            </a:r>
          </a:p>
          <a:p>
            <a:pPr lvl="2"/>
            <a:r>
              <a:rPr lang="en-US" sz="2800" dirty="0"/>
              <a:t>Been helpful in or willing to cooperate with investigation or prosecution of crime</a:t>
            </a:r>
          </a:p>
          <a:p>
            <a:pPr lvl="2"/>
            <a:r>
              <a:rPr lang="en-US" sz="2800" dirty="0"/>
              <a:t>Occurred in the U.S. or violated U.S. laws</a:t>
            </a:r>
          </a:p>
          <a:p>
            <a:pPr lvl="2">
              <a:buNone/>
            </a:pPr>
            <a:endParaRPr lang="en-US" sz="2600" dirty="0"/>
          </a:p>
          <a:p>
            <a:pPr lvl="1" algn="r">
              <a:buNone/>
            </a:pPr>
            <a:r>
              <a:rPr lang="en-US" sz="1900" dirty="0">
                <a:latin typeface="Times New Roman"/>
                <a:cs typeface="Times New Roman"/>
              </a:rPr>
              <a:t>©</a:t>
            </a:r>
            <a:r>
              <a:rPr lang="en-US" sz="1900" dirty="0"/>
              <a:t>Asian Pacific Institute on Gender-Based Violence</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9093-2DE7-428B-A554-BE7476486381}" type="slidenum">
              <a:rPr kumimoji="0" lang="en-US" sz="900" b="0" i="0" u="none" strike="noStrike" kern="1200" cap="none" spc="0" normalizeH="0" baseline="0" noProof="0" smtClean="0">
                <a:ln>
                  <a:noFill/>
                </a:ln>
                <a:solidFill>
                  <a:srgbClr val="A5644E"/>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900" b="0" i="0" u="none" strike="noStrike" kern="1200" cap="none" spc="0" normalizeH="0" baseline="0" noProof="0">
              <a:ln>
                <a:noFill/>
              </a:ln>
              <a:solidFill>
                <a:srgbClr val="A5644E"/>
              </a:solidFill>
              <a:effectLst/>
              <a:uLnTx/>
              <a:uFillTx/>
              <a:latin typeface="Gill Sans MT" panose="020B0502020104020203"/>
              <a:ea typeface="+mn-ea"/>
              <a:cs typeface="+mn-cs"/>
            </a:endParaRPr>
          </a:p>
        </p:txBody>
      </p:sp>
      <p:sp>
        <p:nvSpPr>
          <p:cNvPr id="6" name="Footer Placeholder 3"/>
          <p:cNvSpPr txBox="1">
            <a:spLocks/>
          </p:cNvSpPr>
          <p:nvPr/>
        </p:nvSpPr>
        <p:spPr>
          <a:xfrm>
            <a:off x="-8962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671578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81" y="118812"/>
            <a:ext cx="10723035" cy="1208606"/>
          </a:xfrm>
        </p:spPr>
        <p:txBody>
          <a:bodyPr/>
          <a:lstStyle/>
          <a:p>
            <a:pPr algn="ctr"/>
            <a:r>
              <a:rPr lang="en-US" dirty="0"/>
              <a:t>Resources for Immigrant Survivors, Cont.</a:t>
            </a:r>
          </a:p>
        </p:txBody>
      </p:sp>
      <p:sp>
        <p:nvSpPr>
          <p:cNvPr id="3" name="Content Placeholder 2"/>
          <p:cNvSpPr>
            <a:spLocks noGrp="1"/>
          </p:cNvSpPr>
          <p:nvPr>
            <p:ph idx="1"/>
          </p:nvPr>
        </p:nvSpPr>
        <p:spPr/>
        <p:txBody>
          <a:bodyPr>
            <a:normAutofit fontScale="92500" lnSpcReduction="20000"/>
          </a:bodyPr>
          <a:lstStyle/>
          <a:p>
            <a:r>
              <a:rPr lang="en-US" sz="2600" dirty="0"/>
              <a:t>Violence Against Women’s Act (VAWA) </a:t>
            </a:r>
          </a:p>
          <a:p>
            <a:pPr lvl="1"/>
            <a:r>
              <a:rPr lang="en-US" sz="2600" dirty="0"/>
              <a:t>Protection from spouses and children of abusive U.S. citizens (USC) and Lawful Permanent Residents (LPR or Green Card Holders)</a:t>
            </a:r>
          </a:p>
          <a:p>
            <a:pPr lvl="1"/>
            <a:r>
              <a:rPr lang="en-US" sz="2600" dirty="0"/>
              <a:t>Must be married or divorced within the past two years</a:t>
            </a:r>
          </a:p>
          <a:p>
            <a:pPr lvl="1"/>
            <a:r>
              <a:rPr lang="en-US" sz="2600" dirty="0"/>
              <a:t>Abuser must be USC or LPR</a:t>
            </a:r>
          </a:p>
          <a:p>
            <a:pPr lvl="1"/>
            <a:r>
              <a:rPr lang="en-US" sz="2600" dirty="0"/>
              <a:t>Does NOT require police to have been called</a:t>
            </a:r>
          </a:p>
          <a:p>
            <a:pPr lvl="1"/>
            <a:r>
              <a:rPr lang="en-US" sz="2600" dirty="0"/>
              <a:t>If approved, can obtain green card status</a:t>
            </a:r>
          </a:p>
          <a:p>
            <a:pPr lvl="1"/>
            <a:r>
              <a:rPr lang="en-US" sz="2600" dirty="0"/>
              <a:t>“Any credible evidence” must be accepted</a:t>
            </a:r>
          </a:p>
          <a:p>
            <a:endParaRPr lang="en-US" dirty="0"/>
          </a:p>
        </p:txBody>
      </p:sp>
      <p:sp>
        <p:nvSpPr>
          <p:cNvPr id="4" name="Rectangle 3"/>
          <p:cNvSpPr/>
          <p:nvPr/>
        </p:nvSpPr>
        <p:spPr>
          <a:xfrm>
            <a:off x="5591719" y="5885359"/>
            <a:ext cx="6146618" cy="384721"/>
          </a:xfrm>
          <a:prstGeom prst="rect">
            <a:avLst/>
          </a:prstGeom>
        </p:spPr>
        <p:txBody>
          <a:bodyPr wrap="none">
            <a:spAutoFit/>
          </a:bodyPr>
          <a:lstStyle/>
          <a:p>
            <a:pPr marL="457200" marR="0" lvl="1" indent="0" algn="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lumMod val="65000"/>
                    <a:lumOff val="35000"/>
                  </a:prstClr>
                </a:solidFill>
                <a:effectLst/>
                <a:uLnTx/>
                <a:uFillTx/>
                <a:latin typeface="Times New Roman"/>
                <a:ea typeface="+mn-ea"/>
                <a:cs typeface="Times New Roman"/>
              </a:rPr>
              <a:t>©</a:t>
            </a:r>
            <a:r>
              <a:rPr kumimoji="0" lang="en-US" sz="19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Asian Pacific Institute on Gender-Based Violence</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9093-2DE7-428B-A554-BE7476486381}" type="slidenum">
              <a:rPr kumimoji="0" lang="en-US" sz="900" b="0" i="0" u="none" strike="noStrike" kern="1200" cap="none" spc="0" normalizeH="0" baseline="0" noProof="0" smtClean="0">
                <a:ln>
                  <a:noFill/>
                </a:ln>
                <a:solidFill>
                  <a:srgbClr val="A5644E"/>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900" b="0" i="0" u="none" strike="noStrike" kern="1200" cap="none" spc="0" normalizeH="0" baseline="0" noProof="0">
              <a:ln>
                <a:noFill/>
              </a:ln>
              <a:solidFill>
                <a:srgbClr val="A5644E"/>
              </a:solidFill>
              <a:effectLst/>
              <a:uLnTx/>
              <a:uFillTx/>
              <a:latin typeface="Gill Sans MT" panose="020B0502020104020203"/>
              <a:ea typeface="+mn-ea"/>
              <a:cs typeface="+mn-cs"/>
            </a:endParaRPr>
          </a:p>
        </p:txBody>
      </p:sp>
      <p:sp>
        <p:nvSpPr>
          <p:cNvPr id="7" name="Footer Placeholder 3"/>
          <p:cNvSpPr txBox="1">
            <a:spLocks/>
          </p:cNvSpPr>
          <p:nvPr/>
        </p:nvSpPr>
        <p:spPr>
          <a:xfrm>
            <a:off x="-8962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1050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C354-896D-493C-BAC1-68FE3C5D09B8}"/>
              </a:ext>
            </a:extLst>
          </p:cNvPr>
          <p:cNvSpPr>
            <a:spLocks noGrp="1"/>
          </p:cNvSpPr>
          <p:nvPr>
            <p:ph type="title"/>
          </p:nvPr>
        </p:nvSpPr>
        <p:spPr/>
        <p:txBody>
          <a:bodyPr/>
          <a:lstStyle/>
          <a:p>
            <a:pPr algn="ctr"/>
            <a:r>
              <a:rPr lang="en-US" dirty="0"/>
              <a:t>People of color more likely to experience homelessness</a:t>
            </a:r>
            <a:br>
              <a:rPr lang="en-US" dirty="0"/>
            </a:br>
            <a:endParaRPr lang="en-US" dirty="0"/>
          </a:p>
        </p:txBody>
      </p:sp>
      <p:sp>
        <p:nvSpPr>
          <p:cNvPr id="3" name="Content Placeholder 2">
            <a:extLst>
              <a:ext uri="{FF2B5EF4-FFF2-40B4-BE49-F238E27FC236}">
                <a16:creationId xmlns:a16="http://schemas.microsoft.com/office/drawing/2014/main" id="{7CC3A5AF-9192-4657-B3EC-C37C11C4C2F0}"/>
              </a:ext>
            </a:extLst>
          </p:cNvPr>
          <p:cNvSpPr>
            <a:spLocks noGrp="1"/>
          </p:cNvSpPr>
          <p:nvPr>
            <p:ph idx="1"/>
          </p:nvPr>
        </p:nvSpPr>
        <p:spPr/>
        <p:txBody>
          <a:bodyPr/>
          <a:lstStyle/>
          <a:p>
            <a:pPr marL="0" indent="0" defTabSz="914400">
              <a:buFont typeface="Arial" panose="020B0604020202020204" pitchFamily="34" charset="0"/>
              <a:buNone/>
            </a:pPr>
            <a:r>
              <a:rPr lang="en-US" sz="2000" dirty="0">
                <a:solidFill>
                  <a:srgbClr val="000000"/>
                </a:solidFill>
              </a:rPr>
              <a:t>Center for Social Innovation’s SPARC (Supporting Partnerships for Anti-</a:t>
            </a:r>
            <a:r>
              <a:rPr lang="en-US" sz="2000" dirty="0" err="1">
                <a:solidFill>
                  <a:srgbClr val="000000"/>
                </a:solidFill>
              </a:rPr>
              <a:t>Rascist</a:t>
            </a:r>
            <a:r>
              <a:rPr lang="en-US" sz="2000" dirty="0">
                <a:solidFill>
                  <a:srgbClr val="000000"/>
                </a:solidFill>
              </a:rPr>
              <a:t> Communities) project examined over 111,000 HMIS records, collected 148 oral histories of people of color experiencing homelessness, conducted 18 focus groups in six U.S. communities, and found:</a:t>
            </a:r>
          </a:p>
          <a:p>
            <a:pPr defTabSz="914400"/>
            <a:r>
              <a:rPr lang="en-US" sz="2000" dirty="0">
                <a:solidFill>
                  <a:srgbClr val="000000"/>
                </a:solidFill>
              </a:rPr>
              <a:t>More than 78% of people experiencing homelessness were people of color. </a:t>
            </a:r>
            <a:r>
              <a:rPr lang="en-US" sz="2000" b="1" dirty="0">
                <a:solidFill>
                  <a:srgbClr val="000000"/>
                </a:solidFill>
              </a:rPr>
              <a:t>The general population in the U.S. is 74% White, 12.4% Black, and 17.2% Hispanic/Latinx.</a:t>
            </a:r>
          </a:p>
          <a:p>
            <a:pPr defTabSz="914400"/>
            <a:r>
              <a:rPr lang="en-US" sz="2000" dirty="0">
                <a:solidFill>
                  <a:srgbClr val="000000"/>
                </a:solidFill>
              </a:rPr>
              <a:t>Black people comprise 13% of the general population in the U.S. and 26% of those living in poverty, yet account for more than 40% of the homeless population. </a:t>
            </a:r>
            <a:r>
              <a:rPr lang="en-US" sz="2000" b="1" dirty="0">
                <a:solidFill>
                  <a:srgbClr val="000000"/>
                </a:solidFill>
              </a:rPr>
              <a:t>Poverty rates alone don’t explain the over-representation.</a:t>
            </a:r>
          </a:p>
          <a:p>
            <a:pPr defTabSz="914400"/>
            <a:r>
              <a:rPr lang="en-US" sz="2000" dirty="0">
                <a:solidFill>
                  <a:srgbClr val="000000"/>
                </a:solidFill>
              </a:rPr>
              <a:t>Homelessness among American Indian/Alaska Native people was three to eight times higher than their representation in the general population.</a:t>
            </a:r>
          </a:p>
          <a:p>
            <a:endParaRPr lang="en-US" dirty="0"/>
          </a:p>
        </p:txBody>
      </p:sp>
      <p:grpSp>
        <p:nvGrpSpPr>
          <p:cNvPr id="4" name="Group 3">
            <a:extLst>
              <a:ext uri="{FF2B5EF4-FFF2-40B4-BE49-F238E27FC236}">
                <a16:creationId xmlns:a16="http://schemas.microsoft.com/office/drawing/2014/main" id="{970D576F-98FE-4094-BCA0-09BB68BDE70E}"/>
              </a:ext>
            </a:extLst>
          </p:cNvPr>
          <p:cNvGrpSpPr/>
          <p:nvPr/>
        </p:nvGrpSpPr>
        <p:grpSpPr>
          <a:xfrm>
            <a:off x="0" y="5819461"/>
            <a:ext cx="9144000" cy="1057539"/>
            <a:chOff x="0" y="5447948"/>
            <a:chExt cx="12192000" cy="1410052"/>
          </a:xfrm>
        </p:grpSpPr>
        <p:pic>
          <p:nvPicPr>
            <p:cNvPr id="5" name="Content Placeholder 4">
              <a:extLst>
                <a:ext uri="{FF2B5EF4-FFF2-40B4-BE49-F238E27FC236}">
                  <a16:creationId xmlns:a16="http://schemas.microsoft.com/office/drawing/2014/main" id="{6575315D-F322-4A8C-84EA-652ECD7AD9EB}"/>
                </a:ext>
              </a:extLst>
            </p:cNvPr>
            <p:cNvPicPr>
              <a:picLocks noChangeAspect="1"/>
            </p:cNvPicPr>
            <p:nvPr/>
          </p:nvPicPr>
          <p:blipFill>
            <a:blip r:embed="rId2"/>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4B6B6D9C-0179-4F41-94DB-9681914C4EA6}"/>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sp>
          <p:nvSpPr>
            <p:cNvPr id="7" name="Rectangle 6">
              <a:extLst>
                <a:ext uri="{FF2B5EF4-FFF2-40B4-BE49-F238E27FC236}">
                  <a16:creationId xmlns:a16="http://schemas.microsoft.com/office/drawing/2014/main" id="{62B95F6C-BCD2-4DF8-9BA2-79AE3C7C57E8}"/>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algn="ctr" eaLnBrk="0" fontAlgn="base" hangingPunct="0">
                <a:spcBef>
                  <a:spcPct val="0"/>
                </a:spcBef>
                <a:spcAft>
                  <a:spcPct val="0"/>
                </a:spcAft>
                <a:defRPr/>
              </a:pPr>
              <a:endParaRPr lang="en-US" kern="0">
                <a:solidFill>
                  <a:srgbClr val="FFFFFF"/>
                </a:solidFill>
                <a:latin typeface="Calibri"/>
              </a:endParaRPr>
            </a:p>
          </p:txBody>
        </p:sp>
      </p:grpSp>
    </p:spTree>
    <p:extLst>
      <p:ext uri="{BB962C8B-B14F-4D97-AF65-F5344CB8AC3E}">
        <p14:creationId xmlns:p14="http://schemas.microsoft.com/office/powerpoint/2010/main" val="32169062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990F04-D677-4DB7-9922-D31D61E3E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1" name="Rectangle 10">
            <a:extLst>
              <a:ext uri="{FF2B5EF4-FFF2-40B4-BE49-F238E27FC236}">
                <a16:creationId xmlns:a16="http://schemas.microsoft.com/office/drawing/2014/main" id="{E45C779D-4C6F-4D65-ACDE-D700D5677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5FEF6526-9F04-4140-A01E-B417B9B1F5D7}"/>
              </a:ext>
            </a:extLst>
          </p:cNvPr>
          <p:cNvPicPr>
            <a:picLocks noChangeAspect="1"/>
          </p:cNvPicPr>
          <p:nvPr/>
        </p:nvPicPr>
        <p:blipFill rotWithShape="1">
          <a:blip r:embed="rId2"/>
          <a:srcRect l="20254" r="19543" b="2"/>
          <a:stretch/>
        </p:blipFill>
        <p:spPr>
          <a:xfrm>
            <a:off x="446533" y="723899"/>
            <a:ext cx="6202841" cy="5666666"/>
          </a:xfrm>
          <a:prstGeom prst="rect">
            <a:avLst/>
          </a:prstGeom>
        </p:spPr>
      </p:pic>
      <p:sp>
        <p:nvSpPr>
          <p:cNvPr id="13" name="Rectangle 12">
            <a:extLst>
              <a:ext uri="{FF2B5EF4-FFF2-40B4-BE49-F238E27FC236}">
                <a16:creationId xmlns:a16="http://schemas.microsoft.com/office/drawing/2014/main" id="{9C51B322-BAD9-40C0-BB3B-567DE59B2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4F0C6271-47D7-4964-A505-71C87C0CA2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FAE67D4F-6BA5-4F2E-B41B-B8553908B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BA2C8C5E-4349-46A8-9896-F2124F687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6C0191E3-F755-4E2E-8AF9-3F7F5D9A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FFBAC0D-E520-544F-A22F-ECDE90ED9B56}"/>
              </a:ext>
            </a:extLst>
          </p:cNvPr>
          <p:cNvSpPr>
            <a:spLocks noGrp="1"/>
          </p:cNvSpPr>
          <p:nvPr>
            <p:ph type="ctrTitle"/>
          </p:nvPr>
        </p:nvSpPr>
        <p:spPr>
          <a:xfrm>
            <a:off x="7261934" y="1419225"/>
            <a:ext cx="4115917" cy="2085869"/>
          </a:xfrm>
        </p:spPr>
        <p:txBody>
          <a:bodyPr>
            <a:normAutofit/>
          </a:bodyPr>
          <a:lstStyle/>
          <a:p>
            <a:r>
              <a:rPr lang="en-US" dirty="0">
                <a:solidFill>
                  <a:srgbClr val="FFFFFF"/>
                </a:solidFill>
              </a:rPr>
              <a:t>Working with dv advocates and agencies</a:t>
            </a:r>
          </a:p>
        </p:txBody>
      </p:sp>
      <p:grpSp>
        <p:nvGrpSpPr>
          <p:cNvPr id="12" name="Group 11">
            <a:extLst>
              <a:ext uri="{FF2B5EF4-FFF2-40B4-BE49-F238E27FC236}">
                <a16:creationId xmlns:a16="http://schemas.microsoft.com/office/drawing/2014/main" id="{E4FAAAC8-6601-497A-A9D5-A9913C567B41}"/>
              </a:ext>
            </a:extLst>
          </p:cNvPr>
          <p:cNvGrpSpPr/>
          <p:nvPr/>
        </p:nvGrpSpPr>
        <p:grpSpPr>
          <a:xfrm>
            <a:off x="-69908" y="6219825"/>
            <a:ext cx="9144000" cy="1057539"/>
            <a:chOff x="0" y="5447948"/>
            <a:chExt cx="12192000" cy="1410052"/>
          </a:xfrm>
        </p:grpSpPr>
        <p:pic>
          <p:nvPicPr>
            <p:cNvPr id="14" name="Content Placeholder 4">
              <a:extLst>
                <a:ext uri="{FF2B5EF4-FFF2-40B4-BE49-F238E27FC236}">
                  <a16:creationId xmlns:a16="http://schemas.microsoft.com/office/drawing/2014/main" id="{FB1B801C-AB1C-4226-A595-2062F2FBC096}"/>
                </a:ext>
              </a:extLst>
            </p:cNvPr>
            <p:cNvPicPr>
              <a:picLocks noChangeAspect="1"/>
            </p:cNvPicPr>
            <p:nvPr/>
          </p:nvPicPr>
          <p:blipFill>
            <a:blip r:embed="rId3"/>
            <a:stretch>
              <a:fillRect/>
            </a:stretch>
          </p:blipFill>
          <p:spPr>
            <a:xfrm>
              <a:off x="0" y="5447948"/>
              <a:ext cx="1812175" cy="952853"/>
            </a:xfrm>
            <a:prstGeom prst="rect">
              <a:avLst/>
            </a:prstGeom>
          </p:spPr>
        </p:pic>
        <p:sp>
          <p:nvSpPr>
            <p:cNvPr id="19" name="Rectangle 18">
              <a:extLst>
                <a:ext uri="{FF2B5EF4-FFF2-40B4-BE49-F238E27FC236}">
                  <a16:creationId xmlns:a16="http://schemas.microsoft.com/office/drawing/2014/main" id="{BF344788-96FA-41BE-BE7E-F7AE85CF46E4}"/>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527A8C23-7348-49C9-B539-8D5DD4AACC65}"/>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5005153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2856" y="206629"/>
            <a:ext cx="10515600" cy="1325563"/>
          </a:xfrm>
        </p:spPr>
        <p:txBody>
          <a:bodyPr>
            <a:normAutofit/>
          </a:bodyPr>
          <a:lstStyle/>
          <a:p>
            <a:pPr algn="ctr"/>
            <a:r>
              <a:rPr lang="en-US" sz="3600" dirty="0"/>
              <a:t> What is the Role of an ADVOCATE?</a:t>
            </a:r>
          </a:p>
        </p:txBody>
      </p:sp>
      <p:sp>
        <p:nvSpPr>
          <p:cNvPr id="6" name="Content Placeholder 5"/>
          <p:cNvSpPr>
            <a:spLocks noGrp="1"/>
          </p:cNvSpPr>
          <p:nvPr>
            <p:ph idx="1"/>
          </p:nvPr>
        </p:nvSpPr>
        <p:spPr>
          <a:xfrm>
            <a:off x="902304" y="2232211"/>
            <a:ext cx="10515600" cy="3216351"/>
          </a:xfrm>
        </p:spPr>
        <p:txBody>
          <a:bodyPr>
            <a:normAutofit/>
          </a:bodyPr>
          <a:lstStyle/>
          <a:p>
            <a:r>
              <a:rPr lang="en-US" sz="2800" dirty="0"/>
              <a:t>Pleads for or in behalf of another, intercessor</a:t>
            </a:r>
          </a:p>
          <a:p>
            <a:r>
              <a:rPr lang="en-US" sz="2800" dirty="0"/>
              <a:t>Identifies systemic problems and fights for accountability of and access to systems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Footer Placeholder 6">
            <a:extLst>
              <a:ext uri="{FF2B5EF4-FFF2-40B4-BE49-F238E27FC236}">
                <a16:creationId xmlns:a16="http://schemas.microsoft.com/office/drawing/2014/main" id="{CCF6A31B-26E8-427F-88FD-A0E169CEEA63}"/>
              </a:ext>
            </a:extLst>
          </p:cNvPr>
          <p:cNvSpPr txBox="1">
            <a:spLocks/>
          </p:cNvSpPr>
          <p:nvPr/>
        </p:nvSpPr>
        <p:spPr>
          <a:xfrm>
            <a:off x="86964" y="6313361"/>
            <a:ext cx="16306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112" y="5096435"/>
            <a:ext cx="3511173" cy="1761566"/>
          </a:xfrm>
          <a:prstGeom prst="rect">
            <a:avLst/>
          </a:prstGeom>
        </p:spPr>
      </p:pic>
      <p:grpSp>
        <p:nvGrpSpPr>
          <p:cNvPr id="7" name="Group 6">
            <a:extLst>
              <a:ext uri="{FF2B5EF4-FFF2-40B4-BE49-F238E27FC236}">
                <a16:creationId xmlns:a16="http://schemas.microsoft.com/office/drawing/2014/main" id="{99D81DA7-C3F7-4A3D-BFFA-785DB0165177}"/>
              </a:ext>
            </a:extLst>
          </p:cNvPr>
          <p:cNvGrpSpPr/>
          <p:nvPr/>
        </p:nvGrpSpPr>
        <p:grpSpPr>
          <a:xfrm>
            <a:off x="55927" y="6313361"/>
            <a:ext cx="9144000" cy="1057539"/>
            <a:chOff x="0" y="5447948"/>
            <a:chExt cx="12192000" cy="1410052"/>
          </a:xfrm>
        </p:grpSpPr>
        <p:pic>
          <p:nvPicPr>
            <p:cNvPr id="9" name="Content Placeholder 4">
              <a:extLst>
                <a:ext uri="{FF2B5EF4-FFF2-40B4-BE49-F238E27FC236}">
                  <a16:creationId xmlns:a16="http://schemas.microsoft.com/office/drawing/2014/main" id="{A969024D-DA33-45FF-9E80-9E6DD9A748DA}"/>
                </a:ext>
              </a:extLst>
            </p:cNvPr>
            <p:cNvPicPr>
              <a:picLocks noChangeAspect="1"/>
            </p:cNvPicPr>
            <p:nvPr/>
          </p:nvPicPr>
          <p:blipFill>
            <a:blip r:embed="rId3"/>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0681912E-CCB4-4EA4-BA4B-4F233EDE57BE}"/>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02C08FF-F6C9-4B6D-A286-31D72DADC18F}"/>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124737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2856" y="206629"/>
            <a:ext cx="10515600" cy="1325563"/>
          </a:xfrm>
        </p:spPr>
        <p:txBody>
          <a:bodyPr>
            <a:normAutofit/>
          </a:bodyPr>
          <a:lstStyle/>
          <a:p>
            <a:pPr algn="ctr"/>
            <a:r>
              <a:rPr lang="en-US" sz="3600" dirty="0"/>
              <a:t> WHAT DOES AN ADVOCATE DO?</a:t>
            </a:r>
          </a:p>
        </p:txBody>
      </p:sp>
      <p:sp>
        <p:nvSpPr>
          <p:cNvPr id="6" name="Content Placeholder 5"/>
          <p:cNvSpPr>
            <a:spLocks noGrp="1"/>
          </p:cNvSpPr>
          <p:nvPr>
            <p:ph idx="1"/>
          </p:nvPr>
        </p:nvSpPr>
        <p:spPr>
          <a:xfrm>
            <a:off x="386862" y="1957377"/>
            <a:ext cx="11500338" cy="3216351"/>
          </a:xfrm>
        </p:spPr>
        <p:txBody>
          <a:bodyPr>
            <a:normAutofit/>
          </a:bodyPr>
          <a:lstStyle/>
          <a:p>
            <a:r>
              <a:rPr lang="en-US" sz="2800" dirty="0"/>
              <a:t>Provides survivor-driven, mobile, trauma-informed advocacy</a:t>
            </a:r>
          </a:p>
          <a:p>
            <a:r>
              <a:rPr lang="en-US" sz="2800" dirty="0"/>
              <a:t>Accompanies, transports, supports in the community and builds bridges to  community</a:t>
            </a:r>
          </a:p>
          <a:p>
            <a:r>
              <a:rPr lang="en-US" sz="2800" dirty="0"/>
              <a:t>Navigates complicated systems for and with a survivor</a:t>
            </a:r>
          </a:p>
          <a:p>
            <a:r>
              <a:rPr lang="en-US" sz="2800" dirty="0"/>
              <a:t>Walks with and speaks on behalf of survivor at their request</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385" y="4916920"/>
            <a:ext cx="3511173" cy="1761566"/>
          </a:xfrm>
          <a:prstGeom prst="rect">
            <a:avLst/>
          </a:prstGeom>
        </p:spPr>
      </p:pic>
      <p:grpSp>
        <p:nvGrpSpPr>
          <p:cNvPr id="7" name="Group 6">
            <a:extLst>
              <a:ext uri="{FF2B5EF4-FFF2-40B4-BE49-F238E27FC236}">
                <a16:creationId xmlns:a16="http://schemas.microsoft.com/office/drawing/2014/main" id="{A10725CA-C5B6-4EC1-A008-30D9B15F47DC}"/>
              </a:ext>
            </a:extLst>
          </p:cNvPr>
          <p:cNvGrpSpPr/>
          <p:nvPr/>
        </p:nvGrpSpPr>
        <p:grpSpPr>
          <a:xfrm>
            <a:off x="0" y="6040787"/>
            <a:ext cx="9144000" cy="1057539"/>
            <a:chOff x="0" y="5447948"/>
            <a:chExt cx="12192000" cy="1410052"/>
          </a:xfrm>
        </p:grpSpPr>
        <p:pic>
          <p:nvPicPr>
            <p:cNvPr id="9" name="Content Placeholder 4">
              <a:extLst>
                <a:ext uri="{FF2B5EF4-FFF2-40B4-BE49-F238E27FC236}">
                  <a16:creationId xmlns:a16="http://schemas.microsoft.com/office/drawing/2014/main" id="{5BE6CDBE-FB8D-4D8B-BEBE-886166FC7BC6}"/>
                </a:ext>
              </a:extLst>
            </p:cNvPr>
            <p:cNvPicPr>
              <a:picLocks noChangeAspect="1"/>
            </p:cNvPicPr>
            <p:nvPr/>
          </p:nvPicPr>
          <p:blipFill>
            <a:blip r:embed="rId3"/>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CFC04E09-1F39-47F9-BABE-390F48A968F2}"/>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775A590-D37B-4FD8-9A2C-DCC1EE0AC3BA}"/>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764146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What kind of advocacy?!</a:t>
            </a:r>
          </a:p>
        </p:txBody>
      </p:sp>
      <p:sp>
        <p:nvSpPr>
          <p:cNvPr id="3" name="Content Placeholder 2"/>
          <p:cNvSpPr>
            <a:spLocks noGrp="1"/>
          </p:cNvSpPr>
          <p:nvPr>
            <p:ph idx="1"/>
          </p:nvPr>
        </p:nvSpPr>
        <p:spPr>
          <a:xfrm>
            <a:off x="581192" y="2180496"/>
            <a:ext cx="11470131" cy="4536827"/>
          </a:xfrm>
        </p:spPr>
        <p:txBody>
          <a:bodyPr>
            <a:normAutofit fontScale="40000" lnSpcReduction="20000"/>
          </a:bodyPr>
          <a:lstStyle/>
          <a:p>
            <a:pPr marL="0" lvl="0" indent="0">
              <a:buNone/>
            </a:pPr>
            <a:r>
              <a:rPr lang="en-US" sz="5100" b="1" dirty="0">
                <a:solidFill>
                  <a:prstClr val="black"/>
                </a:solidFill>
                <a:latin typeface="Calibri Light"/>
              </a:rPr>
              <a:t>Survivor- driven:</a:t>
            </a:r>
          </a:p>
          <a:p>
            <a:r>
              <a:rPr lang="en-US" sz="5100" dirty="0">
                <a:solidFill>
                  <a:prstClr val="black"/>
                </a:solidFill>
                <a:latin typeface="Calibri Light"/>
              </a:rPr>
              <a:t>Offers options, not opinions or mandates</a:t>
            </a:r>
          </a:p>
          <a:p>
            <a:r>
              <a:rPr lang="en-US" sz="5100" dirty="0">
                <a:solidFill>
                  <a:prstClr val="black"/>
                </a:solidFill>
                <a:latin typeface="Calibri Light"/>
              </a:rPr>
              <a:t>Considers the unique needs and strengths of each survivor</a:t>
            </a:r>
          </a:p>
          <a:p>
            <a:r>
              <a:rPr lang="en-US" sz="5100" dirty="0">
                <a:solidFill>
                  <a:prstClr val="black"/>
                </a:solidFill>
                <a:latin typeface="Calibri Light"/>
              </a:rPr>
              <a:t>Asks “what do you need” instead of “these are our services”</a:t>
            </a:r>
          </a:p>
          <a:p>
            <a:pPr marL="0" lvl="0" indent="0">
              <a:buNone/>
            </a:pPr>
            <a:r>
              <a:rPr lang="en-US" sz="5100" b="1" dirty="0">
                <a:solidFill>
                  <a:prstClr val="black"/>
                </a:solidFill>
                <a:latin typeface="Calibri Light"/>
              </a:rPr>
              <a:t>Mobile:</a:t>
            </a:r>
          </a:p>
          <a:p>
            <a:r>
              <a:rPr lang="en-US" sz="5100" dirty="0">
                <a:solidFill>
                  <a:prstClr val="black"/>
                </a:solidFill>
                <a:latin typeface="Calibri Light"/>
              </a:rPr>
              <a:t>Meets survivors literally where they are in the community or at home —and helps them navigate other support systems</a:t>
            </a:r>
          </a:p>
          <a:p>
            <a:pPr marL="0" lvl="0" indent="0">
              <a:buNone/>
            </a:pPr>
            <a:r>
              <a:rPr lang="en-US" sz="5100" b="1" dirty="0">
                <a:solidFill>
                  <a:prstClr val="black"/>
                </a:solidFill>
                <a:latin typeface="Calibri Light"/>
              </a:rPr>
              <a:t>Trauma informed:</a:t>
            </a:r>
          </a:p>
          <a:p>
            <a:r>
              <a:rPr lang="en-US" sz="5100" dirty="0">
                <a:solidFill>
                  <a:prstClr val="black"/>
                </a:solidFill>
                <a:latin typeface="Calibri Light"/>
              </a:rPr>
              <a:t>Considers a survivor’s past and present experience of abuse and its impact </a:t>
            </a:r>
          </a:p>
          <a:p>
            <a:r>
              <a:rPr lang="en-US" sz="5100" dirty="0">
                <a:solidFill>
                  <a:prstClr val="black"/>
                </a:solidFill>
                <a:latin typeface="Calibri Light"/>
              </a:rPr>
              <a:t>Considers a survivor’s culture and community to increase support, safety and rebuild connections</a:t>
            </a:r>
          </a:p>
          <a:p>
            <a:pPr marL="0" indent="0">
              <a:buNone/>
            </a:pPr>
            <a:endParaRPr lang="en-US" sz="2800" dirty="0"/>
          </a:p>
        </p:txBody>
      </p:sp>
      <p:grpSp>
        <p:nvGrpSpPr>
          <p:cNvPr id="4" name="Group 3">
            <a:extLst>
              <a:ext uri="{FF2B5EF4-FFF2-40B4-BE49-F238E27FC236}">
                <a16:creationId xmlns:a16="http://schemas.microsoft.com/office/drawing/2014/main" id="{9296A266-9A9B-4FD0-983A-DFABE0AAB4E5}"/>
              </a:ext>
            </a:extLst>
          </p:cNvPr>
          <p:cNvGrpSpPr/>
          <p:nvPr/>
        </p:nvGrpSpPr>
        <p:grpSpPr>
          <a:xfrm>
            <a:off x="0" y="6460238"/>
            <a:ext cx="9144000" cy="1057539"/>
            <a:chOff x="0" y="5447948"/>
            <a:chExt cx="12192000" cy="1410052"/>
          </a:xfrm>
        </p:grpSpPr>
        <p:pic>
          <p:nvPicPr>
            <p:cNvPr id="5" name="Content Placeholder 4">
              <a:extLst>
                <a:ext uri="{FF2B5EF4-FFF2-40B4-BE49-F238E27FC236}">
                  <a16:creationId xmlns:a16="http://schemas.microsoft.com/office/drawing/2014/main" id="{AF42A58F-233A-4471-9D72-642D74574401}"/>
                </a:ext>
              </a:extLst>
            </p:cNvPr>
            <p:cNvPicPr>
              <a:picLocks noChangeAspect="1"/>
            </p:cNvPicPr>
            <p:nvPr/>
          </p:nvPicPr>
          <p:blipFill>
            <a:blip r:embed="rId2"/>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E4031595-0F3D-4E61-973F-6C9CD7AE61F3}"/>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C326A6A6-7CD3-4E47-AE67-1A49B896898D}"/>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9096219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17644" y="765399"/>
            <a:ext cx="8610600" cy="792163"/>
          </a:xfrm>
        </p:spPr>
        <p:txBody>
          <a:bodyPr>
            <a:normAutofit fontScale="90000"/>
          </a:bodyPr>
          <a:lstStyle/>
          <a:p>
            <a:pPr algn="ctr" eaLnBrk="1" hangingPunct="1"/>
            <a:r>
              <a:rPr lang="en-US" altLang="en-US" sz="4600" dirty="0"/>
              <a:t>Voluntary Services</a:t>
            </a:r>
          </a:p>
        </p:txBody>
      </p:sp>
      <p:sp>
        <p:nvSpPr>
          <p:cNvPr id="49155" name="Rectangle 3"/>
          <p:cNvSpPr>
            <a:spLocks noGrp="1" noChangeArrowheads="1"/>
          </p:cNvSpPr>
          <p:nvPr>
            <p:ph idx="1"/>
          </p:nvPr>
        </p:nvSpPr>
        <p:spPr>
          <a:xfrm>
            <a:off x="1218701" y="1897256"/>
            <a:ext cx="10085832" cy="3456432"/>
          </a:xfrm>
        </p:spPr>
        <p:txBody>
          <a:bodyPr/>
          <a:lstStyle/>
          <a:p>
            <a:pPr eaLnBrk="1" hangingPunct="1">
              <a:lnSpc>
                <a:spcPct val="90000"/>
              </a:lnSpc>
            </a:pPr>
            <a:r>
              <a:rPr lang="en-US" altLang="en-US" sz="2600" dirty="0">
                <a:solidFill>
                  <a:srgbClr val="615D5B"/>
                </a:solidFill>
              </a:rPr>
              <a:t>Based on a philosophy that emphasizes providing information and encouraging choice</a:t>
            </a:r>
            <a:endParaRPr lang="en-US" altLang="en-US" sz="1400" dirty="0">
              <a:solidFill>
                <a:srgbClr val="615D5B"/>
              </a:solidFill>
            </a:endParaRPr>
          </a:p>
          <a:p>
            <a:pPr eaLnBrk="1" hangingPunct="1">
              <a:lnSpc>
                <a:spcPct val="90000"/>
              </a:lnSpc>
            </a:pPr>
            <a:r>
              <a:rPr lang="en-US" altLang="en-US" sz="2600" dirty="0">
                <a:solidFill>
                  <a:srgbClr val="615D5B"/>
                </a:solidFill>
              </a:rPr>
              <a:t>Shelter/housing eligibility is NOT contingent upon accessing support services</a:t>
            </a:r>
            <a:endParaRPr lang="en-US" altLang="en-US" sz="1400" dirty="0">
              <a:solidFill>
                <a:srgbClr val="615D5B"/>
              </a:solidFill>
            </a:endParaRPr>
          </a:p>
          <a:p>
            <a:pPr eaLnBrk="1" hangingPunct="1">
              <a:lnSpc>
                <a:spcPct val="90000"/>
              </a:lnSpc>
            </a:pPr>
            <a:r>
              <a:rPr lang="en-US" altLang="en-US" sz="2600" dirty="0">
                <a:solidFill>
                  <a:srgbClr val="615D5B"/>
                </a:solidFill>
              </a:rPr>
              <a:t>Survivor-driven and relationship-based</a:t>
            </a:r>
          </a:p>
          <a:p>
            <a:pPr eaLnBrk="1" hangingPunct="1">
              <a:lnSpc>
                <a:spcPct val="90000"/>
              </a:lnSpc>
            </a:pPr>
            <a:endParaRPr lang="en-US" altLang="en-US" sz="1400" dirty="0">
              <a:solidFill>
                <a:srgbClr val="615D5B"/>
              </a:solidFill>
            </a:endParaRPr>
          </a:p>
          <a:p>
            <a:pPr eaLnBrk="1" hangingPunct="1">
              <a:lnSpc>
                <a:spcPct val="90000"/>
              </a:lnSpc>
              <a:buSzPct val="150000"/>
              <a:buFontTx/>
              <a:buNone/>
            </a:pPr>
            <a:endParaRPr lang="en-US" altLang="en-US" sz="700" dirty="0">
              <a:solidFill>
                <a:schemeClr val="tx2"/>
              </a:solidFill>
            </a:endParaRPr>
          </a:p>
          <a:p>
            <a:pPr eaLnBrk="1" hangingPunct="1">
              <a:buFont typeface="Wingdings" pitchFamily="2" charset="2"/>
              <a:buNone/>
            </a:pPr>
            <a:endParaRPr lang="en-US" altLang="en-US" sz="2000" dirty="0"/>
          </a:p>
          <a:p>
            <a:pPr lvl="1" eaLnBrk="1" hangingPunct="1">
              <a:lnSpc>
                <a:spcPct val="90000"/>
              </a:lnSpc>
              <a:buSzPct val="150000"/>
              <a:buFontTx/>
              <a:buChar char="•"/>
            </a:pPr>
            <a:endParaRPr lang="en-US" altLang="en-US" sz="1800" dirty="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0B9CF-0517-4998-A3A9-C1259003569B}"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345" y="4298422"/>
            <a:ext cx="4141157" cy="2475047"/>
          </a:xfrm>
          <a:prstGeom prst="rect">
            <a:avLst/>
          </a:prstGeom>
        </p:spPr>
      </p:pic>
      <p:grpSp>
        <p:nvGrpSpPr>
          <p:cNvPr id="7" name="Group 6">
            <a:extLst>
              <a:ext uri="{FF2B5EF4-FFF2-40B4-BE49-F238E27FC236}">
                <a16:creationId xmlns:a16="http://schemas.microsoft.com/office/drawing/2014/main" id="{8483BECF-6605-4F60-8B90-EE8CE89BBDA0}"/>
              </a:ext>
            </a:extLst>
          </p:cNvPr>
          <p:cNvGrpSpPr/>
          <p:nvPr/>
        </p:nvGrpSpPr>
        <p:grpSpPr>
          <a:xfrm>
            <a:off x="83890" y="6226657"/>
            <a:ext cx="9144000" cy="1057539"/>
            <a:chOff x="0" y="5447948"/>
            <a:chExt cx="12192000" cy="1410052"/>
          </a:xfrm>
        </p:grpSpPr>
        <p:pic>
          <p:nvPicPr>
            <p:cNvPr id="8" name="Content Placeholder 4">
              <a:extLst>
                <a:ext uri="{FF2B5EF4-FFF2-40B4-BE49-F238E27FC236}">
                  <a16:creationId xmlns:a16="http://schemas.microsoft.com/office/drawing/2014/main" id="{A6E6BB93-6A79-4478-8D33-5600A085E1A9}"/>
                </a:ext>
              </a:extLst>
            </p:cNvPr>
            <p:cNvPicPr>
              <a:picLocks noChangeAspect="1"/>
            </p:cNvPicPr>
            <p:nvPr/>
          </p:nvPicPr>
          <p:blipFill>
            <a:blip r:embed="rId4"/>
            <a:stretch>
              <a:fillRect/>
            </a:stretch>
          </p:blipFill>
          <p:spPr>
            <a:xfrm>
              <a:off x="0" y="5447948"/>
              <a:ext cx="1812175" cy="952853"/>
            </a:xfrm>
            <a:prstGeom prst="rect">
              <a:avLst/>
            </a:prstGeom>
          </p:spPr>
        </p:pic>
        <p:sp>
          <p:nvSpPr>
            <p:cNvPr id="9" name="Rectangle 8">
              <a:extLst>
                <a:ext uri="{FF2B5EF4-FFF2-40B4-BE49-F238E27FC236}">
                  <a16:creationId xmlns:a16="http://schemas.microsoft.com/office/drawing/2014/main" id="{4538E624-EF5C-43F2-AF9C-7A9F33F543FB}"/>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EC7EAF3E-6387-4165-9950-713D8D56A2A0}"/>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878313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200" dirty="0">
                <a:cs typeface="Calibri" panose="020F0502020204030204" pitchFamily="34" charset="0"/>
              </a:rPr>
              <a:t>A DV &amp; SA Advocate’s Professional Obligations</a:t>
            </a:r>
          </a:p>
        </p:txBody>
      </p:sp>
      <p:sp>
        <p:nvSpPr>
          <p:cNvPr id="41987" name="Rectangle 3"/>
          <p:cNvSpPr>
            <a:spLocks noGrp="1" noChangeArrowheads="1"/>
          </p:cNvSpPr>
          <p:nvPr>
            <p:ph idx="1"/>
          </p:nvPr>
        </p:nvSpPr>
        <p:spPr/>
        <p:txBody>
          <a:bodyPr>
            <a:normAutofit fontScale="92500" lnSpcReduction="20000"/>
          </a:bodyPr>
          <a:lstStyle/>
          <a:p>
            <a:pPr eaLnBrk="1" hangingPunct="1">
              <a:lnSpc>
                <a:spcPct val="90000"/>
              </a:lnSpc>
            </a:pPr>
            <a:r>
              <a:rPr lang="en-US" sz="3200" dirty="0">
                <a:latin typeface="Calibri" panose="020F0502020204030204" pitchFamily="34" charset="0"/>
                <a:cs typeface="Calibri" panose="020F0502020204030204" pitchFamily="34" charset="0"/>
              </a:rPr>
              <a:t>Use an empowerment model of advocacy </a:t>
            </a:r>
          </a:p>
          <a:p>
            <a:pPr>
              <a:lnSpc>
                <a:spcPct val="90000"/>
              </a:lnSpc>
            </a:pPr>
            <a:r>
              <a:rPr lang="en-US" sz="3200" b="1" dirty="0">
                <a:solidFill>
                  <a:srgbClr val="FF0000"/>
                </a:solidFill>
                <a:latin typeface="Calibri" panose="020F0502020204030204" pitchFamily="34" charset="0"/>
                <a:cs typeface="Calibri" panose="020F0502020204030204" pitchFamily="34" charset="0"/>
              </a:rPr>
              <a:t>Maintain confidentiality &amp; legal privilege</a:t>
            </a:r>
          </a:p>
          <a:p>
            <a:pPr eaLnBrk="1" hangingPunct="1">
              <a:lnSpc>
                <a:spcPct val="90000"/>
              </a:lnSpc>
            </a:pPr>
            <a:r>
              <a:rPr lang="en-US" sz="3200" dirty="0">
                <a:solidFill>
                  <a:schemeClr val="tx1"/>
                </a:solidFill>
                <a:latin typeface="Calibri" panose="020F0502020204030204" pitchFamily="34" charset="0"/>
                <a:cs typeface="Calibri" panose="020F0502020204030204" pitchFamily="34" charset="0"/>
              </a:rPr>
              <a:t>Help survivors with safety planning &amp; problem-solving </a:t>
            </a:r>
          </a:p>
          <a:p>
            <a:pPr eaLnBrk="1" hangingPunct="1">
              <a:lnSpc>
                <a:spcPct val="90000"/>
              </a:lnSpc>
            </a:pPr>
            <a:r>
              <a:rPr lang="en-US" sz="3200" dirty="0">
                <a:latin typeface="Calibri" panose="020F0502020204030204" pitchFamily="34" charset="0"/>
                <a:cs typeface="Calibri" panose="020F0502020204030204" pitchFamily="34" charset="0"/>
              </a:rPr>
              <a:t>Be accessible &amp; culturally relevant </a:t>
            </a:r>
          </a:p>
          <a:p>
            <a:pPr eaLnBrk="1" hangingPunct="1">
              <a:lnSpc>
                <a:spcPct val="90000"/>
              </a:lnSpc>
            </a:pPr>
            <a:r>
              <a:rPr lang="en-US" sz="3200" dirty="0">
                <a:latin typeface="Calibri" panose="020F0502020204030204" pitchFamily="34" charset="0"/>
                <a:cs typeface="Calibri" panose="020F0502020204030204" pitchFamily="34" charset="0"/>
              </a:rPr>
              <a:t>Keep accurate, minimal records</a:t>
            </a:r>
          </a:p>
          <a:p>
            <a:pPr eaLnBrk="1" hangingPunct="1">
              <a:lnSpc>
                <a:spcPct val="90000"/>
              </a:lnSpc>
            </a:pPr>
            <a:r>
              <a:rPr lang="en-US" sz="3200" dirty="0">
                <a:latin typeface="Calibri" panose="020F0502020204030204" pitchFamily="34" charset="0"/>
                <a:cs typeface="Calibri" panose="020F0502020204030204" pitchFamily="34" charset="0"/>
              </a:rPr>
              <a:t>Report child abuse as mandated</a:t>
            </a:r>
          </a:p>
          <a:p>
            <a:pPr eaLnBrk="1" hangingPunct="1">
              <a:lnSpc>
                <a:spcPct val="90000"/>
              </a:lnSpc>
            </a:pPr>
            <a:r>
              <a:rPr lang="en-US" sz="3200" dirty="0">
                <a:latin typeface="Calibri" panose="020F0502020204030204" pitchFamily="34" charset="0"/>
                <a:cs typeface="Calibri" panose="020F0502020204030204" pitchFamily="34" charset="0"/>
              </a:rPr>
              <a:t>Abide by ethics, policies, contracts</a:t>
            </a:r>
          </a:p>
          <a:p>
            <a:pPr eaLnBrk="1" hangingPunct="1">
              <a:lnSpc>
                <a:spcPct val="90000"/>
              </a:lnSpc>
            </a:pPr>
            <a:endParaRPr lang="en-US" sz="2500" dirty="0"/>
          </a:p>
        </p:txBody>
      </p:sp>
      <p:grpSp>
        <p:nvGrpSpPr>
          <p:cNvPr id="4" name="Group 3">
            <a:extLst>
              <a:ext uri="{FF2B5EF4-FFF2-40B4-BE49-F238E27FC236}">
                <a16:creationId xmlns:a16="http://schemas.microsoft.com/office/drawing/2014/main" id="{684CB6ED-68B1-4C8C-AC38-5C5E1B49F372}"/>
              </a:ext>
            </a:extLst>
          </p:cNvPr>
          <p:cNvGrpSpPr/>
          <p:nvPr/>
        </p:nvGrpSpPr>
        <p:grpSpPr>
          <a:xfrm>
            <a:off x="0" y="6155844"/>
            <a:ext cx="9144000" cy="1057539"/>
            <a:chOff x="0" y="5447948"/>
            <a:chExt cx="12192000" cy="1410052"/>
          </a:xfrm>
        </p:grpSpPr>
        <p:pic>
          <p:nvPicPr>
            <p:cNvPr id="5" name="Content Placeholder 4">
              <a:extLst>
                <a:ext uri="{FF2B5EF4-FFF2-40B4-BE49-F238E27FC236}">
                  <a16:creationId xmlns:a16="http://schemas.microsoft.com/office/drawing/2014/main" id="{B3BF08DC-D3A4-4E48-8C51-AB21BB635495}"/>
                </a:ext>
              </a:extLst>
            </p:cNvPr>
            <p:cNvPicPr>
              <a:picLocks noChangeAspect="1"/>
            </p:cNvPicPr>
            <p:nvPr/>
          </p:nvPicPr>
          <p:blipFill>
            <a:blip r:embed="rId3"/>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294B2EB7-4DBC-43AD-A739-3FB313229D5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6AFA83E-D7D3-484C-9F83-E6089027FCEF}"/>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6936852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2057400" y="457200"/>
            <a:ext cx="8229600" cy="1143000"/>
          </a:xfrm>
        </p:spPr>
        <p:txBody>
          <a:bodyPr/>
          <a:lstStyle/>
          <a:p>
            <a:r>
              <a:rPr lang="en-US" dirty="0"/>
              <a:t>More on Advocate Confidentiality</a:t>
            </a:r>
          </a:p>
        </p:txBody>
      </p:sp>
      <p:sp>
        <p:nvSpPr>
          <p:cNvPr id="5" name="Rectangle 3"/>
          <p:cNvSpPr txBox="1">
            <a:spLocks noChangeArrowheads="1"/>
          </p:cNvSpPr>
          <p:nvPr/>
        </p:nvSpPr>
        <p:spPr>
          <a:xfrm>
            <a:off x="855785" y="2028092"/>
            <a:ext cx="10199077" cy="4724400"/>
          </a:xfrm>
          <a:prstGeom prst="rect">
            <a:avLst/>
          </a:prstGeom>
        </p:spPr>
        <p:txBody>
          <a:bodyPr>
            <a:normAutofit/>
          </a:bodyPr>
          <a:lstStyle/>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Recipients of OVW and FVPSA grantees are prohibited from disclosing “personally identifying information” in a shared data base (VAWA and HUD law)</a:t>
            </a:r>
          </a:p>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DV programs cannot disclose info without written permission </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RCW 70.123.076</a:t>
            </a:r>
          </a:p>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DV program records are confidential </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RCW 70.123.075</a:t>
            </a:r>
          </a:p>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DV advocates’ communication with survivors is privileged and protected </a:t>
            </a:r>
            <a:r>
              <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rPr>
              <a:t>RCW 5.60.060</a:t>
            </a:r>
          </a:p>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Privileged Communications (2006), this law protects advocacy info from being subpoenaed in court</a:t>
            </a:r>
          </a:p>
          <a:p>
            <a:pPr marL="274320" marR="0" lvl="0" indent="-274320" algn="l" defTabSz="457200" rtl="0" eaLnBrk="1" fontAlgn="auto" latinLnBrk="0" hangingPunct="1">
              <a:lnSpc>
                <a:spcPct val="100000"/>
              </a:lnSpc>
              <a:spcBef>
                <a:spcPct val="20000"/>
              </a:spcBef>
              <a:spcAft>
                <a:spcPts val="0"/>
              </a:spcAft>
              <a:buClr>
                <a:srgbClr val="88D5A9"/>
              </a:buClr>
              <a:buSzPct val="95000"/>
              <a:buFont typeface="Wingdings 2"/>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Applies to staff &amp; volunteers at community based agencies</a:t>
            </a:r>
            <a:endParaRPr kumimoji="0" lang="en-US" sz="26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nvGrpSpPr>
          <p:cNvPr id="4" name="Group 3">
            <a:extLst>
              <a:ext uri="{FF2B5EF4-FFF2-40B4-BE49-F238E27FC236}">
                <a16:creationId xmlns:a16="http://schemas.microsoft.com/office/drawing/2014/main" id="{3A412734-3DBE-4710-83DC-9205919C99D5}"/>
              </a:ext>
            </a:extLst>
          </p:cNvPr>
          <p:cNvGrpSpPr/>
          <p:nvPr/>
        </p:nvGrpSpPr>
        <p:grpSpPr>
          <a:xfrm>
            <a:off x="0" y="6223722"/>
            <a:ext cx="9144000" cy="1057539"/>
            <a:chOff x="0" y="5447948"/>
            <a:chExt cx="12192000" cy="1410052"/>
          </a:xfrm>
        </p:grpSpPr>
        <p:pic>
          <p:nvPicPr>
            <p:cNvPr id="6" name="Content Placeholder 4">
              <a:extLst>
                <a:ext uri="{FF2B5EF4-FFF2-40B4-BE49-F238E27FC236}">
                  <a16:creationId xmlns:a16="http://schemas.microsoft.com/office/drawing/2014/main" id="{7608983C-904A-487E-A93C-66D1D0833F0D}"/>
                </a:ext>
              </a:extLst>
            </p:cNvPr>
            <p:cNvPicPr>
              <a:picLocks noChangeAspect="1"/>
            </p:cNvPicPr>
            <p:nvPr/>
          </p:nvPicPr>
          <p:blipFill>
            <a:blip r:embed="rId2"/>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2715F734-E688-4E90-8638-FF2127E9192A}"/>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3A021CD-06E5-4BF6-A591-05B848968AA0}"/>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394841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414" y="2063261"/>
            <a:ext cx="3745523" cy="2712529"/>
          </a:xfrm>
        </p:spPr>
        <p:txBody>
          <a:bodyPr>
            <a:normAutofit/>
          </a:bodyPr>
          <a:lstStyle/>
          <a:p>
            <a:r>
              <a:rPr lang="en-US" sz="3200" dirty="0">
                <a:solidFill>
                  <a:srgbClr val="002060"/>
                </a:solidFill>
                <a:latin typeface="Calibri" panose="020F0502020204030204" pitchFamily="34" charset="0"/>
                <a:cs typeface="Calibri" panose="020F0502020204030204" pitchFamily="34" charset="0"/>
              </a:rPr>
              <a:t>Is exposure to Domestic Violence reportable to Child Protective Services? </a:t>
            </a:r>
          </a:p>
        </p:txBody>
      </p:sp>
      <p:sp>
        <p:nvSpPr>
          <p:cNvPr id="3" name="Content Placeholder 2"/>
          <p:cNvSpPr>
            <a:spLocks noGrp="1"/>
          </p:cNvSpPr>
          <p:nvPr>
            <p:ph idx="1"/>
          </p:nvPr>
        </p:nvSpPr>
        <p:spPr>
          <a:xfrm>
            <a:off x="4489937" y="1828800"/>
            <a:ext cx="7280032" cy="3385458"/>
          </a:xfrm>
        </p:spPr>
        <p:txBody>
          <a:bodyPr>
            <a:normAutofit lnSpcReduction="10000"/>
          </a:bodyPr>
          <a:lstStyle/>
          <a:p>
            <a:pPr marL="0" indent="0">
              <a:buNone/>
            </a:pPr>
            <a:r>
              <a:rPr lang="en-US" sz="2800" dirty="0">
                <a:latin typeface="Calibri" panose="020F0502020204030204" pitchFamily="34" charset="0"/>
                <a:cs typeface="Calibri" panose="020F0502020204030204" pitchFamily="34" charset="0"/>
              </a:rPr>
              <a:t>In Washington State, it is important to know that </a:t>
            </a:r>
            <a:r>
              <a:rPr lang="en-US" sz="2800" dirty="0">
                <a:solidFill>
                  <a:schemeClr val="accent2"/>
                </a:solidFill>
                <a:latin typeface="Calibri" panose="020F0502020204030204" pitchFamily="34" charset="0"/>
                <a:cs typeface="Calibri" panose="020F0502020204030204" pitchFamily="34" charset="0"/>
              </a:rPr>
              <a:t>exposure to domestic violence in and of itself</a:t>
            </a:r>
            <a:r>
              <a:rPr lang="en-US" sz="2800" dirty="0">
                <a:latin typeface="Calibri" panose="020F0502020204030204" pitchFamily="34" charset="0"/>
                <a:cs typeface="Calibri" panose="020F0502020204030204" pitchFamily="34" charset="0"/>
              </a:rPr>
              <a:t> does not constitute child abuse or neglect</a:t>
            </a:r>
          </a:p>
          <a:p>
            <a:pPr marL="0" indent="0">
              <a:buNone/>
            </a:pPr>
            <a:r>
              <a:rPr lang="en-US" sz="2800" dirty="0">
                <a:latin typeface="Calibri" panose="020F0502020204030204" pitchFamily="34" charset="0"/>
                <a:cs typeface="Calibri" panose="020F0502020204030204" pitchFamily="34" charset="0"/>
              </a:rPr>
              <a:t>What does this mean? A positive disclosure of DV between adults is not something to report to CPS. </a:t>
            </a:r>
          </a:p>
          <a:p>
            <a:pPr marL="0" indent="0">
              <a:buNone/>
            </a:pPr>
            <a:r>
              <a:rPr lang="en-US" sz="2800" dirty="0">
                <a:latin typeface="Calibri" panose="020F0502020204030204" pitchFamily="34" charset="0"/>
                <a:cs typeface="Calibri" panose="020F0502020204030204" pitchFamily="34" charset="0"/>
              </a:rPr>
              <a:t>RCW 26.44.020 (16)</a:t>
            </a:r>
          </a:p>
        </p:txBody>
      </p:sp>
      <p:sp>
        <p:nvSpPr>
          <p:cNvPr id="4" name="TextBox 3">
            <a:extLst>
              <a:ext uri="{FF2B5EF4-FFF2-40B4-BE49-F238E27FC236}">
                <a16:creationId xmlns:a16="http://schemas.microsoft.com/office/drawing/2014/main" id="{33776A3B-797A-4DBA-8E38-A7114484CA1C}"/>
              </a:ext>
            </a:extLst>
          </p:cNvPr>
          <p:cNvSpPr txBox="1"/>
          <p:nvPr/>
        </p:nvSpPr>
        <p:spPr>
          <a:xfrm>
            <a:off x="1878794" y="5467452"/>
            <a:ext cx="825862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Resource: https://wscadv.org/wp-content/uploads/2015/06/Making-a-Mandatory-Child-Abuse-Report-Best-Practices1.pdf</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4"/>
              </a:rPr>
              <a:t>https://wscadv.org/wp-content/uploads/2015/06/Mandatory-Reporting-and-Teen-Dating-Violence.pdf</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B391F157-945A-44AC-A496-CC53A3FBC4B2}"/>
              </a:ext>
            </a:extLst>
          </p:cNvPr>
          <p:cNvGrpSpPr/>
          <p:nvPr/>
        </p:nvGrpSpPr>
        <p:grpSpPr>
          <a:xfrm>
            <a:off x="67112" y="6276533"/>
            <a:ext cx="9144000" cy="1057539"/>
            <a:chOff x="0" y="5447948"/>
            <a:chExt cx="12192000" cy="1410052"/>
          </a:xfrm>
        </p:grpSpPr>
        <p:pic>
          <p:nvPicPr>
            <p:cNvPr id="6" name="Content Placeholder 4">
              <a:extLst>
                <a:ext uri="{FF2B5EF4-FFF2-40B4-BE49-F238E27FC236}">
                  <a16:creationId xmlns:a16="http://schemas.microsoft.com/office/drawing/2014/main" id="{02F985A6-5AF5-4CB0-90D9-E619FC0417F2}"/>
                </a:ext>
              </a:extLst>
            </p:cNvPr>
            <p:cNvPicPr>
              <a:picLocks noChangeAspect="1"/>
            </p:cNvPicPr>
            <p:nvPr/>
          </p:nvPicPr>
          <p:blipFill>
            <a:blip r:embed="rId5"/>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EC4A9A59-7113-4D8A-BD3A-B7C1FE50EBBA}"/>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05508F1-8BBF-4E1A-BD4C-E1DE19E47925}"/>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9703838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57400" y="457200"/>
            <a:ext cx="8229600" cy="1143000"/>
          </a:xfrm>
        </p:spPr>
        <p:txBody>
          <a:bodyPr/>
          <a:lstStyle/>
          <a:p>
            <a:pPr eaLnBrk="1" hangingPunct="1"/>
            <a:r>
              <a:rPr lang="en-US" dirty="0"/>
              <a:t>How to make a Supported referral?</a:t>
            </a:r>
          </a:p>
        </p:txBody>
      </p:sp>
      <p:sp>
        <p:nvSpPr>
          <p:cNvPr id="5" name="Rectangle 3"/>
          <p:cNvSpPr>
            <a:spLocks noGrp="1" noChangeArrowheads="1"/>
          </p:cNvSpPr>
          <p:nvPr>
            <p:ph idx="1"/>
          </p:nvPr>
        </p:nvSpPr>
        <p:spPr>
          <a:xfrm>
            <a:off x="2057400" y="2043953"/>
            <a:ext cx="8229600" cy="4389120"/>
          </a:xfrm>
        </p:spPr>
        <p:txBody>
          <a:bodyPr>
            <a:normAutofit/>
          </a:bodyPr>
          <a:lstStyle/>
          <a:p>
            <a:r>
              <a:rPr lang="en-US" sz="2400" dirty="0">
                <a:latin typeface="Calibri" pitchFamily="34" charset="0"/>
              </a:rPr>
              <a:t>Support the survivor in making informed decisions by exploring all of the options available</a:t>
            </a:r>
          </a:p>
          <a:p>
            <a:pPr eaLnBrk="1" hangingPunct="1"/>
            <a:r>
              <a:rPr lang="en-US" sz="2400" dirty="0">
                <a:latin typeface="+mj-lt"/>
              </a:rPr>
              <a:t>Encourage rather than require participation with a DV/SA agency</a:t>
            </a:r>
          </a:p>
          <a:p>
            <a:pPr eaLnBrk="1" hangingPunct="1"/>
            <a:r>
              <a:rPr lang="en-US" sz="2400" dirty="0">
                <a:latin typeface="+mj-lt"/>
              </a:rPr>
              <a:t>Offer to facilitate making a connection</a:t>
            </a:r>
          </a:p>
          <a:p>
            <a:pPr eaLnBrk="1" hangingPunct="1"/>
            <a:r>
              <a:rPr lang="en-US" sz="2400" dirty="0">
                <a:latin typeface="+mj-lt"/>
              </a:rPr>
              <a:t>Check in with survivor consistently about their experience</a:t>
            </a:r>
          </a:p>
          <a:p>
            <a:pPr eaLnBrk="1" hangingPunct="1"/>
            <a:r>
              <a:rPr lang="en-US" sz="2400" dirty="0">
                <a:latin typeface="+mj-lt"/>
              </a:rPr>
              <a:t>Advocate for the survivor when needed</a:t>
            </a:r>
          </a:p>
          <a:p>
            <a:r>
              <a:rPr lang="en-US" sz="2400" dirty="0">
                <a:latin typeface="Calibri" pitchFamily="34" charset="0"/>
              </a:rPr>
              <a:t>Be proactive and reach out to our agencies.  A</a:t>
            </a:r>
            <a:r>
              <a:rPr lang="en-US" sz="2400" dirty="0">
                <a:latin typeface="Calibri" pitchFamily="34" charset="0"/>
                <a:sym typeface="Wingdings" pitchFamily="2" charset="2"/>
              </a:rPr>
              <a:t>ctively seek information and ask questions.  </a:t>
            </a:r>
          </a:p>
          <a:p>
            <a:pPr marL="0" indent="0" eaLnBrk="1" hangingPunct="1">
              <a:buNone/>
            </a:pPr>
            <a:endParaRPr lang="en-US" sz="2400" dirty="0">
              <a:latin typeface="+mj-lt"/>
            </a:endParaRPr>
          </a:p>
          <a:p>
            <a:pPr eaLnBrk="1" hangingPunct="1"/>
            <a:endParaRPr lang="en-US" dirty="0"/>
          </a:p>
        </p:txBody>
      </p:sp>
      <p:grpSp>
        <p:nvGrpSpPr>
          <p:cNvPr id="6" name="Group 5">
            <a:extLst>
              <a:ext uri="{FF2B5EF4-FFF2-40B4-BE49-F238E27FC236}">
                <a16:creationId xmlns:a16="http://schemas.microsoft.com/office/drawing/2014/main" id="{983D21B0-51B6-4D84-802B-EAE790A14DE9}"/>
              </a:ext>
            </a:extLst>
          </p:cNvPr>
          <p:cNvGrpSpPr/>
          <p:nvPr/>
        </p:nvGrpSpPr>
        <p:grpSpPr>
          <a:xfrm>
            <a:off x="-69908" y="6043656"/>
            <a:ext cx="9144000" cy="1057539"/>
            <a:chOff x="0" y="5447948"/>
            <a:chExt cx="12192000" cy="1410052"/>
          </a:xfrm>
        </p:grpSpPr>
        <p:pic>
          <p:nvPicPr>
            <p:cNvPr id="7" name="Content Placeholder 4">
              <a:extLst>
                <a:ext uri="{FF2B5EF4-FFF2-40B4-BE49-F238E27FC236}">
                  <a16:creationId xmlns:a16="http://schemas.microsoft.com/office/drawing/2014/main" id="{4BDCDD41-BE6F-4D5E-90F2-40A33499641E}"/>
                </a:ext>
              </a:extLst>
            </p:cNvPr>
            <p:cNvPicPr>
              <a:picLocks noChangeAspect="1"/>
            </p:cNvPicPr>
            <p:nvPr/>
          </p:nvPicPr>
          <p:blipFill>
            <a:blip r:embed="rId2"/>
            <a:stretch>
              <a:fillRect/>
            </a:stretch>
          </p:blipFill>
          <p:spPr>
            <a:xfrm>
              <a:off x="0" y="5447948"/>
              <a:ext cx="1812175" cy="952853"/>
            </a:xfrm>
            <a:prstGeom prst="rect">
              <a:avLst/>
            </a:prstGeom>
          </p:spPr>
        </p:pic>
        <p:sp>
          <p:nvSpPr>
            <p:cNvPr id="8" name="Rectangle 7">
              <a:extLst>
                <a:ext uri="{FF2B5EF4-FFF2-40B4-BE49-F238E27FC236}">
                  <a16:creationId xmlns:a16="http://schemas.microsoft.com/office/drawing/2014/main" id="{3BD14161-2550-40A9-B7BD-3F7D6952F5D7}"/>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06CAEE7-9ED3-4500-8AC6-BBEDC6A29977}"/>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0511494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057400" y="457200"/>
            <a:ext cx="8229600" cy="1143000"/>
          </a:xfrm>
        </p:spPr>
        <p:txBody>
          <a:bodyPr/>
          <a:lstStyle/>
          <a:p>
            <a:r>
              <a:rPr lang="en-US"/>
              <a:t>How to work together?</a:t>
            </a:r>
          </a:p>
        </p:txBody>
      </p:sp>
      <p:sp>
        <p:nvSpPr>
          <p:cNvPr id="5" name="Rectangle 3"/>
          <p:cNvSpPr txBox="1">
            <a:spLocks noChangeArrowheads="1"/>
          </p:cNvSpPr>
          <p:nvPr/>
        </p:nvSpPr>
        <p:spPr>
          <a:xfrm>
            <a:off x="844062" y="1905000"/>
            <a:ext cx="9736015" cy="4953000"/>
          </a:xfrm>
          <a:prstGeom prst="rect">
            <a:avLst/>
          </a:prstGeom>
        </p:spPr>
        <p:txBody>
          <a:bodyPr>
            <a:normAutofit/>
          </a:bodyPr>
          <a:lstStyle/>
          <a:p>
            <a:pPr marL="273050" marR="0" lvl="0"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Educate yourself about DV/SA</a:t>
            </a:r>
          </a:p>
          <a:p>
            <a:pPr marL="730250" marR="0" lvl="1"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Required for </a:t>
            </a:r>
            <a:r>
              <a:rPr kumimoji="0" lang="en-US" sz="2000" b="0" i="0" u="none" strike="noStrike" kern="1200" cap="none" spc="0" normalizeH="0" baseline="0" noProof="0" dirty="0" err="1">
                <a:ln>
                  <a:noFill/>
                </a:ln>
                <a:solidFill>
                  <a:prstClr val="black"/>
                </a:solidFill>
                <a:effectLst/>
                <a:uLnTx/>
                <a:uFillTx/>
                <a:latin typeface="Calibri" pitchFamily="34" charset="0"/>
                <a:ea typeface="+mn-ea"/>
                <a:cs typeface="+mn-cs"/>
              </a:rPr>
              <a:t>CoCs</a:t>
            </a: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 in providing safe access for DV/SA survivors to housing/homeless </a:t>
            </a:r>
            <a:r>
              <a:rPr kumimoji="0" lang="en-US" sz="2000" b="0" i="0" u="none" strike="noStrike" kern="1200" cap="none" spc="0" normalizeH="0" baseline="0" noProof="0" dirty="0" err="1">
                <a:ln>
                  <a:noFill/>
                </a:ln>
                <a:solidFill>
                  <a:prstClr val="black"/>
                </a:solidFill>
                <a:effectLst/>
                <a:uLnTx/>
                <a:uFillTx/>
                <a:latin typeface="Calibri" pitchFamily="34" charset="0"/>
                <a:ea typeface="+mn-ea"/>
                <a:cs typeface="+mn-cs"/>
              </a:rPr>
              <a:t>resourcess</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730250" marR="0" lvl="1"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Free trainings and webinars available in many counties and online</a:t>
            </a:r>
          </a:p>
          <a:p>
            <a:pPr marL="273050" marR="0" lvl="0"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Know your community resources &amp; the various systems that impact DV survivors</a:t>
            </a:r>
          </a:p>
          <a:p>
            <a:pPr marL="273050" marR="0" lvl="0"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Understand confidentiality and information sharing constraints</a:t>
            </a:r>
          </a:p>
          <a:p>
            <a:pPr marL="273050" marR="0" lvl="0" indent="-273050" algn="l" defTabSz="457200" rtl="0" eaLnBrk="1" fontAlgn="auto" latinLnBrk="0" hangingPunct="1">
              <a:lnSpc>
                <a:spcPct val="100000"/>
              </a:lnSpc>
              <a:spcBef>
                <a:spcPct val="20000"/>
              </a:spcBef>
              <a:spcAft>
                <a:spcPts val="0"/>
              </a:spcAft>
              <a:buClr>
                <a:srgbClr val="0BD0D9"/>
              </a:buClr>
              <a:buSzPct val="9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Release of Information (ROI)</a:t>
            </a:r>
          </a:p>
          <a:p>
            <a:pPr marL="639763" marR="0" lvl="1" indent="-246063" algn="l" defTabSz="457200" rtl="0" eaLnBrk="1" fontAlgn="auto" latinLnBrk="0" hangingPunct="1">
              <a:lnSpc>
                <a:spcPct val="100000"/>
              </a:lnSpc>
              <a:spcBef>
                <a:spcPct val="20000"/>
              </a:spcBef>
              <a:spcAft>
                <a:spcPts val="0"/>
              </a:spcAft>
              <a:buClr>
                <a:srgbClr val="366658"/>
              </a:buClr>
              <a:buSzPct val="8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Make sure your ROI is current.  Know that a survivor can revoke a signed ROI at any time.</a:t>
            </a:r>
          </a:p>
          <a:p>
            <a:pPr marL="639763" marR="0" lvl="1" indent="-246063" algn="l" defTabSz="457200" rtl="0" eaLnBrk="1" fontAlgn="auto" latinLnBrk="0" hangingPunct="1">
              <a:lnSpc>
                <a:spcPct val="100000"/>
              </a:lnSpc>
              <a:spcBef>
                <a:spcPct val="20000"/>
              </a:spcBef>
              <a:spcAft>
                <a:spcPts val="0"/>
              </a:spcAft>
              <a:buClr>
                <a:srgbClr val="366658"/>
              </a:buClr>
              <a:buSzPct val="8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Keep in mind that the DV/SA Advocate might not have an ROI signed. In which case they can only speak in general terms.</a:t>
            </a:r>
          </a:p>
          <a:p>
            <a:pPr marL="182563" marR="0" lvl="0" indent="-246063" algn="l" defTabSz="457200" rtl="0" eaLnBrk="1" fontAlgn="auto" latinLnBrk="0" hangingPunct="1">
              <a:lnSpc>
                <a:spcPct val="100000"/>
              </a:lnSpc>
              <a:spcBef>
                <a:spcPct val="20000"/>
              </a:spcBef>
              <a:spcAft>
                <a:spcPts val="0"/>
              </a:spcAft>
              <a:buClr>
                <a:srgbClr val="366658"/>
              </a:buClr>
              <a:buSzPct val="85000"/>
              <a:buFont typeface="Wingdings 2"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rPr>
              <a:t>Build relationships before you need them…reach out today!</a:t>
            </a:r>
          </a:p>
          <a:p>
            <a:pPr marL="182563" marR="0" lvl="0" indent="-246063" algn="l" defTabSz="457200" rtl="0" eaLnBrk="1" fontAlgn="auto" latinLnBrk="0" hangingPunct="1">
              <a:lnSpc>
                <a:spcPct val="100000"/>
              </a:lnSpc>
              <a:spcBef>
                <a:spcPct val="20000"/>
              </a:spcBef>
              <a:spcAft>
                <a:spcPts val="0"/>
              </a:spcAft>
              <a:buClr>
                <a:srgbClr val="366658"/>
              </a:buClr>
              <a:buSzPct val="85000"/>
              <a:buFont typeface="Wingdings 2" pitchFamily="18" charset="2"/>
              <a:buChar char=""/>
              <a:tabLst/>
              <a:defRPr/>
            </a:pP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grpSp>
        <p:nvGrpSpPr>
          <p:cNvPr id="4" name="Group 3">
            <a:extLst>
              <a:ext uri="{FF2B5EF4-FFF2-40B4-BE49-F238E27FC236}">
                <a16:creationId xmlns:a16="http://schemas.microsoft.com/office/drawing/2014/main" id="{A79BC96C-5186-4C6A-917A-8DD4283D4658}"/>
              </a:ext>
            </a:extLst>
          </p:cNvPr>
          <p:cNvGrpSpPr/>
          <p:nvPr/>
        </p:nvGrpSpPr>
        <p:grpSpPr>
          <a:xfrm>
            <a:off x="0" y="6113650"/>
            <a:ext cx="9144000" cy="1057539"/>
            <a:chOff x="0" y="5447948"/>
            <a:chExt cx="12192000" cy="1410052"/>
          </a:xfrm>
        </p:grpSpPr>
        <p:pic>
          <p:nvPicPr>
            <p:cNvPr id="6" name="Content Placeholder 4">
              <a:extLst>
                <a:ext uri="{FF2B5EF4-FFF2-40B4-BE49-F238E27FC236}">
                  <a16:creationId xmlns:a16="http://schemas.microsoft.com/office/drawing/2014/main" id="{FFF52CD7-6872-4593-A435-77F4E746A8F5}"/>
                </a:ext>
              </a:extLst>
            </p:cNvPr>
            <p:cNvPicPr>
              <a:picLocks noChangeAspect="1"/>
            </p:cNvPicPr>
            <p:nvPr/>
          </p:nvPicPr>
          <p:blipFill>
            <a:blip r:embed="rId2"/>
            <a:stretch>
              <a:fillRect/>
            </a:stretch>
          </p:blipFill>
          <p:spPr>
            <a:xfrm>
              <a:off x="0" y="5447948"/>
              <a:ext cx="1812175" cy="952853"/>
            </a:xfrm>
            <a:prstGeom prst="rect">
              <a:avLst/>
            </a:prstGeom>
          </p:spPr>
        </p:pic>
        <p:sp>
          <p:nvSpPr>
            <p:cNvPr id="7" name="Rectangle 6">
              <a:extLst>
                <a:ext uri="{FF2B5EF4-FFF2-40B4-BE49-F238E27FC236}">
                  <a16:creationId xmlns:a16="http://schemas.microsoft.com/office/drawing/2014/main" id="{827AF168-FBE0-4566-BD35-54A179492370}"/>
                </a:ext>
              </a:extLst>
            </p:cNvPr>
            <p:cNvSpPr/>
            <p:nvPr/>
          </p:nvSpPr>
          <p:spPr>
            <a:xfrm>
              <a:off x="0" y="6467302"/>
              <a:ext cx="12192000" cy="390698"/>
            </a:xfrm>
            <a:prstGeom prst="rect">
              <a:avLst/>
            </a:prstGeom>
            <a:solidFill>
              <a:srgbClr val="A5A5A5">
                <a:lumMod val="60000"/>
                <a:lumOff val="40000"/>
              </a:srgbClr>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F2D481CD-017F-4E7E-9F1D-1D50E2476DEC}"/>
                </a:ext>
              </a:extLst>
            </p:cNvPr>
            <p:cNvSpPr/>
            <p:nvPr/>
          </p:nvSpPr>
          <p:spPr>
            <a:xfrm>
              <a:off x="0" y="6334299"/>
              <a:ext cx="12192000" cy="133004"/>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66207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967" y="634482"/>
            <a:ext cx="8453647" cy="1007705"/>
          </a:xfrm>
        </p:spPr>
        <p:txBody>
          <a:bodyPr>
            <a:noAutofit/>
          </a:bodyPr>
          <a:lstStyle/>
          <a:p>
            <a:pPr algn="ctr"/>
            <a:br>
              <a:rPr lang="en-US" dirty="0"/>
            </a:br>
            <a:br>
              <a:rPr lang="en-US" dirty="0"/>
            </a:br>
            <a:br>
              <a:rPr lang="en-US" dirty="0"/>
            </a:br>
            <a:r>
              <a:rPr lang="en-US" dirty="0"/>
              <a:t>ROOT CAUSES OF HOMELESSNESS ARE STRUCTURAL</a:t>
            </a:r>
            <a:endParaRPr lang="en-US" b="1" dirty="0"/>
          </a:p>
        </p:txBody>
      </p:sp>
      <p:sp>
        <p:nvSpPr>
          <p:cNvPr id="3" name="Content Placeholder 2"/>
          <p:cNvSpPr>
            <a:spLocks noGrp="1"/>
          </p:cNvSpPr>
          <p:nvPr>
            <p:ph idx="1"/>
          </p:nvPr>
        </p:nvSpPr>
        <p:spPr>
          <a:xfrm>
            <a:off x="1863480" y="2306950"/>
            <a:ext cx="8453647" cy="2804647"/>
          </a:xfrm>
        </p:spPr>
        <p:txBody>
          <a:bodyPr>
            <a:noAutofit/>
          </a:bodyPr>
          <a:lstStyle/>
          <a:p>
            <a:r>
              <a:rPr lang="en-US" sz="2000" dirty="0"/>
              <a:t>Lack of affordable housing, economic immobility, and systemic racism</a:t>
            </a:r>
          </a:p>
          <a:p>
            <a:r>
              <a:rPr lang="en-US" sz="2000" dirty="0"/>
              <a:t>People did not become homeless because of lack of financial resources, but rather as a result of fragile social networks marked by two weak points</a:t>
            </a:r>
            <a:r>
              <a:rPr lang="en-US" sz="2000" b="1" dirty="0"/>
              <a:t>: </a:t>
            </a:r>
            <a:r>
              <a:rPr lang="en-US" sz="2000" b="1" u="sng" dirty="0"/>
              <a:t>lack of financial capital and lack of emotional support.</a:t>
            </a:r>
          </a:p>
          <a:p>
            <a:r>
              <a:rPr lang="en-US" sz="2000" dirty="0"/>
              <a:t>SPARC calls this phenomenon “network impoverishment” —a phenomenon in which it is not just the individual or family who is experiencing poverty; the network itself functions in an impoverished state </a:t>
            </a:r>
            <a:endParaRPr lang="en-US" sz="2000" b="1" u="sng" dirty="0"/>
          </a:p>
          <a:p>
            <a:r>
              <a:rPr lang="en-US" sz="2000" dirty="0"/>
              <a:t>DV/IPV was also identified as a common thread in the lives of many respondents across gender and age ranges. </a:t>
            </a:r>
          </a:p>
        </p:txBody>
      </p:sp>
      <p:grpSp>
        <p:nvGrpSpPr>
          <p:cNvPr id="4" name="Group 3">
            <a:extLst>
              <a:ext uri="{FF2B5EF4-FFF2-40B4-BE49-F238E27FC236}">
                <a16:creationId xmlns:a16="http://schemas.microsoft.com/office/drawing/2014/main" id="{2B30AF8D-2047-44CE-BF3C-193F5C60C122}"/>
              </a:ext>
            </a:extLst>
          </p:cNvPr>
          <p:cNvGrpSpPr/>
          <p:nvPr/>
        </p:nvGrpSpPr>
        <p:grpSpPr>
          <a:xfrm>
            <a:off x="-256032" y="5805016"/>
            <a:ext cx="12192000" cy="1057539"/>
            <a:chOff x="0" y="5447948"/>
            <a:chExt cx="12192000" cy="1410052"/>
          </a:xfrm>
        </p:grpSpPr>
        <p:pic>
          <p:nvPicPr>
            <p:cNvPr id="5" name="Content Placeholder 4">
              <a:extLst>
                <a:ext uri="{FF2B5EF4-FFF2-40B4-BE49-F238E27FC236}">
                  <a16:creationId xmlns:a16="http://schemas.microsoft.com/office/drawing/2014/main" id="{BF78E4B3-8D76-4497-B5CF-CBAAF30A1D9B}"/>
                </a:ext>
              </a:extLst>
            </p:cNvPr>
            <p:cNvPicPr>
              <a:picLocks noChangeAspect="1"/>
            </p:cNvPicPr>
            <p:nvPr/>
          </p:nvPicPr>
          <p:blipFill>
            <a:blip r:embed="rId3"/>
            <a:stretch>
              <a:fillRect/>
            </a:stretch>
          </p:blipFill>
          <p:spPr>
            <a:xfrm>
              <a:off x="0" y="5447948"/>
              <a:ext cx="1812175" cy="952853"/>
            </a:xfrm>
            <a:prstGeom prst="rect">
              <a:avLst/>
            </a:prstGeom>
          </p:spPr>
        </p:pic>
        <p:sp>
          <p:nvSpPr>
            <p:cNvPr id="6" name="Rectangle 5">
              <a:extLst>
                <a:ext uri="{FF2B5EF4-FFF2-40B4-BE49-F238E27FC236}">
                  <a16:creationId xmlns:a16="http://schemas.microsoft.com/office/drawing/2014/main" id="{43B7C0E7-DA99-4AF0-A80B-98F39F00E03F}"/>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endParaRPr>
            </a:p>
          </p:txBody>
        </p:sp>
        <p:sp>
          <p:nvSpPr>
            <p:cNvPr id="7" name="Rectangle 6">
              <a:extLst>
                <a:ext uri="{FF2B5EF4-FFF2-40B4-BE49-F238E27FC236}">
                  <a16:creationId xmlns:a16="http://schemas.microsoft.com/office/drawing/2014/main" id="{748AF6BF-B525-4E1C-B5ED-7987D6B15AFA}"/>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endParaRPr>
            </a:p>
          </p:txBody>
        </p:sp>
      </p:grpSp>
    </p:spTree>
    <p:extLst>
      <p:ext uri="{BB962C8B-B14F-4D97-AF65-F5344CB8AC3E}">
        <p14:creationId xmlns:p14="http://schemas.microsoft.com/office/powerpoint/2010/main" val="397970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205317" y="676053"/>
            <a:ext cx="7624483" cy="881477"/>
          </a:xfrm>
        </p:spPr>
        <p:txBody>
          <a:bodyPr>
            <a:normAutofit/>
          </a:bodyPr>
          <a:lstStyle/>
          <a:p>
            <a:pPr algn="ctr"/>
            <a:r>
              <a:rPr lang="en-US" sz="3600" dirty="0"/>
              <a:t>DON’T FORGET THE CHILDREN</a:t>
            </a:r>
          </a:p>
        </p:txBody>
      </p:sp>
      <p:sp>
        <p:nvSpPr>
          <p:cNvPr id="303107" name="Rectangle 3"/>
          <p:cNvSpPr>
            <a:spLocks noGrp="1" noChangeArrowheads="1"/>
          </p:cNvSpPr>
          <p:nvPr>
            <p:ph idx="1"/>
          </p:nvPr>
        </p:nvSpPr>
        <p:spPr>
          <a:xfrm>
            <a:off x="1213911" y="1342990"/>
            <a:ext cx="9607296" cy="4152900"/>
          </a:xfrm>
        </p:spPr>
        <p:txBody>
          <a:bodyPr>
            <a:normAutofit/>
          </a:bodyPr>
          <a:lstStyle/>
          <a:p>
            <a:r>
              <a:rPr lang="en-US" sz="2400" dirty="0">
                <a:solidFill>
                  <a:schemeClr val="tx1">
                    <a:lumMod val="65000"/>
                    <a:lumOff val="35000"/>
                  </a:schemeClr>
                </a:solidFill>
              </a:rPr>
              <a:t>More than half of DV survivors live in households with children under 12</a:t>
            </a:r>
          </a:p>
          <a:p>
            <a:pPr>
              <a:spcBef>
                <a:spcPct val="50000"/>
              </a:spcBef>
              <a:spcAft>
                <a:spcPct val="50000"/>
              </a:spcAft>
            </a:pPr>
            <a:r>
              <a:rPr lang="en-US" sz="2400" dirty="0">
                <a:solidFill>
                  <a:schemeClr val="tx1">
                    <a:lumMod val="65000"/>
                    <a:lumOff val="35000"/>
                  </a:schemeClr>
                </a:solidFill>
              </a:rPr>
              <a:t>47% of homeless school-aged children and 29% of homeless children under 5 have witnessed domestic violence in their families</a:t>
            </a:r>
          </a:p>
          <a:p>
            <a:r>
              <a:rPr lang="en-US" sz="2400" dirty="0">
                <a:solidFill>
                  <a:schemeClr val="tx1">
                    <a:lumMod val="65000"/>
                    <a:lumOff val="35000"/>
                  </a:schemeClr>
                </a:solidFill>
              </a:rPr>
              <a:t>Exposure to violence significantly impacts development, behavior, education, health, mental health, and increased risk- taking behaviors as adolescents and adults</a:t>
            </a:r>
          </a:p>
        </p:txBody>
      </p:sp>
      <p:sp>
        <p:nvSpPr>
          <p:cNvPr id="7" name="Slide Number Placeholder 6"/>
          <p:cNvSpPr>
            <a:spLocks noGrp="1"/>
          </p:cNvSpPr>
          <p:nvPr>
            <p:ph type="sldNum" sz="quarter" idx="12"/>
          </p:nvPr>
        </p:nvSpPr>
        <p:spPr/>
        <p:txBody>
          <a:bodyPr/>
          <a:lstStyle/>
          <a:p>
            <a:fld id="{ECADE1ED-5940-41E9-AB2B-91CFE906B953}" type="slidenum">
              <a:rPr lang="en-US" smtClean="0"/>
              <a:pPr/>
              <a:t>9</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576" y="4773352"/>
            <a:ext cx="8558784" cy="1925726"/>
          </a:xfrm>
          <a:prstGeom prst="rect">
            <a:avLst/>
          </a:prstGeom>
        </p:spPr>
      </p:pic>
      <p:grpSp>
        <p:nvGrpSpPr>
          <p:cNvPr id="8" name="Group 7">
            <a:extLst>
              <a:ext uri="{FF2B5EF4-FFF2-40B4-BE49-F238E27FC236}">
                <a16:creationId xmlns:a16="http://schemas.microsoft.com/office/drawing/2014/main" id="{3C1F0957-6CDC-4782-91C2-75B426224EE2}"/>
              </a:ext>
            </a:extLst>
          </p:cNvPr>
          <p:cNvGrpSpPr/>
          <p:nvPr/>
        </p:nvGrpSpPr>
        <p:grpSpPr>
          <a:xfrm>
            <a:off x="-256032" y="5805016"/>
            <a:ext cx="12192000" cy="1057539"/>
            <a:chOff x="0" y="5447948"/>
            <a:chExt cx="12192000" cy="1410052"/>
          </a:xfrm>
        </p:grpSpPr>
        <p:pic>
          <p:nvPicPr>
            <p:cNvPr id="9" name="Content Placeholder 4">
              <a:extLst>
                <a:ext uri="{FF2B5EF4-FFF2-40B4-BE49-F238E27FC236}">
                  <a16:creationId xmlns:a16="http://schemas.microsoft.com/office/drawing/2014/main" id="{C1DDADB1-C67A-49B2-903F-5475FF3D5793}"/>
                </a:ext>
              </a:extLst>
            </p:cNvPr>
            <p:cNvPicPr>
              <a:picLocks noChangeAspect="1"/>
            </p:cNvPicPr>
            <p:nvPr/>
          </p:nvPicPr>
          <p:blipFill>
            <a:blip r:embed="rId4"/>
            <a:stretch>
              <a:fillRect/>
            </a:stretch>
          </p:blipFill>
          <p:spPr>
            <a:xfrm>
              <a:off x="0" y="5447948"/>
              <a:ext cx="1812175" cy="952853"/>
            </a:xfrm>
            <a:prstGeom prst="rect">
              <a:avLst/>
            </a:prstGeom>
          </p:spPr>
        </p:pic>
        <p:sp>
          <p:nvSpPr>
            <p:cNvPr id="10" name="Rectangle 9">
              <a:extLst>
                <a:ext uri="{FF2B5EF4-FFF2-40B4-BE49-F238E27FC236}">
                  <a16:creationId xmlns:a16="http://schemas.microsoft.com/office/drawing/2014/main" id="{448764FC-2179-4C7D-9D53-BD4FC0A351CA}"/>
                </a:ext>
              </a:extLst>
            </p:cNvPr>
            <p:cNvSpPr/>
            <p:nvPr/>
          </p:nvSpPr>
          <p:spPr>
            <a:xfrm>
              <a:off x="0" y="6467302"/>
              <a:ext cx="12192000" cy="39069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endParaRPr>
            </a:p>
          </p:txBody>
        </p:sp>
        <p:sp>
          <p:nvSpPr>
            <p:cNvPr id="11" name="Rectangle 10">
              <a:extLst>
                <a:ext uri="{FF2B5EF4-FFF2-40B4-BE49-F238E27FC236}">
                  <a16:creationId xmlns:a16="http://schemas.microsoft.com/office/drawing/2014/main" id="{2DC468E1-5386-4A45-A515-D0128BB9D37B}"/>
                </a:ext>
              </a:extLst>
            </p:cNvPr>
            <p:cNvSpPr/>
            <p:nvPr/>
          </p:nvSpPr>
          <p:spPr>
            <a:xfrm>
              <a:off x="0" y="6334299"/>
              <a:ext cx="12192000" cy="1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srgbClr val="FFFFFF"/>
                </a:solidFill>
              </a:endParaRPr>
            </a:p>
          </p:txBody>
        </p:sp>
      </p:grpSp>
    </p:spTree>
    <p:extLst>
      <p:ext uri="{BB962C8B-B14F-4D97-AF65-F5344CB8AC3E}">
        <p14:creationId xmlns:p14="http://schemas.microsoft.com/office/powerpoint/2010/main" val="3775386710"/>
      </p:ext>
    </p:extLst>
  </p:cSld>
  <p:clrMapOvr>
    <a:masterClrMapping/>
  </p:clrMapOvr>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2_Divide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3_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5.xml><?xml version="1.0" encoding="utf-8"?>
<a:theme xmlns:a="http://schemas.openxmlformats.org/drawingml/2006/main" name="4_Dividen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6.xml><?xml version="1.0" encoding="utf-8"?>
<a:theme xmlns:a="http://schemas.openxmlformats.org/drawingml/2006/main" name="5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45465BF86CDA458F8D63581D8FE54D" ma:contentTypeVersion="12" ma:contentTypeDescription="Create a new document." ma:contentTypeScope="" ma:versionID="a1cb654d6ca21264423c1d17594ce105">
  <xsd:schema xmlns:xsd="http://www.w3.org/2001/XMLSchema" xmlns:xs="http://www.w3.org/2001/XMLSchema" xmlns:p="http://schemas.microsoft.com/office/2006/metadata/properties" xmlns:ns2="364c6518-2357-4a4e-a6ed-bb3930f796ff" xmlns:ns3="e9eb5426-864b-4a7b-869b-c072d3837379" targetNamespace="http://schemas.microsoft.com/office/2006/metadata/properties" ma:root="true" ma:fieldsID="0fa7c54c13ab94dc4b5e2ce65e979b1d" ns2:_="" ns3:_="">
    <xsd:import namespace="364c6518-2357-4a4e-a6ed-bb3930f796ff"/>
    <xsd:import namespace="e9eb5426-864b-4a7b-869b-c072d38373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c6518-2357-4a4e-a6ed-bb3930f796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eb5426-864b-4a7b-869b-c072d383737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1B8D9F-AB71-465B-B451-729EF8FB2FF5}">
  <ds:schemaRefs>
    <ds:schemaRef ds:uri="http://schemas.microsoft.com/sharepoint/v3/contenttype/forms"/>
  </ds:schemaRefs>
</ds:datastoreItem>
</file>

<file path=customXml/itemProps2.xml><?xml version="1.0" encoding="utf-8"?>
<ds:datastoreItem xmlns:ds="http://schemas.openxmlformats.org/officeDocument/2006/customXml" ds:itemID="{048373B0-A486-4514-B1CB-BC64B2CAA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4c6518-2357-4a4e-a6ed-bb3930f796ff"/>
    <ds:schemaRef ds:uri="e9eb5426-864b-4a7b-869b-c072d3837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77AC6A-6684-41A0-9302-24AAA7EC8C9A}">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364c6518-2357-4a4e-a6ed-bb3930f796ff"/>
    <ds:schemaRef ds:uri="e9eb5426-864b-4a7b-869b-c072d383737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{DB362FF5-D653-4F45-A2E8-C04A35B6C40C}tf10001123</Template>
  <TotalTime>437</TotalTime>
  <Words>5739</Words>
  <Application>Microsoft Office PowerPoint</Application>
  <PresentationFormat>Widescreen</PresentationFormat>
  <Paragraphs>690</Paragraphs>
  <Slides>79</Slides>
  <Notes>59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79</vt:i4>
      </vt:variant>
    </vt:vector>
  </HeadingPairs>
  <TitlesOfParts>
    <vt:vector size="94" baseType="lpstr">
      <vt:lpstr>Arial</vt:lpstr>
      <vt:lpstr>Bradley Hand</vt:lpstr>
      <vt:lpstr>Calibri</vt:lpstr>
      <vt:lpstr>Calibri Light</vt:lpstr>
      <vt:lpstr>Courier New</vt:lpstr>
      <vt:lpstr>Gill Sans MT</vt:lpstr>
      <vt:lpstr>Times New Roman</vt:lpstr>
      <vt:lpstr>Wingdings</vt:lpstr>
      <vt:lpstr>Wingdings 2</vt:lpstr>
      <vt:lpstr>Dividend</vt:lpstr>
      <vt:lpstr>1_Dividend</vt:lpstr>
      <vt:lpstr>2_Dividend</vt:lpstr>
      <vt:lpstr>3_Dividend</vt:lpstr>
      <vt:lpstr>4_Dividend</vt:lpstr>
      <vt:lpstr>5_Dividend</vt:lpstr>
      <vt:lpstr>DV and Homelessness </vt:lpstr>
      <vt:lpstr>Acknowledgments</vt:lpstr>
      <vt:lpstr>Domestic Violence for Housing/Homeless Providers</vt:lpstr>
      <vt:lpstr>OUTLINE</vt:lpstr>
      <vt:lpstr>How does DV lead to homelessness?</vt:lpstr>
      <vt:lpstr>IMPACTS OF TRAUMA ON HOUSING STABILITY </vt:lpstr>
      <vt:lpstr>People of color more likely to experience homelessness </vt:lpstr>
      <vt:lpstr>   ROOT CAUSES OF HOMELESSNESS ARE STRUCTURAL</vt:lpstr>
      <vt:lpstr>DON’T FORGET THE CHILDREN</vt:lpstr>
      <vt:lpstr>LGBT Homelessness</vt:lpstr>
      <vt:lpstr>Recognizing and Responding </vt:lpstr>
      <vt:lpstr>Domestic Violence: The Dynamics What you need to know</vt:lpstr>
      <vt:lpstr>9 things to know about DV/SA</vt:lpstr>
      <vt:lpstr>9 things to know about DV/SA</vt:lpstr>
      <vt:lpstr>9 things to know about DV/SA</vt:lpstr>
      <vt:lpstr>9 things to know about DV/SA</vt:lpstr>
      <vt:lpstr>9 things to know about DV/SA</vt:lpstr>
      <vt:lpstr>9 things to know about DV/SA</vt:lpstr>
      <vt:lpstr>9 things to know about DV/SA</vt:lpstr>
      <vt:lpstr>9 things to know about DV/SA</vt:lpstr>
      <vt:lpstr>9 things to know about DV/SA</vt:lpstr>
      <vt:lpstr>How do YOU ASK about abuse?</vt:lpstr>
      <vt:lpstr>Understanding the Survivor’s contact with the person causing harm</vt:lpstr>
      <vt:lpstr>IN YOUR PROGRAM: Both People engage in physical violence  . . .?</vt:lpstr>
      <vt:lpstr>Listen differently &amp; Build Bridges</vt:lpstr>
      <vt:lpstr>Confidentiality:  HoNOR IT!</vt:lpstr>
      <vt:lpstr>SafeTY  VS. safer</vt:lpstr>
      <vt:lpstr>Housing Case Manager role and the safety planning process</vt:lpstr>
      <vt:lpstr>Goal is to be Safer</vt:lpstr>
      <vt:lpstr>Survivor's risk analysis of relationship</vt:lpstr>
      <vt:lpstr>What makes children safer?</vt:lpstr>
      <vt:lpstr>Safety planning flow  (a process not a product)</vt:lpstr>
      <vt:lpstr>Conversations</vt:lpstr>
      <vt:lpstr>How Can Your Program Help with SafeR planning?</vt:lpstr>
      <vt:lpstr>Your Relationship IS the Intervention!</vt:lpstr>
      <vt:lpstr>Build Trust</vt:lpstr>
      <vt:lpstr>Leverage Moments with Person Causing Harm</vt:lpstr>
      <vt:lpstr>Build Awareness &amp; DO NO HARM</vt:lpstr>
      <vt:lpstr>Listen Differently</vt:lpstr>
      <vt:lpstr>Housing protections for Dv survivors </vt:lpstr>
      <vt:lpstr>Housing Protections</vt:lpstr>
      <vt:lpstr>WA State Laws that Protect Tenants:</vt:lpstr>
      <vt:lpstr>Accessing Housing</vt:lpstr>
      <vt:lpstr>Rental Agreements</vt:lpstr>
      <vt:lpstr>What does this mean for rent?</vt:lpstr>
      <vt:lpstr>What about deposits?</vt:lpstr>
      <vt:lpstr>Changing Locks:</vt:lpstr>
      <vt:lpstr>PowerPoint Presentation</vt:lpstr>
      <vt:lpstr>It’s a LOT to remember…</vt:lpstr>
      <vt:lpstr>Housing protections:</vt:lpstr>
      <vt:lpstr>Protections for survivors in public housing</vt:lpstr>
      <vt:lpstr>Housing Programs Covered by VAWA</vt:lpstr>
      <vt:lpstr>Who Must Comply with VAWA?</vt:lpstr>
      <vt:lpstr>Accessing Housing</vt:lpstr>
      <vt:lpstr>Evictions &amp; Terminations </vt:lpstr>
      <vt:lpstr>What if a Survivor Shares a Lease?</vt:lpstr>
      <vt:lpstr>Things to think about…</vt:lpstr>
      <vt:lpstr>Moving AKA “Portability”</vt:lpstr>
      <vt:lpstr>Emergency Transfers</vt:lpstr>
      <vt:lpstr>These Protections are in Place.  How do Survivors Access them?</vt:lpstr>
      <vt:lpstr>Confidentiality:</vt:lpstr>
      <vt:lpstr>Information Overload?</vt:lpstr>
      <vt:lpstr>Law Enforcement</vt:lpstr>
      <vt:lpstr>Protection orders</vt:lpstr>
      <vt:lpstr>What about immigrants?</vt:lpstr>
      <vt:lpstr>PowerPoint Presentation</vt:lpstr>
      <vt:lpstr>Tactics </vt:lpstr>
      <vt:lpstr>Resources for Immigrant Survivors</vt:lpstr>
      <vt:lpstr>Resources for Immigrant Survivors, Cont.</vt:lpstr>
      <vt:lpstr>Working with dv advocates and agencies</vt:lpstr>
      <vt:lpstr> What is the Role of an ADVOCATE?</vt:lpstr>
      <vt:lpstr> WHAT DOES AN ADVOCATE DO?</vt:lpstr>
      <vt:lpstr>What kind of advocacy?!</vt:lpstr>
      <vt:lpstr>Voluntary Services</vt:lpstr>
      <vt:lpstr>A DV &amp; SA Advocate’s Professional Obligations</vt:lpstr>
      <vt:lpstr>More on Advocate Confidentiality</vt:lpstr>
      <vt:lpstr>Is exposure to Domestic Violence reportable to Child Protective Services? </vt:lpstr>
      <vt:lpstr>How to make a Supported referral?</vt:lpstr>
      <vt:lpstr>How to work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 and Homelessness</dc:title>
  <dc:creator>Rachael Moulton</dc:creator>
  <cp:lastModifiedBy>Linda Olsen</cp:lastModifiedBy>
  <cp:revision>32</cp:revision>
  <cp:lastPrinted>2018-05-30T23:03:05Z</cp:lastPrinted>
  <dcterms:created xsi:type="dcterms:W3CDTF">2018-05-29T17:27:27Z</dcterms:created>
  <dcterms:modified xsi:type="dcterms:W3CDTF">2020-03-18T00:07:21Z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0x0101001145465BF86CDA458F8D63581D8FE54D</vt:lpwstr>
  </property>
  <property fmtid="{D5CDD505-2E9C-101B-9397-08002B2CF9AE}" pid="3" name="Order">
    <vt:r8>5566000</vt:r8>
  </property>
</Properties>
</file>