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1.xml" ContentType="application/vnd.openxmlformats-officedocument.presentationml.comments+xml"/>
  <Override PartName="/ppt/notesSlides/notesSlide27.xml" ContentType="application/vnd.openxmlformats-officedocument.presentationml.notesSlide+xml"/>
  <Override PartName="/ppt/comments/comment2.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3.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4" r:id="rId6"/>
    <p:sldMasterId id="2147483679" r:id="rId7"/>
  </p:sldMasterIdLst>
  <p:notesMasterIdLst>
    <p:notesMasterId r:id="rId81"/>
  </p:notesMasterIdLst>
  <p:sldIdLst>
    <p:sldId id="256" r:id="rId8"/>
    <p:sldId id="257" r:id="rId9"/>
    <p:sldId id="470" r:id="rId10"/>
    <p:sldId id="258" r:id="rId11"/>
    <p:sldId id="471" r:id="rId12"/>
    <p:sldId id="261" r:id="rId13"/>
    <p:sldId id="472" r:id="rId14"/>
    <p:sldId id="473" r:id="rId15"/>
    <p:sldId id="259" r:id="rId16"/>
    <p:sldId id="267" r:id="rId17"/>
    <p:sldId id="283" r:id="rId18"/>
    <p:sldId id="508" r:id="rId19"/>
    <p:sldId id="474" r:id="rId20"/>
    <p:sldId id="475" r:id="rId21"/>
    <p:sldId id="260" r:id="rId22"/>
    <p:sldId id="476" r:id="rId23"/>
    <p:sldId id="262" r:id="rId24"/>
    <p:sldId id="263" r:id="rId25"/>
    <p:sldId id="264" r:id="rId26"/>
    <p:sldId id="265" r:id="rId27"/>
    <p:sldId id="266" r:id="rId28"/>
    <p:sldId id="477" r:id="rId29"/>
    <p:sldId id="268" r:id="rId30"/>
    <p:sldId id="269" r:id="rId31"/>
    <p:sldId id="273" r:id="rId32"/>
    <p:sldId id="274" r:id="rId33"/>
    <p:sldId id="272" r:id="rId34"/>
    <p:sldId id="271" r:id="rId35"/>
    <p:sldId id="270" r:id="rId36"/>
    <p:sldId id="275" r:id="rId37"/>
    <p:sldId id="509" r:id="rId38"/>
    <p:sldId id="478" r:id="rId39"/>
    <p:sldId id="479" r:id="rId40"/>
    <p:sldId id="480" r:id="rId41"/>
    <p:sldId id="481" r:id="rId42"/>
    <p:sldId id="482" r:id="rId43"/>
    <p:sldId id="483" r:id="rId44"/>
    <p:sldId id="445" r:id="rId45"/>
    <p:sldId id="446" r:id="rId46"/>
    <p:sldId id="484" r:id="rId47"/>
    <p:sldId id="485" r:id="rId48"/>
    <p:sldId id="486" r:id="rId49"/>
    <p:sldId id="487" r:id="rId50"/>
    <p:sldId id="488" r:id="rId51"/>
    <p:sldId id="489" r:id="rId52"/>
    <p:sldId id="490" r:id="rId53"/>
    <p:sldId id="491" r:id="rId54"/>
    <p:sldId id="510" r:id="rId55"/>
    <p:sldId id="492" r:id="rId56"/>
    <p:sldId id="280" r:id="rId57"/>
    <p:sldId id="276" r:id="rId58"/>
    <p:sldId id="278" r:id="rId59"/>
    <p:sldId id="279" r:id="rId60"/>
    <p:sldId id="281" r:id="rId61"/>
    <p:sldId id="493" r:id="rId62"/>
    <p:sldId id="494" r:id="rId63"/>
    <p:sldId id="495" r:id="rId64"/>
    <p:sldId id="496" r:id="rId65"/>
    <p:sldId id="497" r:id="rId66"/>
    <p:sldId id="498" r:id="rId67"/>
    <p:sldId id="499" r:id="rId68"/>
    <p:sldId id="500" r:id="rId69"/>
    <p:sldId id="511" r:id="rId70"/>
    <p:sldId id="501" r:id="rId71"/>
    <p:sldId id="502" r:id="rId72"/>
    <p:sldId id="503" r:id="rId73"/>
    <p:sldId id="288" r:id="rId74"/>
    <p:sldId id="504" r:id="rId75"/>
    <p:sldId id="282" r:id="rId76"/>
    <p:sldId id="290" r:id="rId77"/>
    <p:sldId id="505" r:id="rId78"/>
    <p:sldId id="506" r:id="rId79"/>
    <p:sldId id="507"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ael Moulton" initials="RM" lastIdx="2" clrIdx="0">
    <p:extLst>
      <p:ext uri="{19B8F6BF-5375-455C-9EA6-DF929625EA0E}">
        <p15:presenceInfo xmlns:p15="http://schemas.microsoft.com/office/powerpoint/2012/main" userId="2eea2c54b977521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08"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commentAuthors" Target="commentAuthors.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notesMaster" Target="notesMasters/notesMaster1.xml"/><Relationship Id="rId86"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30T13:57:26.551" idx="1">
    <p:pos x="10" y="10"/>
    <p:text>What are some more immediate resources that can be offered to immigrant survivors for them to feel supported while waiting for a U-Visa? Are there groups they could attend, etc.?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5-30T14:32:00.481" idx="2">
    <p:pos x="10" y="10"/>
    <p:text>For a shorter version of this, I would recommend just condensing each slide a bit and only including the most important information (especially the voucher/public housing program slides).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5-30T14:04:07.976" idx="1">
    <p:pos x="10" y="10"/>
    <p:text>What are some ways to have a "good relationship with local law enforcement"? What can housing/homeless providers do to be proactive with this?</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223C85-194B-40DB-B1BF-9A0D83E51938}"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E3DD11EF-053C-4F33-91D2-4069FF643241}">
      <dgm:prSet custT="1"/>
      <dgm:spPr>
        <a:solidFill>
          <a:schemeClr val="tx2">
            <a:lumMod val="40000"/>
            <a:lumOff val="60000"/>
          </a:schemeClr>
        </a:solidFill>
      </dgm:spPr>
      <dgm:t>
        <a:bodyPr/>
        <a:lstStyle/>
        <a:p>
          <a:r>
            <a:rPr lang="en-US" sz="2400" baseline="0" dirty="0"/>
            <a:t>What is Domestic Violence?</a:t>
          </a:r>
        </a:p>
        <a:p>
          <a:r>
            <a:rPr lang="en-US" sz="2400" baseline="0" dirty="0"/>
            <a:t>A pattern of power and coercive control used by one person over another person– including more behaviors than physical or sexual abuse – with consequences or harm experienced by the person who resists.</a:t>
          </a:r>
          <a:endParaRPr lang="en-US" sz="2400" dirty="0"/>
        </a:p>
      </dgm:t>
    </dgm:pt>
    <dgm:pt modelId="{E34BD9D1-5B3A-4206-88A1-5EA16945C3F6}" type="parTrans" cxnId="{15415070-9D98-491A-A8DA-1F403972CA3E}">
      <dgm:prSet/>
      <dgm:spPr/>
      <dgm:t>
        <a:bodyPr/>
        <a:lstStyle/>
        <a:p>
          <a:endParaRPr lang="en-US"/>
        </a:p>
      </dgm:t>
    </dgm:pt>
    <dgm:pt modelId="{F7C0B8B7-949B-4972-8FC1-76E2BB3064DF}" type="sibTrans" cxnId="{15415070-9D98-491A-A8DA-1F403972CA3E}">
      <dgm:prSet/>
      <dgm:spPr/>
      <dgm:t>
        <a:bodyPr/>
        <a:lstStyle/>
        <a:p>
          <a:endParaRPr lang="en-US"/>
        </a:p>
      </dgm:t>
    </dgm:pt>
    <dgm:pt modelId="{56ADDEA2-9CA0-4F74-80D9-38FC82F7D054}" type="pres">
      <dgm:prSet presAssocID="{53223C85-194B-40DB-B1BF-9A0D83E51938}" presName="linear" presStyleCnt="0">
        <dgm:presLayoutVars>
          <dgm:animLvl val="lvl"/>
          <dgm:resizeHandles val="exact"/>
        </dgm:presLayoutVars>
      </dgm:prSet>
      <dgm:spPr/>
    </dgm:pt>
    <dgm:pt modelId="{7985B73C-E241-4CA5-BEB5-C073B29819A0}" type="pres">
      <dgm:prSet presAssocID="{E3DD11EF-053C-4F33-91D2-4069FF643241}" presName="parentText" presStyleLbl="node1" presStyleIdx="0" presStyleCnt="1" custLinFactNeighborY="5393">
        <dgm:presLayoutVars>
          <dgm:chMax val="0"/>
          <dgm:bulletEnabled val="1"/>
        </dgm:presLayoutVars>
      </dgm:prSet>
      <dgm:spPr/>
    </dgm:pt>
  </dgm:ptLst>
  <dgm:cxnLst>
    <dgm:cxn modelId="{36C8896F-4621-4380-9222-BAEB03703C70}" type="presOf" srcId="{53223C85-194B-40DB-B1BF-9A0D83E51938}" destId="{56ADDEA2-9CA0-4F74-80D9-38FC82F7D054}" srcOrd="0" destOrd="0" presId="urn:microsoft.com/office/officeart/2005/8/layout/vList2"/>
    <dgm:cxn modelId="{15415070-9D98-491A-A8DA-1F403972CA3E}" srcId="{53223C85-194B-40DB-B1BF-9A0D83E51938}" destId="{E3DD11EF-053C-4F33-91D2-4069FF643241}" srcOrd="0" destOrd="0" parTransId="{E34BD9D1-5B3A-4206-88A1-5EA16945C3F6}" sibTransId="{F7C0B8B7-949B-4972-8FC1-76E2BB3064DF}"/>
    <dgm:cxn modelId="{0B20D1BD-E706-44E2-BB9F-82EA8DEB56AD}" type="presOf" srcId="{E3DD11EF-053C-4F33-91D2-4069FF643241}" destId="{7985B73C-E241-4CA5-BEB5-C073B29819A0}" srcOrd="0" destOrd="0" presId="urn:microsoft.com/office/officeart/2005/8/layout/vList2"/>
    <dgm:cxn modelId="{6AC28845-A269-44BD-8061-33DFED3BBCFE}" type="presParOf" srcId="{56ADDEA2-9CA0-4F74-80D9-38FC82F7D054}" destId="{7985B73C-E241-4CA5-BEB5-C073B29819A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5C42CA1-E622-4B0D-9ABF-9069FC9301E0}" type="doc">
      <dgm:prSet loTypeId="urn:microsoft.com/office/officeart/2005/8/layout/cycle8" loCatId="cycle" qsTypeId="urn:microsoft.com/office/officeart/2005/8/quickstyle/simple1" qsCatId="simple" csTypeId="urn:microsoft.com/office/officeart/2005/8/colors/colorful1" csCatId="colorful" phldr="1"/>
      <dgm:spPr/>
      <dgm:t>
        <a:bodyPr/>
        <a:lstStyle/>
        <a:p>
          <a:endParaRPr lang="en-US"/>
        </a:p>
      </dgm:t>
    </dgm:pt>
    <dgm:pt modelId="{DE44C917-7012-4707-82AB-35177A303085}">
      <dgm:prSet/>
      <dgm:spPr/>
      <dgm:t>
        <a:bodyPr/>
        <a:lstStyle/>
        <a:p>
          <a:r>
            <a:rPr lang="en-US" dirty="0">
              <a:solidFill>
                <a:schemeClr val="tx1"/>
              </a:solidFill>
            </a:rPr>
            <a:t>The best way to SUPPORT CHILDREN is to SUPPORT PARENTS</a:t>
          </a:r>
        </a:p>
      </dgm:t>
    </dgm:pt>
    <dgm:pt modelId="{AB1A5179-67A1-472F-B50D-81E3F3834058}" type="parTrans" cxnId="{589E16BC-F44A-40C5-8D08-D9627B31AA90}">
      <dgm:prSet/>
      <dgm:spPr/>
      <dgm:t>
        <a:bodyPr/>
        <a:lstStyle/>
        <a:p>
          <a:endParaRPr lang="en-US"/>
        </a:p>
      </dgm:t>
    </dgm:pt>
    <dgm:pt modelId="{F8F2EABC-F169-4767-B813-C9810E2BF1F7}" type="sibTrans" cxnId="{589E16BC-F44A-40C5-8D08-D9627B31AA90}">
      <dgm:prSet/>
      <dgm:spPr/>
      <dgm:t>
        <a:bodyPr/>
        <a:lstStyle/>
        <a:p>
          <a:endParaRPr lang="en-US"/>
        </a:p>
      </dgm:t>
    </dgm:pt>
    <dgm:pt modelId="{E6DFA2B9-5C83-45C1-9763-9233DCF122E6}" type="pres">
      <dgm:prSet presAssocID="{55C42CA1-E622-4B0D-9ABF-9069FC9301E0}" presName="compositeShape" presStyleCnt="0">
        <dgm:presLayoutVars>
          <dgm:chMax val="7"/>
          <dgm:dir/>
          <dgm:resizeHandles val="exact"/>
        </dgm:presLayoutVars>
      </dgm:prSet>
      <dgm:spPr/>
    </dgm:pt>
    <dgm:pt modelId="{65F69C3B-4220-4E1E-980F-FA42DB3990FF}" type="pres">
      <dgm:prSet presAssocID="{55C42CA1-E622-4B0D-9ABF-9069FC9301E0}" presName="wedge1" presStyleLbl="node1" presStyleIdx="0" presStyleCnt="1" custLinFactNeighborX="-65546" custLinFactNeighborY="3383"/>
      <dgm:spPr/>
    </dgm:pt>
    <dgm:pt modelId="{01253DC0-9530-4566-9719-3B37A433F042}" type="pres">
      <dgm:prSet presAssocID="{55C42CA1-E622-4B0D-9ABF-9069FC9301E0}" presName="dummy1a" presStyleCnt="0"/>
      <dgm:spPr/>
    </dgm:pt>
    <dgm:pt modelId="{66C707D2-43C3-41CD-AC5C-6E9A41B260FD}" type="pres">
      <dgm:prSet presAssocID="{55C42CA1-E622-4B0D-9ABF-9069FC9301E0}" presName="dummy1b" presStyleCnt="0"/>
      <dgm:spPr/>
    </dgm:pt>
    <dgm:pt modelId="{CAB98428-0B3B-4830-9115-E2B181CD36C0}" type="pres">
      <dgm:prSet presAssocID="{55C42CA1-E622-4B0D-9ABF-9069FC9301E0}" presName="wedge1Tx" presStyleLbl="node1" presStyleIdx="0" presStyleCnt="1">
        <dgm:presLayoutVars>
          <dgm:chMax val="0"/>
          <dgm:chPref val="0"/>
          <dgm:bulletEnabled val="1"/>
        </dgm:presLayoutVars>
      </dgm:prSet>
      <dgm:spPr/>
    </dgm:pt>
    <dgm:pt modelId="{670B97A8-AAC2-4D81-87CD-0D44EB822DEA}" type="pres">
      <dgm:prSet presAssocID="{F8F2EABC-F169-4767-B813-C9810E2BF1F7}" presName="arrowWedge1single" presStyleLbl="fgSibTrans2D1" presStyleIdx="0" presStyleCnt="1"/>
      <dgm:spPr/>
    </dgm:pt>
  </dgm:ptLst>
  <dgm:cxnLst>
    <dgm:cxn modelId="{90001D31-3EA7-44B0-B195-EE2923108883}" type="presOf" srcId="{55C42CA1-E622-4B0D-9ABF-9069FC9301E0}" destId="{E6DFA2B9-5C83-45C1-9763-9233DCF122E6}" srcOrd="0" destOrd="0" presId="urn:microsoft.com/office/officeart/2005/8/layout/cycle8"/>
    <dgm:cxn modelId="{F1A58FAF-2E98-4598-8EA6-2842FE732A10}" type="presOf" srcId="{DE44C917-7012-4707-82AB-35177A303085}" destId="{65F69C3B-4220-4E1E-980F-FA42DB3990FF}" srcOrd="0" destOrd="0" presId="urn:microsoft.com/office/officeart/2005/8/layout/cycle8"/>
    <dgm:cxn modelId="{589E16BC-F44A-40C5-8D08-D9627B31AA90}" srcId="{55C42CA1-E622-4B0D-9ABF-9069FC9301E0}" destId="{DE44C917-7012-4707-82AB-35177A303085}" srcOrd="0" destOrd="0" parTransId="{AB1A5179-67A1-472F-B50D-81E3F3834058}" sibTransId="{F8F2EABC-F169-4767-B813-C9810E2BF1F7}"/>
    <dgm:cxn modelId="{6B6A80DF-B29D-4564-B08E-7D0BD1CCF075}" type="presOf" srcId="{DE44C917-7012-4707-82AB-35177A303085}" destId="{CAB98428-0B3B-4830-9115-E2B181CD36C0}" srcOrd="1" destOrd="0" presId="urn:microsoft.com/office/officeart/2005/8/layout/cycle8"/>
    <dgm:cxn modelId="{A868BEB1-D723-4E91-AF51-0A527C5A0D1A}" type="presParOf" srcId="{E6DFA2B9-5C83-45C1-9763-9233DCF122E6}" destId="{65F69C3B-4220-4E1E-980F-FA42DB3990FF}" srcOrd="0" destOrd="0" presId="urn:microsoft.com/office/officeart/2005/8/layout/cycle8"/>
    <dgm:cxn modelId="{FD10EA83-81C6-4333-B538-D8DB6808D243}" type="presParOf" srcId="{E6DFA2B9-5C83-45C1-9763-9233DCF122E6}" destId="{01253DC0-9530-4566-9719-3B37A433F042}" srcOrd="1" destOrd="0" presId="urn:microsoft.com/office/officeart/2005/8/layout/cycle8"/>
    <dgm:cxn modelId="{B3D3C870-BFA5-48D2-971B-31E7453C5AE8}" type="presParOf" srcId="{E6DFA2B9-5C83-45C1-9763-9233DCF122E6}" destId="{66C707D2-43C3-41CD-AC5C-6E9A41B260FD}" srcOrd="2" destOrd="0" presId="urn:microsoft.com/office/officeart/2005/8/layout/cycle8"/>
    <dgm:cxn modelId="{E3233567-D01D-4BCF-AB8E-6181BC807923}" type="presParOf" srcId="{E6DFA2B9-5C83-45C1-9763-9233DCF122E6}" destId="{CAB98428-0B3B-4830-9115-E2B181CD36C0}" srcOrd="3" destOrd="0" presId="urn:microsoft.com/office/officeart/2005/8/layout/cycle8"/>
    <dgm:cxn modelId="{D63106A6-A1DA-456C-8610-7F7EA0A563F6}" type="presParOf" srcId="{E6DFA2B9-5C83-45C1-9763-9233DCF122E6}" destId="{670B97A8-AAC2-4D81-87CD-0D44EB822DEA}" srcOrd="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5C42CA1-E622-4B0D-9ABF-9069FC9301E0}" type="doc">
      <dgm:prSet loTypeId="urn:microsoft.com/office/officeart/2005/8/layout/cycle8" loCatId="cycle" qsTypeId="urn:microsoft.com/office/officeart/2005/8/quickstyle/simple1" qsCatId="simple" csTypeId="urn:microsoft.com/office/officeart/2005/8/colors/colorful4" csCatId="colorful" phldr="1"/>
      <dgm:spPr/>
      <dgm:t>
        <a:bodyPr/>
        <a:lstStyle/>
        <a:p>
          <a:endParaRPr lang="en-US"/>
        </a:p>
      </dgm:t>
    </dgm:pt>
    <dgm:pt modelId="{DE44C917-7012-4707-82AB-35177A303085}">
      <dgm:prSet/>
      <dgm:spPr/>
      <dgm:t>
        <a:bodyPr/>
        <a:lstStyle/>
        <a:p>
          <a:r>
            <a:rPr lang="en-US" dirty="0">
              <a:solidFill>
                <a:schemeClr val="tx1"/>
              </a:solidFill>
            </a:rPr>
            <a:t>Leaving doesn’t equal safety</a:t>
          </a:r>
        </a:p>
      </dgm:t>
    </dgm:pt>
    <dgm:pt modelId="{AB1A5179-67A1-472F-B50D-81E3F3834058}" type="parTrans" cxnId="{589E16BC-F44A-40C5-8D08-D9627B31AA90}">
      <dgm:prSet/>
      <dgm:spPr/>
      <dgm:t>
        <a:bodyPr/>
        <a:lstStyle/>
        <a:p>
          <a:endParaRPr lang="en-US"/>
        </a:p>
      </dgm:t>
    </dgm:pt>
    <dgm:pt modelId="{F8F2EABC-F169-4767-B813-C9810E2BF1F7}" type="sibTrans" cxnId="{589E16BC-F44A-40C5-8D08-D9627B31AA90}">
      <dgm:prSet/>
      <dgm:spPr/>
      <dgm:t>
        <a:bodyPr/>
        <a:lstStyle/>
        <a:p>
          <a:endParaRPr lang="en-US"/>
        </a:p>
      </dgm:t>
    </dgm:pt>
    <dgm:pt modelId="{E6DFA2B9-5C83-45C1-9763-9233DCF122E6}" type="pres">
      <dgm:prSet presAssocID="{55C42CA1-E622-4B0D-9ABF-9069FC9301E0}" presName="compositeShape" presStyleCnt="0">
        <dgm:presLayoutVars>
          <dgm:chMax val="7"/>
          <dgm:dir/>
          <dgm:resizeHandles val="exact"/>
        </dgm:presLayoutVars>
      </dgm:prSet>
      <dgm:spPr/>
    </dgm:pt>
    <dgm:pt modelId="{65F69C3B-4220-4E1E-980F-FA42DB3990FF}" type="pres">
      <dgm:prSet presAssocID="{55C42CA1-E622-4B0D-9ABF-9069FC9301E0}" presName="wedge1" presStyleLbl="node1" presStyleIdx="0" presStyleCnt="1" custLinFactNeighborX="-52946" custLinFactNeighborY="5128"/>
      <dgm:spPr/>
    </dgm:pt>
    <dgm:pt modelId="{01253DC0-9530-4566-9719-3B37A433F042}" type="pres">
      <dgm:prSet presAssocID="{55C42CA1-E622-4B0D-9ABF-9069FC9301E0}" presName="dummy1a" presStyleCnt="0"/>
      <dgm:spPr/>
    </dgm:pt>
    <dgm:pt modelId="{66C707D2-43C3-41CD-AC5C-6E9A41B260FD}" type="pres">
      <dgm:prSet presAssocID="{55C42CA1-E622-4B0D-9ABF-9069FC9301E0}" presName="dummy1b" presStyleCnt="0"/>
      <dgm:spPr/>
    </dgm:pt>
    <dgm:pt modelId="{CAB98428-0B3B-4830-9115-E2B181CD36C0}" type="pres">
      <dgm:prSet presAssocID="{55C42CA1-E622-4B0D-9ABF-9069FC9301E0}" presName="wedge1Tx" presStyleLbl="node1" presStyleIdx="0" presStyleCnt="1">
        <dgm:presLayoutVars>
          <dgm:chMax val="0"/>
          <dgm:chPref val="0"/>
          <dgm:bulletEnabled val="1"/>
        </dgm:presLayoutVars>
      </dgm:prSet>
      <dgm:spPr/>
    </dgm:pt>
    <dgm:pt modelId="{670B97A8-AAC2-4D81-87CD-0D44EB822DEA}" type="pres">
      <dgm:prSet presAssocID="{F8F2EABC-F169-4767-B813-C9810E2BF1F7}" presName="arrowWedge1single" presStyleLbl="fgSibTrans2D1" presStyleIdx="0" presStyleCnt="1"/>
      <dgm:spPr/>
    </dgm:pt>
  </dgm:ptLst>
  <dgm:cxnLst>
    <dgm:cxn modelId="{B11E4040-13D2-41A4-B94E-5051013B9C6F}" type="presOf" srcId="{DE44C917-7012-4707-82AB-35177A303085}" destId="{CAB98428-0B3B-4830-9115-E2B181CD36C0}" srcOrd="1" destOrd="0" presId="urn:microsoft.com/office/officeart/2005/8/layout/cycle8"/>
    <dgm:cxn modelId="{589E16BC-F44A-40C5-8D08-D9627B31AA90}" srcId="{55C42CA1-E622-4B0D-9ABF-9069FC9301E0}" destId="{DE44C917-7012-4707-82AB-35177A303085}" srcOrd="0" destOrd="0" parTransId="{AB1A5179-67A1-472F-B50D-81E3F3834058}" sibTransId="{F8F2EABC-F169-4767-B813-C9810E2BF1F7}"/>
    <dgm:cxn modelId="{CE3594BE-107E-4059-A3E1-A02D6A48C350}" type="presOf" srcId="{DE44C917-7012-4707-82AB-35177A303085}" destId="{65F69C3B-4220-4E1E-980F-FA42DB3990FF}" srcOrd="0" destOrd="0" presId="urn:microsoft.com/office/officeart/2005/8/layout/cycle8"/>
    <dgm:cxn modelId="{E9B2E7D3-7BA1-488B-BD69-236BC2974848}" type="presOf" srcId="{55C42CA1-E622-4B0D-9ABF-9069FC9301E0}" destId="{E6DFA2B9-5C83-45C1-9763-9233DCF122E6}" srcOrd="0" destOrd="0" presId="urn:microsoft.com/office/officeart/2005/8/layout/cycle8"/>
    <dgm:cxn modelId="{8C9422D9-6756-4C40-B480-865A52B10704}" type="presParOf" srcId="{E6DFA2B9-5C83-45C1-9763-9233DCF122E6}" destId="{65F69C3B-4220-4E1E-980F-FA42DB3990FF}" srcOrd="0" destOrd="0" presId="urn:microsoft.com/office/officeart/2005/8/layout/cycle8"/>
    <dgm:cxn modelId="{15E8E4C2-A06C-4FDC-BCEE-24CA67689CB9}" type="presParOf" srcId="{E6DFA2B9-5C83-45C1-9763-9233DCF122E6}" destId="{01253DC0-9530-4566-9719-3B37A433F042}" srcOrd="1" destOrd="0" presId="urn:microsoft.com/office/officeart/2005/8/layout/cycle8"/>
    <dgm:cxn modelId="{02E983F8-58A1-43C4-802D-39008D850865}" type="presParOf" srcId="{E6DFA2B9-5C83-45C1-9763-9233DCF122E6}" destId="{66C707D2-43C3-41CD-AC5C-6E9A41B260FD}" srcOrd="2" destOrd="0" presId="urn:microsoft.com/office/officeart/2005/8/layout/cycle8"/>
    <dgm:cxn modelId="{4E4B67F8-8D34-4FC0-B640-EF065F51DD1A}" type="presParOf" srcId="{E6DFA2B9-5C83-45C1-9763-9233DCF122E6}" destId="{CAB98428-0B3B-4830-9115-E2B181CD36C0}" srcOrd="3" destOrd="0" presId="urn:microsoft.com/office/officeart/2005/8/layout/cycle8"/>
    <dgm:cxn modelId="{1D5B5810-56A3-41BD-9BC1-09B5DD1D3AD8}" type="presParOf" srcId="{E6DFA2B9-5C83-45C1-9763-9233DCF122E6}" destId="{670B97A8-AAC2-4D81-87CD-0D44EB822DEA}" srcOrd="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228082B-BD2C-4BCA-B5D2-CC89ADAF338E}"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US"/>
        </a:p>
      </dgm:t>
    </dgm:pt>
    <dgm:pt modelId="{0E9C5311-9F60-4846-AA5F-303724C772B0}">
      <dgm:prSet/>
      <dgm:spPr/>
      <dgm:t>
        <a:bodyPr/>
        <a:lstStyle/>
        <a:p>
          <a:pPr rtl="0"/>
          <a:r>
            <a:rPr lang="en-US"/>
            <a:t>Family/Culture</a:t>
          </a:r>
        </a:p>
      </dgm:t>
    </dgm:pt>
    <dgm:pt modelId="{E074BBBB-D236-4A5A-BE19-2816F4A34F66}" type="parTrans" cxnId="{4DC9F7DB-5F9A-4C09-A9EE-7D26CE2860AC}">
      <dgm:prSet/>
      <dgm:spPr/>
      <dgm:t>
        <a:bodyPr/>
        <a:lstStyle/>
        <a:p>
          <a:endParaRPr lang="en-US"/>
        </a:p>
      </dgm:t>
    </dgm:pt>
    <dgm:pt modelId="{133F5EA1-5E6E-4316-8753-8BAF75AD7879}" type="sibTrans" cxnId="{4DC9F7DB-5F9A-4C09-A9EE-7D26CE2860AC}">
      <dgm:prSet/>
      <dgm:spPr/>
      <dgm:t>
        <a:bodyPr/>
        <a:lstStyle/>
        <a:p>
          <a:endParaRPr lang="en-US"/>
        </a:p>
      </dgm:t>
    </dgm:pt>
    <dgm:pt modelId="{FDCD50BD-BCC0-439B-B5B9-C83B73399188}">
      <dgm:prSet/>
      <dgm:spPr/>
      <dgm:t>
        <a:bodyPr/>
        <a:lstStyle/>
        <a:p>
          <a:pPr rtl="0"/>
          <a:r>
            <a:rPr lang="en-US"/>
            <a:t>Shame</a:t>
          </a:r>
        </a:p>
      </dgm:t>
    </dgm:pt>
    <dgm:pt modelId="{EEEF3AA1-2C2A-4B23-8CA0-97D6DAB6F311}" type="parTrans" cxnId="{8E9BFD0B-F106-45C2-8F6B-99CB1426A88B}">
      <dgm:prSet/>
      <dgm:spPr/>
      <dgm:t>
        <a:bodyPr/>
        <a:lstStyle/>
        <a:p>
          <a:endParaRPr lang="en-US"/>
        </a:p>
      </dgm:t>
    </dgm:pt>
    <dgm:pt modelId="{FC257250-A30B-48F8-A32E-8F6A18CFE8F9}" type="sibTrans" cxnId="{8E9BFD0B-F106-45C2-8F6B-99CB1426A88B}">
      <dgm:prSet/>
      <dgm:spPr/>
      <dgm:t>
        <a:bodyPr/>
        <a:lstStyle/>
        <a:p>
          <a:endParaRPr lang="en-US"/>
        </a:p>
      </dgm:t>
    </dgm:pt>
    <dgm:pt modelId="{3C21FECD-D09E-4C63-9D61-87FAF98BD3F6}">
      <dgm:prSet/>
      <dgm:spPr/>
      <dgm:t>
        <a:bodyPr/>
        <a:lstStyle/>
        <a:p>
          <a:pPr rtl="0"/>
          <a:r>
            <a:rPr lang="en-US"/>
            <a:t>Isolation</a:t>
          </a:r>
        </a:p>
      </dgm:t>
    </dgm:pt>
    <dgm:pt modelId="{FFB04323-118F-47C0-AB82-077AB8980956}" type="parTrans" cxnId="{110C81C0-F626-4B28-8C12-B5CAB6269BD9}">
      <dgm:prSet/>
      <dgm:spPr/>
      <dgm:t>
        <a:bodyPr/>
        <a:lstStyle/>
        <a:p>
          <a:endParaRPr lang="en-US"/>
        </a:p>
      </dgm:t>
    </dgm:pt>
    <dgm:pt modelId="{2BD215DC-3A4C-4323-AEAB-16760ED0B334}" type="sibTrans" cxnId="{110C81C0-F626-4B28-8C12-B5CAB6269BD9}">
      <dgm:prSet/>
      <dgm:spPr/>
      <dgm:t>
        <a:bodyPr/>
        <a:lstStyle/>
        <a:p>
          <a:endParaRPr lang="en-US"/>
        </a:p>
      </dgm:t>
    </dgm:pt>
    <dgm:pt modelId="{BC89D940-912D-465B-8EDF-7DAB3F3FD05D}">
      <dgm:prSet/>
      <dgm:spPr/>
      <dgm:t>
        <a:bodyPr/>
        <a:lstStyle/>
        <a:p>
          <a:pPr rtl="0"/>
          <a:r>
            <a:rPr lang="en-US"/>
            <a:t>Language</a:t>
          </a:r>
        </a:p>
      </dgm:t>
    </dgm:pt>
    <dgm:pt modelId="{0E39FB4E-BCD0-4931-9EDA-0D01DB67A0E8}" type="parTrans" cxnId="{CB568BCD-7F84-428A-9412-BB25E7292354}">
      <dgm:prSet/>
      <dgm:spPr/>
      <dgm:t>
        <a:bodyPr/>
        <a:lstStyle/>
        <a:p>
          <a:endParaRPr lang="en-US"/>
        </a:p>
      </dgm:t>
    </dgm:pt>
    <dgm:pt modelId="{D99AAE86-D3EC-4379-9AB7-749C33F0DBBE}" type="sibTrans" cxnId="{CB568BCD-7F84-428A-9412-BB25E7292354}">
      <dgm:prSet/>
      <dgm:spPr/>
      <dgm:t>
        <a:bodyPr/>
        <a:lstStyle/>
        <a:p>
          <a:endParaRPr lang="en-US"/>
        </a:p>
      </dgm:t>
    </dgm:pt>
    <dgm:pt modelId="{A79A6260-CA89-4924-8241-094C4A9D340C}">
      <dgm:prSet/>
      <dgm:spPr/>
      <dgm:t>
        <a:bodyPr/>
        <a:lstStyle/>
        <a:p>
          <a:pPr rtl="0"/>
          <a:r>
            <a:rPr lang="en-US"/>
            <a:t>Religion</a:t>
          </a:r>
        </a:p>
      </dgm:t>
    </dgm:pt>
    <dgm:pt modelId="{7D214FC5-58CE-456B-BFFE-8C85B8A6362E}" type="parTrans" cxnId="{9DC2E568-4AE3-40DF-BEAA-C23BAFBF518A}">
      <dgm:prSet/>
      <dgm:spPr/>
      <dgm:t>
        <a:bodyPr/>
        <a:lstStyle/>
        <a:p>
          <a:endParaRPr lang="en-US"/>
        </a:p>
      </dgm:t>
    </dgm:pt>
    <dgm:pt modelId="{6DD00891-CC5D-47F2-B23C-754D3B3DDADB}" type="sibTrans" cxnId="{9DC2E568-4AE3-40DF-BEAA-C23BAFBF518A}">
      <dgm:prSet/>
      <dgm:spPr/>
      <dgm:t>
        <a:bodyPr/>
        <a:lstStyle/>
        <a:p>
          <a:endParaRPr lang="en-US"/>
        </a:p>
      </dgm:t>
    </dgm:pt>
    <dgm:pt modelId="{8CC221BF-FA61-4015-8D87-E62D06C924BC}">
      <dgm:prSet/>
      <dgm:spPr/>
      <dgm:t>
        <a:bodyPr/>
        <a:lstStyle/>
        <a:p>
          <a:pPr rtl="0"/>
          <a:r>
            <a:rPr lang="en-US"/>
            <a:t>Immigration</a:t>
          </a:r>
        </a:p>
      </dgm:t>
    </dgm:pt>
    <dgm:pt modelId="{8E4F0682-1FCC-4AFE-AA94-FB74F6FE0DAD}" type="parTrans" cxnId="{EE22E60C-1526-4E3D-BFF5-A04657107A24}">
      <dgm:prSet/>
      <dgm:spPr/>
      <dgm:t>
        <a:bodyPr/>
        <a:lstStyle/>
        <a:p>
          <a:endParaRPr lang="en-US"/>
        </a:p>
      </dgm:t>
    </dgm:pt>
    <dgm:pt modelId="{771F90C8-F8C4-4F9D-AC81-BC6B77F47726}" type="sibTrans" cxnId="{EE22E60C-1526-4E3D-BFF5-A04657107A24}">
      <dgm:prSet/>
      <dgm:spPr/>
      <dgm:t>
        <a:bodyPr/>
        <a:lstStyle/>
        <a:p>
          <a:endParaRPr lang="en-US"/>
        </a:p>
      </dgm:t>
    </dgm:pt>
    <dgm:pt modelId="{40E04303-B54F-4603-8BD1-D968FF2175DA}">
      <dgm:prSet/>
      <dgm:spPr/>
      <dgm:t>
        <a:bodyPr/>
        <a:lstStyle/>
        <a:p>
          <a:pPr rtl="0"/>
          <a:r>
            <a:rPr lang="en-US" dirty="0"/>
            <a:t>Bureaucracy</a:t>
          </a:r>
        </a:p>
      </dgm:t>
    </dgm:pt>
    <dgm:pt modelId="{34A49AC1-8942-4260-B7F0-D86479773A5C}" type="parTrans" cxnId="{753FCA79-B3A5-4B87-A059-12846B8F5DA1}">
      <dgm:prSet/>
      <dgm:spPr/>
      <dgm:t>
        <a:bodyPr/>
        <a:lstStyle/>
        <a:p>
          <a:endParaRPr lang="en-US"/>
        </a:p>
      </dgm:t>
    </dgm:pt>
    <dgm:pt modelId="{CB8856CC-EB83-4105-9525-9A5C6110F05C}" type="sibTrans" cxnId="{753FCA79-B3A5-4B87-A059-12846B8F5DA1}">
      <dgm:prSet/>
      <dgm:spPr/>
      <dgm:t>
        <a:bodyPr/>
        <a:lstStyle/>
        <a:p>
          <a:endParaRPr lang="en-US"/>
        </a:p>
      </dgm:t>
    </dgm:pt>
    <dgm:pt modelId="{D212D02D-E234-46A3-B8AD-9954E50BCE96}">
      <dgm:prSet/>
      <dgm:spPr/>
      <dgm:t>
        <a:bodyPr/>
        <a:lstStyle/>
        <a:p>
          <a:endParaRPr lang="en-US"/>
        </a:p>
      </dgm:t>
    </dgm:pt>
    <dgm:pt modelId="{F72F6E98-A8A6-4D60-A1D0-9D22CD56936B}" type="parTrans" cxnId="{711A3042-4550-464E-B0C5-4C7730196E45}">
      <dgm:prSet/>
      <dgm:spPr/>
      <dgm:t>
        <a:bodyPr/>
        <a:lstStyle/>
        <a:p>
          <a:endParaRPr lang="en-US"/>
        </a:p>
      </dgm:t>
    </dgm:pt>
    <dgm:pt modelId="{DEC96E3E-F27F-4753-83CD-DDEB37B94EFF}" type="sibTrans" cxnId="{711A3042-4550-464E-B0C5-4C7730196E45}">
      <dgm:prSet/>
      <dgm:spPr/>
      <dgm:t>
        <a:bodyPr/>
        <a:lstStyle/>
        <a:p>
          <a:endParaRPr lang="en-US"/>
        </a:p>
      </dgm:t>
    </dgm:pt>
    <dgm:pt modelId="{EE9C31B5-5A59-4398-81D9-8D2E7B896E91}" type="pres">
      <dgm:prSet presAssocID="{F228082B-BD2C-4BCA-B5D2-CC89ADAF338E}" presName="compositeShape" presStyleCnt="0">
        <dgm:presLayoutVars>
          <dgm:chMax val="7"/>
          <dgm:dir/>
          <dgm:resizeHandles val="exact"/>
        </dgm:presLayoutVars>
      </dgm:prSet>
      <dgm:spPr/>
    </dgm:pt>
    <dgm:pt modelId="{D44F2EB7-4C53-4E3A-BB62-F28A0D37FC3F}" type="pres">
      <dgm:prSet presAssocID="{0E9C5311-9F60-4846-AA5F-303724C772B0}" presName="circ1" presStyleLbl="vennNode1" presStyleIdx="0" presStyleCnt="7"/>
      <dgm:spPr/>
    </dgm:pt>
    <dgm:pt modelId="{738622EE-83DA-4BE4-B1C1-BA1B919CB533}" type="pres">
      <dgm:prSet presAssocID="{0E9C5311-9F60-4846-AA5F-303724C772B0}" presName="circ1Tx" presStyleLbl="revTx" presStyleIdx="0" presStyleCnt="0">
        <dgm:presLayoutVars>
          <dgm:chMax val="0"/>
          <dgm:chPref val="0"/>
          <dgm:bulletEnabled val="1"/>
        </dgm:presLayoutVars>
      </dgm:prSet>
      <dgm:spPr/>
    </dgm:pt>
    <dgm:pt modelId="{C5950781-2EA2-49D0-A1B5-153DEE5B1DCF}" type="pres">
      <dgm:prSet presAssocID="{FDCD50BD-BCC0-439B-B5B9-C83B73399188}" presName="circ2" presStyleLbl="vennNode1" presStyleIdx="1" presStyleCnt="7"/>
      <dgm:spPr/>
    </dgm:pt>
    <dgm:pt modelId="{A59F461F-D486-412B-9E8C-2D41B937DD5E}" type="pres">
      <dgm:prSet presAssocID="{FDCD50BD-BCC0-439B-B5B9-C83B73399188}" presName="circ2Tx" presStyleLbl="revTx" presStyleIdx="0" presStyleCnt="0">
        <dgm:presLayoutVars>
          <dgm:chMax val="0"/>
          <dgm:chPref val="0"/>
          <dgm:bulletEnabled val="1"/>
        </dgm:presLayoutVars>
      </dgm:prSet>
      <dgm:spPr/>
    </dgm:pt>
    <dgm:pt modelId="{2A29371C-12C3-40FF-B3EF-EF5312D6C1BE}" type="pres">
      <dgm:prSet presAssocID="{3C21FECD-D09E-4C63-9D61-87FAF98BD3F6}" presName="circ3" presStyleLbl="vennNode1" presStyleIdx="2" presStyleCnt="7"/>
      <dgm:spPr/>
    </dgm:pt>
    <dgm:pt modelId="{2649CA11-6CA2-4290-AA5C-EB4B0A15CDD7}" type="pres">
      <dgm:prSet presAssocID="{3C21FECD-D09E-4C63-9D61-87FAF98BD3F6}" presName="circ3Tx" presStyleLbl="revTx" presStyleIdx="0" presStyleCnt="0">
        <dgm:presLayoutVars>
          <dgm:chMax val="0"/>
          <dgm:chPref val="0"/>
          <dgm:bulletEnabled val="1"/>
        </dgm:presLayoutVars>
      </dgm:prSet>
      <dgm:spPr/>
    </dgm:pt>
    <dgm:pt modelId="{37F8783C-F86A-4B93-B633-473D56B0F28A}" type="pres">
      <dgm:prSet presAssocID="{BC89D940-912D-465B-8EDF-7DAB3F3FD05D}" presName="circ4" presStyleLbl="vennNode1" presStyleIdx="3" presStyleCnt="7"/>
      <dgm:spPr/>
    </dgm:pt>
    <dgm:pt modelId="{9989F5CA-9894-4A4C-9B62-7AD2CB24DC68}" type="pres">
      <dgm:prSet presAssocID="{BC89D940-912D-465B-8EDF-7DAB3F3FD05D}" presName="circ4Tx" presStyleLbl="revTx" presStyleIdx="0" presStyleCnt="0">
        <dgm:presLayoutVars>
          <dgm:chMax val="0"/>
          <dgm:chPref val="0"/>
          <dgm:bulletEnabled val="1"/>
        </dgm:presLayoutVars>
      </dgm:prSet>
      <dgm:spPr/>
    </dgm:pt>
    <dgm:pt modelId="{E86FD40B-3E1D-4A08-ACDD-EA757E7E3E39}" type="pres">
      <dgm:prSet presAssocID="{A79A6260-CA89-4924-8241-094C4A9D340C}" presName="circ5" presStyleLbl="vennNode1" presStyleIdx="4" presStyleCnt="7"/>
      <dgm:spPr/>
    </dgm:pt>
    <dgm:pt modelId="{7EAD4CEE-17ED-4827-9AE9-2B0B9E3E6BFF}" type="pres">
      <dgm:prSet presAssocID="{A79A6260-CA89-4924-8241-094C4A9D340C}" presName="circ5Tx" presStyleLbl="revTx" presStyleIdx="0" presStyleCnt="0">
        <dgm:presLayoutVars>
          <dgm:chMax val="0"/>
          <dgm:chPref val="0"/>
          <dgm:bulletEnabled val="1"/>
        </dgm:presLayoutVars>
      </dgm:prSet>
      <dgm:spPr/>
    </dgm:pt>
    <dgm:pt modelId="{7A1B7D1A-688D-4BBC-8CF1-F0554FDF33BA}" type="pres">
      <dgm:prSet presAssocID="{8CC221BF-FA61-4015-8D87-E62D06C924BC}" presName="circ6" presStyleLbl="vennNode1" presStyleIdx="5" presStyleCnt="7"/>
      <dgm:spPr/>
    </dgm:pt>
    <dgm:pt modelId="{F8FB5B50-4C4A-4898-B780-271496A22EC6}" type="pres">
      <dgm:prSet presAssocID="{8CC221BF-FA61-4015-8D87-E62D06C924BC}" presName="circ6Tx" presStyleLbl="revTx" presStyleIdx="0" presStyleCnt="0">
        <dgm:presLayoutVars>
          <dgm:chMax val="0"/>
          <dgm:chPref val="0"/>
          <dgm:bulletEnabled val="1"/>
        </dgm:presLayoutVars>
      </dgm:prSet>
      <dgm:spPr/>
    </dgm:pt>
    <dgm:pt modelId="{DBA5792C-84DB-462C-977A-59606E57F154}" type="pres">
      <dgm:prSet presAssocID="{40E04303-B54F-4603-8BD1-D968FF2175DA}" presName="circ7" presStyleLbl="vennNode1" presStyleIdx="6" presStyleCnt="7"/>
      <dgm:spPr/>
    </dgm:pt>
    <dgm:pt modelId="{6AC230AF-24B7-40CA-AED0-445B58159415}" type="pres">
      <dgm:prSet presAssocID="{40E04303-B54F-4603-8BD1-D968FF2175DA}" presName="circ7Tx" presStyleLbl="revTx" presStyleIdx="0" presStyleCnt="0">
        <dgm:presLayoutVars>
          <dgm:chMax val="0"/>
          <dgm:chPref val="0"/>
          <dgm:bulletEnabled val="1"/>
        </dgm:presLayoutVars>
      </dgm:prSet>
      <dgm:spPr/>
    </dgm:pt>
  </dgm:ptLst>
  <dgm:cxnLst>
    <dgm:cxn modelId="{8E9BFD0B-F106-45C2-8F6B-99CB1426A88B}" srcId="{F228082B-BD2C-4BCA-B5D2-CC89ADAF338E}" destId="{FDCD50BD-BCC0-439B-B5B9-C83B73399188}" srcOrd="1" destOrd="0" parTransId="{EEEF3AA1-2C2A-4B23-8CA0-97D6DAB6F311}" sibTransId="{FC257250-A30B-48F8-A32E-8F6A18CFE8F9}"/>
    <dgm:cxn modelId="{EE22E60C-1526-4E3D-BFF5-A04657107A24}" srcId="{F228082B-BD2C-4BCA-B5D2-CC89ADAF338E}" destId="{8CC221BF-FA61-4015-8D87-E62D06C924BC}" srcOrd="5" destOrd="0" parTransId="{8E4F0682-1FCC-4AFE-AA94-FB74F6FE0DAD}" sibTransId="{771F90C8-F8C4-4F9D-AC81-BC6B77F47726}"/>
    <dgm:cxn modelId="{98297934-A80A-4111-9337-CC25C7CFE55F}" type="presOf" srcId="{F228082B-BD2C-4BCA-B5D2-CC89ADAF338E}" destId="{EE9C31B5-5A59-4398-81D9-8D2E7B896E91}" srcOrd="0" destOrd="0" presId="urn:microsoft.com/office/officeart/2005/8/layout/venn1"/>
    <dgm:cxn modelId="{E270253C-A5E6-45DF-BC00-C45BCA4F8C5D}" type="presOf" srcId="{BC89D940-912D-465B-8EDF-7DAB3F3FD05D}" destId="{9989F5CA-9894-4A4C-9B62-7AD2CB24DC68}" srcOrd="0" destOrd="0" presId="urn:microsoft.com/office/officeart/2005/8/layout/venn1"/>
    <dgm:cxn modelId="{711A3042-4550-464E-B0C5-4C7730196E45}" srcId="{F228082B-BD2C-4BCA-B5D2-CC89ADAF338E}" destId="{D212D02D-E234-46A3-B8AD-9954E50BCE96}" srcOrd="7" destOrd="0" parTransId="{F72F6E98-A8A6-4D60-A1D0-9D22CD56936B}" sibTransId="{DEC96E3E-F27F-4753-83CD-DDEB37B94EFF}"/>
    <dgm:cxn modelId="{9DC2E568-4AE3-40DF-BEAA-C23BAFBF518A}" srcId="{F228082B-BD2C-4BCA-B5D2-CC89ADAF338E}" destId="{A79A6260-CA89-4924-8241-094C4A9D340C}" srcOrd="4" destOrd="0" parTransId="{7D214FC5-58CE-456B-BFFE-8C85B8A6362E}" sibTransId="{6DD00891-CC5D-47F2-B23C-754D3B3DDADB}"/>
    <dgm:cxn modelId="{2E7B2371-6B13-4279-A619-B15F780570C7}" type="presOf" srcId="{A79A6260-CA89-4924-8241-094C4A9D340C}" destId="{7EAD4CEE-17ED-4827-9AE9-2B0B9E3E6BFF}" srcOrd="0" destOrd="0" presId="urn:microsoft.com/office/officeart/2005/8/layout/venn1"/>
    <dgm:cxn modelId="{753FCA79-B3A5-4B87-A059-12846B8F5DA1}" srcId="{F228082B-BD2C-4BCA-B5D2-CC89ADAF338E}" destId="{40E04303-B54F-4603-8BD1-D968FF2175DA}" srcOrd="6" destOrd="0" parTransId="{34A49AC1-8942-4260-B7F0-D86479773A5C}" sibTransId="{CB8856CC-EB83-4105-9525-9A5C6110F05C}"/>
    <dgm:cxn modelId="{5A380497-B818-401F-9E18-963549591E1C}" type="presOf" srcId="{40E04303-B54F-4603-8BD1-D968FF2175DA}" destId="{6AC230AF-24B7-40CA-AED0-445B58159415}" srcOrd="0" destOrd="0" presId="urn:microsoft.com/office/officeart/2005/8/layout/venn1"/>
    <dgm:cxn modelId="{6B3E4B9E-33AD-409C-BF7A-7C783135CAB0}" type="presOf" srcId="{FDCD50BD-BCC0-439B-B5B9-C83B73399188}" destId="{A59F461F-D486-412B-9E8C-2D41B937DD5E}" srcOrd="0" destOrd="0" presId="urn:microsoft.com/office/officeart/2005/8/layout/venn1"/>
    <dgm:cxn modelId="{110C81C0-F626-4B28-8C12-B5CAB6269BD9}" srcId="{F228082B-BD2C-4BCA-B5D2-CC89ADAF338E}" destId="{3C21FECD-D09E-4C63-9D61-87FAF98BD3F6}" srcOrd="2" destOrd="0" parTransId="{FFB04323-118F-47C0-AB82-077AB8980956}" sibTransId="{2BD215DC-3A4C-4323-AEAB-16760ED0B334}"/>
    <dgm:cxn modelId="{5C40AFC6-A0D5-4A35-B348-50D0B4358F41}" type="presOf" srcId="{8CC221BF-FA61-4015-8D87-E62D06C924BC}" destId="{F8FB5B50-4C4A-4898-B780-271496A22EC6}" srcOrd="0" destOrd="0" presId="urn:microsoft.com/office/officeart/2005/8/layout/venn1"/>
    <dgm:cxn modelId="{BB9626CC-3C9C-4AF6-B153-D46207E2BB49}" type="presOf" srcId="{3C21FECD-D09E-4C63-9D61-87FAF98BD3F6}" destId="{2649CA11-6CA2-4290-AA5C-EB4B0A15CDD7}" srcOrd="0" destOrd="0" presId="urn:microsoft.com/office/officeart/2005/8/layout/venn1"/>
    <dgm:cxn modelId="{CB568BCD-7F84-428A-9412-BB25E7292354}" srcId="{F228082B-BD2C-4BCA-B5D2-CC89ADAF338E}" destId="{BC89D940-912D-465B-8EDF-7DAB3F3FD05D}" srcOrd="3" destOrd="0" parTransId="{0E39FB4E-BCD0-4931-9EDA-0D01DB67A0E8}" sibTransId="{D99AAE86-D3EC-4379-9AB7-749C33F0DBBE}"/>
    <dgm:cxn modelId="{4DC9F7DB-5F9A-4C09-A9EE-7D26CE2860AC}" srcId="{F228082B-BD2C-4BCA-B5D2-CC89ADAF338E}" destId="{0E9C5311-9F60-4846-AA5F-303724C772B0}" srcOrd="0" destOrd="0" parTransId="{E074BBBB-D236-4A5A-BE19-2816F4A34F66}" sibTransId="{133F5EA1-5E6E-4316-8753-8BAF75AD7879}"/>
    <dgm:cxn modelId="{946188E9-AFD4-4C32-B743-16A7027CF4D6}" type="presOf" srcId="{0E9C5311-9F60-4846-AA5F-303724C772B0}" destId="{738622EE-83DA-4BE4-B1C1-BA1B919CB533}" srcOrd="0" destOrd="0" presId="urn:microsoft.com/office/officeart/2005/8/layout/venn1"/>
    <dgm:cxn modelId="{70CB4038-9811-43FC-81EA-9F15718DB000}" type="presParOf" srcId="{EE9C31B5-5A59-4398-81D9-8D2E7B896E91}" destId="{D44F2EB7-4C53-4E3A-BB62-F28A0D37FC3F}" srcOrd="0" destOrd="0" presId="urn:microsoft.com/office/officeart/2005/8/layout/venn1"/>
    <dgm:cxn modelId="{E3BFECE1-0368-427B-8386-DE2FA22DAFEB}" type="presParOf" srcId="{EE9C31B5-5A59-4398-81D9-8D2E7B896E91}" destId="{738622EE-83DA-4BE4-B1C1-BA1B919CB533}" srcOrd="1" destOrd="0" presId="urn:microsoft.com/office/officeart/2005/8/layout/venn1"/>
    <dgm:cxn modelId="{0BC09FE6-37C0-4492-8615-AFC1ED75B637}" type="presParOf" srcId="{EE9C31B5-5A59-4398-81D9-8D2E7B896E91}" destId="{C5950781-2EA2-49D0-A1B5-153DEE5B1DCF}" srcOrd="2" destOrd="0" presId="urn:microsoft.com/office/officeart/2005/8/layout/venn1"/>
    <dgm:cxn modelId="{E826D75E-8F41-4006-8506-7FC001FD2728}" type="presParOf" srcId="{EE9C31B5-5A59-4398-81D9-8D2E7B896E91}" destId="{A59F461F-D486-412B-9E8C-2D41B937DD5E}" srcOrd="3" destOrd="0" presId="urn:microsoft.com/office/officeart/2005/8/layout/venn1"/>
    <dgm:cxn modelId="{14B127F2-65B8-4D9B-9687-93E11E98582A}" type="presParOf" srcId="{EE9C31B5-5A59-4398-81D9-8D2E7B896E91}" destId="{2A29371C-12C3-40FF-B3EF-EF5312D6C1BE}" srcOrd="4" destOrd="0" presId="urn:microsoft.com/office/officeart/2005/8/layout/venn1"/>
    <dgm:cxn modelId="{F451941E-DF57-4FA0-9314-DE39F000464A}" type="presParOf" srcId="{EE9C31B5-5A59-4398-81D9-8D2E7B896E91}" destId="{2649CA11-6CA2-4290-AA5C-EB4B0A15CDD7}" srcOrd="5" destOrd="0" presId="urn:microsoft.com/office/officeart/2005/8/layout/venn1"/>
    <dgm:cxn modelId="{ECBC3ABA-9E13-4EB3-978B-4A745CC04EB3}" type="presParOf" srcId="{EE9C31B5-5A59-4398-81D9-8D2E7B896E91}" destId="{37F8783C-F86A-4B93-B633-473D56B0F28A}" srcOrd="6" destOrd="0" presId="urn:microsoft.com/office/officeart/2005/8/layout/venn1"/>
    <dgm:cxn modelId="{B9744700-D561-4994-A304-9E5C0E4DFE99}" type="presParOf" srcId="{EE9C31B5-5A59-4398-81D9-8D2E7B896E91}" destId="{9989F5CA-9894-4A4C-9B62-7AD2CB24DC68}" srcOrd="7" destOrd="0" presId="urn:microsoft.com/office/officeart/2005/8/layout/venn1"/>
    <dgm:cxn modelId="{9CE2AD0B-DBAE-49E9-B739-C9D4D1106078}" type="presParOf" srcId="{EE9C31B5-5A59-4398-81D9-8D2E7B896E91}" destId="{E86FD40B-3E1D-4A08-ACDD-EA757E7E3E39}" srcOrd="8" destOrd="0" presId="urn:microsoft.com/office/officeart/2005/8/layout/venn1"/>
    <dgm:cxn modelId="{8E5CAF4B-C1B7-4182-B850-B5118FBAD8FD}" type="presParOf" srcId="{EE9C31B5-5A59-4398-81D9-8D2E7B896E91}" destId="{7EAD4CEE-17ED-4827-9AE9-2B0B9E3E6BFF}" srcOrd="9" destOrd="0" presId="urn:microsoft.com/office/officeart/2005/8/layout/venn1"/>
    <dgm:cxn modelId="{BE986CF1-0DF7-47FA-9E55-E6F19CF7A92D}" type="presParOf" srcId="{EE9C31B5-5A59-4398-81D9-8D2E7B896E91}" destId="{7A1B7D1A-688D-4BBC-8CF1-F0554FDF33BA}" srcOrd="10" destOrd="0" presId="urn:microsoft.com/office/officeart/2005/8/layout/venn1"/>
    <dgm:cxn modelId="{948A091D-EBFF-41CE-91C3-9213F92D3CD8}" type="presParOf" srcId="{EE9C31B5-5A59-4398-81D9-8D2E7B896E91}" destId="{F8FB5B50-4C4A-4898-B780-271496A22EC6}" srcOrd="11" destOrd="0" presId="urn:microsoft.com/office/officeart/2005/8/layout/venn1"/>
    <dgm:cxn modelId="{38957B50-0930-4F1F-831C-41FB2853E15C}" type="presParOf" srcId="{EE9C31B5-5A59-4398-81D9-8D2E7B896E91}" destId="{DBA5792C-84DB-462C-977A-59606E57F154}" srcOrd="12" destOrd="0" presId="urn:microsoft.com/office/officeart/2005/8/layout/venn1"/>
    <dgm:cxn modelId="{3A3A5220-57B5-4D73-91F1-C7A653E3E734}" type="presParOf" srcId="{EE9C31B5-5A59-4398-81D9-8D2E7B896E91}" destId="{6AC230AF-24B7-40CA-AED0-445B58159415}"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1D354FA-F808-40DE-AFA2-8369D9C44051}" type="doc">
      <dgm:prSet loTypeId="urn:microsoft.com/office/officeart/2005/8/layout/lProcess2" loCatId="list" qsTypeId="urn:microsoft.com/office/officeart/2005/8/quickstyle/3d2" qsCatId="3D" csTypeId="urn:microsoft.com/office/officeart/2005/8/colors/colorful1" csCatId="colorful" phldr="1"/>
      <dgm:spPr/>
    </dgm:pt>
    <dgm:pt modelId="{1EB52D5B-8835-4C11-AE62-A0819060AB95}">
      <dgm:prSet phldrT="[Text]"/>
      <dgm:spPr/>
      <dgm:t>
        <a:bodyPr/>
        <a:lstStyle/>
        <a:p>
          <a:r>
            <a:rPr lang="en-US" dirty="0"/>
            <a:t>Safety</a:t>
          </a:r>
        </a:p>
      </dgm:t>
    </dgm:pt>
    <dgm:pt modelId="{8836E612-6CD9-4AF9-8B0D-268337B994E3}" type="parTrans" cxnId="{5685CBD4-9B02-49E0-BA5A-F152E2E809AE}">
      <dgm:prSet/>
      <dgm:spPr/>
      <dgm:t>
        <a:bodyPr/>
        <a:lstStyle/>
        <a:p>
          <a:endParaRPr lang="en-US"/>
        </a:p>
      </dgm:t>
    </dgm:pt>
    <dgm:pt modelId="{30689202-F704-4490-8ED6-878DD1BE0617}" type="sibTrans" cxnId="{5685CBD4-9B02-49E0-BA5A-F152E2E809AE}">
      <dgm:prSet/>
      <dgm:spPr/>
      <dgm:t>
        <a:bodyPr/>
        <a:lstStyle/>
        <a:p>
          <a:endParaRPr lang="en-US"/>
        </a:p>
      </dgm:t>
    </dgm:pt>
    <dgm:pt modelId="{B1AAFE2A-F6C3-497D-A7F4-96440BEB6483}">
      <dgm:prSet phldrT="[Text]"/>
      <dgm:spPr/>
      <dgm:t>
        <a:bodyPr/>
        <a:lstStyle/>
        <a:p>
          <a:r>
            <a:rPr lang="en-US" dirty="0"/>
            <a:t>Safer</a:t>
          </a:r>
        </a:p>
      </dgm:t>
    </dgm:pt>
    <dgm:pt modelId="{89FD502F-57B9-4AAC-9AA7-A938AA4CC418}" type="parTrans" cxnId="{4994E732-24A6-40CD-A889-12016130E274}">
      <dgm:prSet/>
      <dgm:spPr/>
      <dgm:t>
        <a:bodyPr/>
        <a:lstStyle/>
        <a:p>
          <a:endParaRPr lang="en-US"/>
        </a:p>
      </dgm:t>
    </dgm:pt>
    <dgm:pt modelId="{E06D678A-D9DD-4E21-B36A-1BF49083AB99}" type="sibTrans" cxnId="{4994E732-24A6-40CD-A889-12016130E274}">
      <dgm:prSet/>
      <dgm:spPr/>
      <dgm:t>
        <a:bodyPr/>
        <a:lstStyle/>
        <a:p>
          <a:endParaRPr lang="en-US"/>
        </a:p>
      </dgm:t>
    </dgm:pt>
    <dgm:pt modelId="{BD2D3282-C6F4-490F-8EA4-8B312E228244}">
      <dgm:prSet phldrT="[Text]"/>
      <dgm:spPr/>
      <dgm:t>
        <a:bodyPr/>
        <a:lstStyle/>
        <a:p>
          <a:r>
            <a:rPr lang="en-US" dirty="0"/>
            <a:t>Social and Emotional Well-Being</a:t>
          </a:r>
        </a:p>
      </dgm:t>
    </dgm:pt>
    <dgm:pt modelId="{64FF7B6F-83A3-4AC9-8EF6-71957140FA25}" type="parTrans" cxnId="{82CC984C-D7A7-4980-B57E-A5722D0276F1}">
      <dgm:prSet/>
      <dgm:spPr/>
      <dgm:t>
        <a:bodyPr/>
        <a:lstStyle/>
        <a:p>
          <a:endParaRPr lang="en-US"/>
        </a:p>
      </dgm:t>
    </dgm:pt>
    <dgm:pt modelId="{53E0AD75-F745-4F55-8FD4-43AB307EF00E}" type="sibTrans" cxnId="{82CC984C-D7A7-4980-B57E-A5722D0276F1}">
      <dgm:prSet/>
      <dgm:spPr/>
      <dgm:t>
        <a:bodyPr/>
        <a:lstStyle/>
        <a:p>
          <a:endParaRPr lang="en-US"/>
        </a:p>
      </dgm:t>
    </dgm:pt>
    <dgm:pt modelId="{5CC5E543-7DBC-4080-A20F-64A41083355D}">
      <dgm:prSet phldrT="[Text]" custT="1"/>
      <dgm:spPr/>
      <dgm:t>
        <a:bodyPr/>
        <a:lstStyle/>
        <a:p>
          <a:r>
            <a:rPr lang="en-US" sz="2100" dirty="0"/>
            <a:t>Less violence</a:t>
          </a:r>
        </a:p>
        <a:p>
          <a:r>
            <a:rPr lang="en-US" sz="1600" dirty="0"/>
            <a:t>Reduced level, less frequent, less control</a:t>
          </a:r>
        </a:p>
      </dgm:t>
    </dgm:pt>
    <dgm:pt modelId="{90DBA943-76A8-404F-9B41-1CE724ED35B4}" type="parTrans" cxnId="{ECC57FF2-B94E-4504-9C07-487FD08F24DD}">
      <dgm:prSet/>
      <dgm:spPr/>
      <dgm:t>
        <a:bodyPr/>
        <a:lstStyle/>
        <a:p>
          <a:endParaRPr lang="en-US"/>
        </a:p>
      </dgm:t>
    </dgm:pt>
    <dgm:pt modelId="{0D29D613-BFC9-4360-A68C-4DDC0B54EFC9}" type="sibTrans" cxnId="{ECC57FF2-B94E-4504-9C07-487FD08F24DD}">
      <dgm:prSet/>
      <dgm:spPr/>
      <dgm:t>
        <a:bodyPr/>
        <a:lstStyle/>
        <a:p>
          <a:endParaRPr lang="en-US"/>
        </a:p>
      </dgm:t>
    </dgm:pt>
    <dgm:pt modelId="{D2AD50D7-099A-444E-9BE3-BFB725629977}">
      <dgm:prSet phldrT="[Text]" custT="1"/>
      <dgm:spPr/>
      <dgm:t>
        <a:bodyPr/>
        <a:lstStyle/>
        <a:p>
          <a:pPr>
            <a:spcAft>
              <a:spcPts val="0"/>
            </a:spcAft>
          </a:pPr>
          <a:r>
            <a:rPr lang="en-US" sz="2100" dirty="0"/>
            <a:t>Economic Stability Increased</a:t>
          </a:r>
        </a:p>
        <a:p>
          <a:pPr>
            <a:spcAft>
              <a:spcPts val="0"/>
            </a:spcAft>
          </a:pPr>
          <a:r>
            <a:rPr lang="en-US" sz="1600" dirty="0"/>
            <a:t>Fewer gaps in meeting basic needs, more financial resources</a:t>
          </a:r>
        </a:p>
      </dgm:t>
    </dgm:pt>
    <dgm:pt modelId="{83C79C6A-EA4B-4BBD-9895-7D0D98058432}" type="parTrans" cxnId="{D22CF5D2-6902-4BF1-B12A-84683502BC12}">
      <dgm:prSet/>
      <dgm:spPr/>
      <dgm:t>
        <a:bodyPr/>
        <a:lstStyle/>
        <a:p>
          <a:endParaRPr lang="en-US"/>
        </a:p>
      </dgm:t>
    </dgm:pt>
    <dgm:pt modelId="{F69B4BB6-DF34-4D0E-BC93-67B8B7DED32A}" type="sibTrans" cxnId="{D22CF5D2-6902-4BF1-B12A-84683502BC12}">
      <dgm:prSet/>
      <dgm:spPr/>
      <dgm:t>
        <a:bodyPr/>
        <a:lstStyle/>
        <a:p>
          <a:endParaRPr lang="en-US"/>
        </a:p>
      </dgm:t>
    </dgm:pt>
    <dgm:pt modelId="{1C258B0B-C35C-436C-8DB1-8AA593CEF7EA}">
      <dgm:prSet phldrT="[Text]" custT="1"/>
      <dgm:spPr/>
      <dgm:t>
        <a:bodyPr/>
        <a:lstStyle/>
        <a:p>
          <a:r>
            <a:rPr lang="en-US" sz="2100" dirty="0"/>
            <a:t>Well-Being Strengthened</a:t>
          </a:r>
        </a:p>
        <a:p>
          <a:r>
            <a:rPr lang="en-US" sz="1600" dirty="0"/>
            <a:t>More resilience to effects of violence, emotional healing, increased social supports, reinforced cultural strengths</a:t>
          </a:r>
        </a:p>
      </dgm:t>
    </dgm:pt>
    <dgm:pt modelId="{42928F55-0E5F-44BD-A26B-82434734411C}" type="parTrans" cxnId="{56127AA8-13F9-4B1A-87B3-91A7399D7127}">
      <dgm:prSet/>
      <dgm:spPr/>
      <dgm:t>
        <a:bodyPr/>
        <a:lstStyle/>
        <a:p>
          <a:endParaRPr lang="en-US"/>
        </a:p>
      </dgm:t>
    </dgm:pt>
    <dgm:pt modelId="{4BE055C1-B7DC-48C1-AD0D-955D71CADD7D}" type="sibTrans" cxnId="{56127AA8-13F9-4B1A-87B3-91A7399D7127}">
      <dgm:prSet/>
      <dgm:spPr/>
      <dgm:t>
        <a:bodyPr/>
        <a:lstStyle/>
        <a:p>
          <a:endParaRPr lang="en-US"/>
        </a:p>
      </dgm:t>
    </dgm:pt>
    <dgm:pt modelId="{A6B02336-98B8-4A6D-B691-DAF5C5653D99}">
      <dgm:prSet phldrT="[Text]"/>
      <dgm:spPr/>
      <dgm:t>
        <a:bodyPr/>
        <a:lstStyle/>
        <a:p>
          <a:r>
            <a:rPr lang="en-US" dirty="0"/>
            <a:t>No violence</a:t>
          </a:r>
        </a:p>
      </dgm:t>
    </dgm:pt>
    <dgm:pt modelId="{A37E0C4C-C80D-4D67-8E38-40EDF9DDBD90}" type="parTrans" cxnId="{66BBDFEC-81BC-4A87-94A5-2E386720B5F0}">
      <dgm:prSet/>
      <dgm:spPr/>
      <dgm:t>
        <a:bodyPr/>
        <a:lstStyle/>
        <a:p>
          <a:endParaRPr lang="en-US"/>
        </a:p>
      </dgm:t>
    </dgm:pt>
    <dgm:pt modelId="{3FF6560C-E017-43B0-BFB2-A272FEF447E3}" type="sibTrans" cxnId="{66BBDFEC-81BC-4A87-94A5-2E386720B5F0}">
      <dgm:prSet/>
      <dgm:spPr/>
      <dgm:t>
        <a:bodyPr/>
        <a:lstStyle/>
        <a:p>
          <a:endParaRPr lang="en-US"/>
        </a:p>
      </dgm:t>
    </dgm:pt>
    <dgm:pt modelId="{97295AA8-5B48-41FC-A221-1DEAF875E175}">
      <dgm:prSet phldrT="[Text]"/>
      <dgm:spPr/>
      <dgm:t>
        <a:bodyPr/>
        <a:lstStyle/>
        <a:p>
          <a:r>
            <a:rPr lang="en-US" dirty="0"/>
            <a:t>Basic Human Needs Met</a:t>
          </a:r>
        </a:p>
      </dgm:t>
    </dgm:pt>
    <dgm:pt modelId="{0C7E9AD8-7058-40F2-9A17-8890E628F89B}" type="parTrans" cxnId="{49C190BD-2429-43A7-938E-5BE2EC5C7B6E}">
      <dgm:prSet/>
      <dgm:spPr/>
      <dgm:t>
        <a:bodyPr/>
        <a:lstStyle/>
        <a:p>
          <a:endParaRPr lang="en-US"/>
        </a:p>
      </dgm:t>
    </dgm:pt>
    <dgm:pt modelId="{4DAA06CA-0525-43E5-A354-B90556E05ECD}" type="sibTrans" cxnId="{49C190BD-2429-43A7-938E-5BE2EC5C7B6E}">
      <dgm:prSet/>
      <dgm:spPr/>
      <dgm:t>
        <a:bodyPr/>
        <a:lstStyle/>
        <a:p>
          <a:endParaRPr lang="en-US"/>
        </a:p>
      </dgm:t>
    </dgm:pt>
    <dgm:pt modelId="{EC9304FC-35CE-4DF1-9ED0-70BE6F40C562}" type="pres">
      <dgm:prSet presAssocID="{81D354FA-F808-40DE-AFA2-8369D9C44051}" presName="theList" presStyleCnt="0">
        <dgm:presLayoutVars>
          <dgm:dir/>
          <dgm:animLvl val="lvl"/>
          <dgm:resizeHandles val="exact"/>
        </dgm:presLayoutVars>
      </dgm:prSet>
      <dgm:spPr/>
    </dgm:pt>
    <dgm:pt modelId="{15E2D69F-0C0B-44AB-AD4E-F785F93C1E02}" type="pres">
      <dgm:prSet presAssocID="{1EB52D5B-8835-4C11-AE62-A0819060AB95}" presName="compNode" presStyleCnt="0"/>
      <dgm:spPr/>
    </dgm:pt>
    <dgm:pt modelId="{C3E86251-254C-452A-A52F-E693BBAA4435}" type="pres">
      <dgm:prSet presAssocID="{1EB52D5B-8835-4C11-AE62-A0819060AB95}" presName="aNode" presStyleLbl="bgShp" presStyleIdx="0" presStyleCnt="2" custLinFactNeighborX="-104" custLinFactNeighborY="6400"/>
      <dgm:spPr/>
    </dgm:pt>
    <dgm:pt modelId="{48E10B1C-1F83-4A83-B0E0-1B505CF845EB}" type="pres">
      <dgm:prSet presAssocID="{1EB52D5B-8835-4C11-AE62-A0819060AB95}" presName="textNode" presStyleLbl="bgShp" presStyleIdx="0" presStyleCnt="2"/>
      <dgm:spPr/>
    </dgm:pt>
    <dgm:pt modelId="{9A41B8C6-BE4D-40B1-B12D-324F79E8B880}" type="pres">
      <dgm:prSet presAssocID="{1EB52D5B-8835-4C11-AE62-A0819060AB95}" presName="compChildNode" presStyleCnt="0"/>
      <dgm:spPr/>
    </dgm:pt>
    <dgm:pt modelId="{F27EAE26-BD6F-4207-B843-3B47BFB95768}" type="pres">
      <dgm:prSet presAssocID="{1EB52D5B-8835-4C11-AE62-A0819060AB95}" presName="theInnerList" presStyleCnt="0"/>
      <dgm:spPr/>
    </dgm:pt>
    <dgm:pt modelId="{301961E5-E7E0-4348-B9BC-CEF224E4E8BA}" type="pres">
      <dgm:prSet presAssocID="{A6B02336-98B8-4A6D-B691-DAF5C5653D99}" presName="childNode" presStyleLbl="node1" presStyleIdx="0" presStyleCnt="6">
        <dgm:presLayoutVars>
          <dgm:bulletEnabled val="1"/>
        </dgm:presLayoutVars>
      </dgm:prSet>
      <dgm:spPr/>
    </dgm:pt>
    <dgm:pt modelId="{AA336668-7708-4B32-AA9C-A029FE550D46}" type="pres">
      <dgm:prSet presAssocID="{A6B02336-98B8-4A6D-B691-DAF5C5653D99}" presName="aSpace2" presStyleCnt="0"/>
      <dgm:spPr/>
    </dgm:pt>
    <dgm:pt modelId="{C4FADEBA-7B9A-406B-A8F2-914439AF2519}" type="pres">
      <dgm:prSet presAssocID="{97295AA8-5B48-41FC-A221-1DEAF875E175}" presName="childNode" presStyleLbl="node1" presStyleIdx="1" presStyleCnt="6">
        <dgm:presLayoutVars>
          <dgm:bulletEnabled val="1"/>
        </dgm:presLayoutVars>
      </dgm:prSet>
      <dgm:spPr/>
    </dgm:pt>
    <dgm:pt modelId="{6EFBF675-323F-4B70-A7F0-AF927F6BDB36}" type="pres">
      <dgm:prSet presAssocID="{97295AA8-5B48-41FC-A221-1DEAF875E175}" presName="aSpace2" presStyleCnt="0"/>
      <dgm:spPr/>
    </dgm:pt>
    <dgm:pt modelId="{D86E8660-7964-43A6-A1F5-95CE3CE60D55}" type="pres">
      <dgm:prSet presAssocID="{BD2D3282-C6F4-490F-8EA4-8B312E228244}" presName="childNode" presStyleLbl="node1" presStyleIdx="2" presStyleCnt="6">
        <dgm:presLayoutVars>
          <dgm:bulletEnabled val="1"/>
        </dgm:presLayoutVars>
      </dgm:prSet>
      <dgm:spPr/>
    </dgm:pt>
    <dgm:pt modelId="{B909B220-D8E7-47C1-9741-203183CA07A6}" type="pres">
      <dgm:prSet presAssocID="{1EB52D5B-8835-4C11-AE62-A0819060AB95}" presName="aSpace" presStyleCnt="0"/>
      <dgm:spPr/>
    </dgm:pt>
    <dgm:pt modelId="{4892DB5F-5C3A-4E42-A230-838B3A8C53F0}" type="pres">
      <dgm:prSet presAssocID="{B1AAFE2A-F6C3-497D-A7F4-96440BEB6483}" presName="compNode" presStyleCnt="0"/>
      <dgm:spPr/>
    </dgm:pt>
    <dgm:pt modelId="{992D34E1-1733-46E7-8FF0-581195B1B2BC}" type="pres">
      <dgm:prSet presAssocID="{B1AAFE2A-F6C3-497D-A7F4-96440BEB6483}" presName="aNode" presStyleLbl="bgShp" presStyleIdx="1" presStyleCnt="2" custLinFactNeighborX="6294"/>
      <dgm:spPr/>
    </dgm:pt>
    <dgm:pt modelId="{1BDC154C-23C7-4DB6-97A8-30E5746BF619}" type="pres">
      <dgm:prSet presAssocID="{B1AAFE2A-F6C3-497D-A7F4-96440BEB6483}" presName="textNode" presStyleLbl="bgShp" presStyleIdx="1" presStyleCnt="2"/>
      <dgm:spPr/>
    </dgm:pt>
    <dgm:pt modelId="{6A4D72AC-D4C7-4E76-9280-E32BF614E1F2}" type="pres">
      <dgm:prSet presAssocID="{B1AAFE2A-F6C3-497D-A7F4-96440BEB6483}" presName="compChildNode" presStyleCnt="0"/>
      <dgm:spPr/>
    </dgm:pt>
    <dgm:pt modelId="{A2BD4317-63F6-4A60-B4B4-B83BF2DABF17}" type="pres">
      <dgm:prSet presAssocID="{B1AAFE2A-F6C3-497D-A7F4-96440BEB6483}" presName="theInnerList" presStyleCnt="0"/>
      <dgm:spPr/>
    </dgm:pt>
    <dgm:pt modelId="{6DFEF117-D403-4F7C-8B58-302F9933D8CD}" type="pres">
      <dgm:prSet presAssocID="{5CC5E543-7DBC-4080-A20F-64A41083355D}" presName="childNode" presStyleLbl="node1" presStyleIdx="3" presStyleCnt="6" custScaleY="231142" custLinFactY="-42567" custLinFactNeighborX="2714" custLinFactNeighborY="-100000">
        <dgm:presLayoutVars>
          <dgm:bulletEnabled val="1"/>
        </dgm:presLayoutVars>
      </dgm:prSet>
      <dgm:spPr/>
    </dgm:pt>
    <dgm:pt modelId="{6EA48F83-966A-40E6-BCD2-342AB10D2026}" type="pres">
      <dgm:prSet presAssocID="{5CC5E543-7DBC-4080-A20F-64A41083355D}" presName="aSpace2" presStyleCnt="0"/>
      <dgm:spPr/>
    </dgm:pt>
    <dgm:pt modelId="{E9661E57-9509-419F-A55C-2FE5B1F1270C}" type="pres">
      <dgm:prSet presAssocID="{D2AD50D7-099A-444E-9BE3-BFB725629977}" presName="childNode" presStyleLbl="node1" presStyleIdx="4" presStyleCnt="6" custScaleY="213408" custLinFactY="-31720" custLinFactNeighborX="3491" custLinFactNeighborY="-100000">
        <dgm:presLayoutVars>
          <dgm:bulletEnabled val="1"/>
        </dgm:presLayoutVars>
      </dgm:prSet>
      <dgm:spPr/>
    </dgm:pt>
    <dgm:pt modelId="{15D60026-AF0E-457A-9449-7B5433CFD120}" type="pres">
      <dgm:prSet presAssocID="{D2AD50D7-099A-444E-9BE3-BFB725629977}" presName="aSpace2" presStyleCnt="0"/>
      <dgm:spPr/>
    </dgm:pt>
    <dgm:pt modelId="{AD5436AC-750B-4C15-AEE0-D9137186FDC8}" type="pres">
      <dgm:prSet presAssocID="{1C258B0B-C35C-436C-8DB1-8AA593CEF7EA}" presName="childNode" presStyleLbl="node1" presStyleIdx="5" presStyleCnt="6" custScaleY="257348" custLinFactY="-12494" custLinFactNeighborX="3102" custLinFactNeighborY="-100000">
        <dgm:presLayoutVars>
          <dgm:bulletEnabled val="1"/>
        </dgm:presLayoutVars>
      </dgm:prSet>
      <dgm:spPr/>
    </dgm:pt>
  </dgm:ptLst>
  <dgm:cxnLst>
    <dgm:cxn modelId="{A9A7F128-72EA-4E46-862F-5A26B78BA073}" type="presOf" srcId="{B1AAFE2A-F6C3-497D-A7F4-96440BEB6483}" destId="{992D34E1-1733-46E7-8FF0-581195B1B2BC}" srcOrd="0" destOrd="0" presId="urn:microsoft.com/office/officeart/2005/8/layout/lProcess2"/>
    <dgm:cxn modelId="{0EA8CF32-82E8-4DDE-BA98-8095B34B0ACE}" type="presOf" srcId="{BD2D3282-C6F4-490F-8EA4-8B312E228244}" destId="{D86E8660-7964-43A6-A1F5-95CE3CE60D55}" srcOrd="0" destOrd="0" presId="urn:microsoft.com/office/officeart/2005/8/layout/lProcess2"/>
    <dgm:cxn modelId="{4994E732-24A6-40CD-A889-12016130E274}" srcId="{81D354FA-F808-40DE-AFA2-8369D9C44051}" destId="{B1AAFE2A-F6C3-497D-A7F4-96440BEB6483}" srcOrd="1" destOrd="0" parTransId="{89FD502F-57B9-4AAC-9AA7-A938AA4CC418}" sibTransId="{E06D678A-D9DD-4E21-B36A-1BF49083AB99}"/>
    <dgm:cxn modelId="{E8BD7964-9C23-4C86-9001-A09D210D4686}" type="presOf" srcId="{D2AD50D7-099A-444E-9BE3-BFB725629977}" destId="{E9661E57-9509-419F-A55C-2FE5B1F1270C}" srcOrd="0" destOrd="0" presId="urn:microsoft.com/office/officeart/2005/8/layout/lProcess2"/>
    <dgm:cxn modelId="{82CC984C-D7A7-4980-B57E-A5722D0276F1}" srcId="{1EB52D5B-8835-4C11-AE62-A0819060AB95}" destId="{BD2D3282-C6F4-490F-8EA4-8B312E228244}" srcOrd="2" destOrd="0" parTransId="{64FF7B6F-83A3-4AC9-8EF6-71957140FA25}" sibTransId="{53E0AD75-F745-4F55-8FD4-43AB307EF00E}"/>
    <dgm:cxn modelId="{FA8B216E-0267-4685-9414-17534AC93923}" type="presOf" srcId="{A6B02336-98B8-4A6D-B691-DAF5C5653D99}" destId="{301961E5-E7E0-4348-B9BC-CEF224E4E8BA}" srcOrd="0" destOrd="0" presId="urn:microsoft.com/office/officeart/2005/8/layout/lProcess2"/>
    <dgm:cxn modelId="{41FD7C51-4259-467B-B4F4-25EBE6212651}" type="presOf" srcId="{5CC5E543-7DBC-4080-A20F-64A41083355D}" destId="{6DFEF117-D403-4F7C-8B58-302F9933D8CD}" srcOrd="0" destOrd="0" presId="urn:microsoft.com/office/officeart/2005/8/layout/lProcess2"/>
    <dgm:cxn modelId="{BC82EE51-5C06-4BAE-B443-0A58A8D37534}" type="presOf" srcId="{97295AA8-5B48-41FC-A221-1DEAF875E175}" destId="{C4FADEBA-7B9A-406B-A8F2-914439AF2519}" srcOrd="0" destOrd="0" presId="urn:microsoft.com/office/officeart/2005/8/layout/lProcess2"/>
    <dgm:cxn modelId="{44ABEEA1-7922-42F8-82FC-7A83A2869CB4}" type="presOf" srcId="{B1AAFE2A-F6C3-497D-A7F4-96440BEB6483}" destId="{1BDC154C-23C7-4DB6-97A8-30E5746BF619}" srcOrd="1" destOrd="0" presId="urn:microsoft.com/office/officeart/2005/8/layout/lProcess2"/>
    <dgm:cxn modelId="{56127AA8-13F9-4B1A-87B3-91A7399D7127}" srcId="{B1AAFE2A-F6C3-497D-A7F4-96440BEB6483}" destId="{1C258B0B-C35C-436C-8DB1-8AA593CEF7EA}" srcOrd="2" destOrd="0" parTransId="{42928F55-0E5F-44BD-A26B-82434734411C}" sibTransId="{4BE055C1-B7DC-48C1-AD0D-955D71CADD7D}"/>
    <dgm:cxn modelId="{4FD9D4B0-12CD-49CE-A250-A8B0A234C77D}" type="presOf" srcId="{1EB52D5B-8835-4C11-AE62-A0819060AB95}" destId="{48E10B1C-1F83-4A83-B0E0-1B505CF845EB}" srcOrd="1" destOrd="0" presId="urn:microsoft.com/office/officeart/2005/8/layout/lProcess2"/>
    <dgm:cxn modelId="{49C190BD-2429-43A7-938E-5BE2EC5C7B6E}" srcId="{1EB52D5B-8835-4C11-AE62-A0819060AB95}" destId="{97295AA8-5B48-41FC-A221-1DEAF875E175}" srcOrd="1" destOrd="0" parTransId="{0C7E9AD8-7058-40F2-9A17-8890E628F89B}" sibTransId="{4DAA06CA-0525-43E5-A354-B90556E05ECD}"/>
    <dgm:cxn modelId="{8923ADBD-2F33-4118-97C8-E0D0176227E0}" type="presOf" srcId="{1C258B0B-C35C-436C-8DB1-8AA593CEF7EA}" destId="{AD5436AC-750B-4C15-AEE0-D9137186FDC8}" srcOrd="0" destOrd="0" presId="urn:microsoft.com/office/officeart/2005/8/layout/lProcess2"/>
    <dgm:cxn modelId="{6F0998BF-3E76-4A64-9014-DE1BB93D5D12}" type="presOf" srcId="{81D354FA-F808-40DE-AFA2-8369D9C44051}" destId="{EC9304FC-35CE-4DF1-9ED0-70BE6F40C562}" srcOrd="0" destOrd="0" presId="urn:microsoft.com/office/officeart/2005/8/layout/lProcess2"/>
    <dgm:cxn modelId="{D22CF5D2-6902-4BF1-B12A-84683502BC12}" srcId="{B1AAFE2A-F6C3-497D-A7F4-96440BEB6483}" destId="{D2AD50D7-099A-444E-9BE3-BFB725629977}" srcOrd="1" destOrd="0" parTransId="{83C79C6A-EA4B-4BBD-9895-7D0D98058432}" sibTransId="{F69B4BB6-DF34-4D0E-BC93-67B8B7DED32A}"/>
    <dgm:cxn modelId="{5685CBD4-9B02-49E0-BA5A-F152E2E809AE}" srcId="{81D354FA-F808-40DE-AFA2-8369D9C44051}" destId="{1EB52D5B-8835-4C11-AE62-A0819060AB95}" srcOrd="0" destOrd="0" parTransId="{8836E612-6CD9-4AF9-8B0D-268337B994E3}" sibTransId="{30689202-F704-4490-8ED6-878DD1BE0617}"/>
    <dgm:cxn modelId="{12243EEC-1E7C-4FE1-BDE0-49EE5EB20C40}" type="presOf" srcId="{1EB52D5B-8835-4C11-AE62-A0819060AB95}" destId="{C3E86251-254C-452A-A52F-E693BBAA4435}" srcOrd="0" destOrd="0" presId="urn:microsoft.com/office/officeart/2005/8/layout/lProcess2"/>
    <dgm:cxn modelId="{66BBDFEC-81BC-4A87-94A5-2E386720B5F0}" srcId="{1EB52D5B-8835-4C11-AE62-A0819060AB95}" destId="{A6B02336-98B8-4A6D-B691-DAF5C5653D99}" srcOrd="0" destOrd="0" parTransId="{A37E0C4C-C80D-4D67-8E38-40EDF9DDBD90}" sibTransId="{3FF6560C-E017-43B0-BFB2-A272FEF447E3}"/>
    <dgm:cxn modelId="{ECC57FF2-B94E-4504-9C07-487FD08F24DD}" srcId="{B1AAFE2A-F6C3-497D-A7F4-96440BEB6483}" destId="{5CC5E543-7DBC-4080-A20F-64A41083355D}" srcOrd="0" destOrd="0" parTransId="{90DBA943-76A8-404F-9B41-1CE724ED35B4}" sibTransId="{0D29D613-BFC9-4360-A68C-4DDC0B54EFC9}"/>
    <dgm:cxn modelId="{AE6D5969-BDC7-46EA-86BF-ADAED81B8ACC}" type="presParOf" srcId="{EC9304FC-35CE-4DF1-9ED0-70BE6F40C562}" destId="{15E2D69F-0C0B-44AB-AD4E-F785F93C1E02}" srcOrd="0" destOrd="0" presId="urn:microsoft.com/office/officeart/2005/8/layout/lProcess2"/>
    <dgm:cxn modelId="{178AA7E9-56F0-4273-B277-019D3F7EBFAA}" type="presParOf" srcId="{15E2D69F-0C0B-44AB-AD4E-F785F93C1E02}" destId="{C3E86251-254C-452A-A52F-E693BBAA4435}" srcOrd="0" destOrd="0" presId="urn:microsoft.com/office/officeart/2005/8/layout/lProcess2"/>
    <dgm:cxn modelId="{487FA1B2-2DBE-4677-8A01-426FD2646379}" type="presParOf" srcId="{15E2D69F-0C0B-44AB-AD4E-F785F93C1E02}" destId="{48E10B1C-1F83-4A83-B0E0-1B505CF845EB}" srcOrd="1" destOrd="0" presId="urn:microsoft.com/office/officeart/2005/8/layout/lProcess2"/>
    <dgm:cxn modelId="{75345CE7-7983-4E39-ACED-C860A7DC3C85}" type="presParOf" srcId="{15E2D69F-0C0B-44AB-AD4E-F785F93C1E02}" destId="{9A41B8C6-BE4D-40B1-B12D-324F79E8B880}" srcOrd="2" destOrd="0" presId="urn:microsoft.com/office/officeart/2005/8/layout/lProcess2"/>
    <dgm:cxn modelId="{FAF237C8-A21F-4E1B-853E-B71330123048}" type="presParOf" srcId="{9A41B8C6-BE4D-40B1-B12D-324F79E8B880}" destId="{F27EAE26-BD6F-4207-B843-3B47BFB95768}" srcOrd="0" destOrd="0" presId="urn:microsoft.com/office/officeart/2005/8/layout/lProcess2"/>
    <dgm:cxn modelId="{573C013D-93A9-466F-B6FE-438B60C86BBA}" type="presParOf" srcId="{F27EAE26-BD6F-4207-B843-3B47BFB95768}" destId="{301961E5-E7E0-4348-B9BC-CEF224E4E8BA}" srcOrd="0" destOrd="0" presId="urn:microsoft.com/office/officeart/2005/8/layout/lProcess2"/>
    <dgm:cxn modelId="{227087F6-1529-466A-86A6-A1737471965D}" type="presParOf" srcId="{F27EAE26-BD6F-4207-B843-3B47BFB95768}" destId="{AA336668-7708-4B32-AA9C-A029FE550D46}" srcOrd="1" destOrd="0" presId="urn:microsoft.com/office/officeart/2005/8/layout/lProcess2"/>
    <dgm:cxn modelId="{57C0CDCA-526E-4C53-A2E8-CD05832DB2A8}" type="presParOf" srcId="{F27EAE26-BD6F-4207-B843-3B47BFB95768}" destId="{C4FADEBA-7B9A-406B-A8F2-914439AF2519}" srcOrd="2" destOrd="0" presId="urn:microsoft.com/office/officeart/2005/8/layout/lProcess2"/>
    <dgm:cxn modelId="{94B9D669-C007-413F-A4AD-072986D78CC9}" type="presParOf" srcId="{F27EAE26-BD6F-4207-B843-3B47BFB95768}" destId="{6EFBF675-323F-4B70-A7F0-AF927F6BDB36}" srcOrd="3" destOrd="0" presId="urn:microsoft.com/office/officeart/2005/8/layout/lProcess2"/>
    <dgm:cxn modelId="{A3EF10C6-B716-4CDB-93F5-B44AA0990772}" type="presParOf" srcId="{F27EAE26-BD6F-4207-B843-3B47BFB95768}" destId="{D86E8660-7964-43A6-A1F5-95CE3CE60D55}" srcOrd="4" destOrd="0" presId="urn:microsoft.com/office/officeart/2005/8/layout/lProcess2"/>
    <dgm:cxn modelId="{686BD990-0BEC-4B30-8BC2-31966B9FE6C3}" type="presParOf" srcId="{EC9304FC-35CE-4DF1-9ED0-70BE6F40C562}" destId="{B909B220-D8E7-47C1-9741-203183CA07A6}" srcOrd="1" destOrd="0" presId="urn:microsoft.com/office/officeart/2005/8/layout/lProcess2"/>
    <dgm:cxn modelId="{C9972F8E-6113-4F84-BFD4-9B9C30792F25}" type="presParOf" srcId="{EC9304FC-35CE-4DF1-9ED0-70BE6F40C562}" destId="{4892DB5F-5C3A-4E42-A230-838B3A8C53F0}" srcOrd="2" destOrd="0" presId="urn:microsoft.com/office/officeart/2005/8/layout/lProcess2"/>
    <dgm:cxn modelId="{B2A984A7-0852-4A44-BE85-255B480B3C9C}" type="presParOf" srcId="{4892DB5F-5C3A-4E42-A230-838B3A8C53F0}" destId="{992D34E1-1733-46E7-8FF0-581195B1B2BC}" srcOrd="0" destOrd="0" presId="urn:microsoft.com/office/officeart/2005/8/layout/lProcess2"/>
    <dgm:cxn modelId="{25839351-AEA3-4607-8D62-6AA212D6C059}" type="presParOf" srcId="{4892DB5F-5C3A-4E42-A230-838B3A8C53F0}" destId="{1BDC154C-23C7-4DB6-97A8-30E5746BF619}" srcOrd="1" destOrd="0" presId="urn:microsoft.com/office/officeart/2005/8/layout/lProcess2"/>
    <dgm:cxn modelId="{F6624049-AB71-4848-93FC-D612C0A9DC30}" type="presParOf" srcId="{4892DB5F-5C3A-4E42-A230-838B3A8C53F0}" destId="{6A4D72AC-D4C7-4E76-9280-E32BF614E1F2}" srcOrd="2" destOrd="0" presId="urn:microsoft.com/office/officeart/2005/8/layout/lProcess2"/>
    <dgm:cxn modelId="{EB736589-C1F7-48B4-AD73-FB523DBA27D8}" type="presParOf" srcId="{6A4D72AC-D4C7-4E76-9280-E32BF614E1F2}" destId="{A2BD4317-63F6-4A60-B4B4-B83BF2DABF17}" srcOrd="0" destOrd="0" presId="urn:microsoft.com/office/officeart/2005/8/layout/lProcess2"/>
    <dgm:cxn modelId="{F3BADF43-F170-4681-9737-283B463A03FC}" type="presParOf" srcId="{A2BD4317-63F6-4A60-B4B4-B83BF2DABF17}" destId="{6DFEF117-D403-4F7C-8B58-302F9933D8CD}" srcOrd="0" destOrd="0" presId="urn:microsoft.com/office/officeart/2005/8/layout/lProcess2"/>
    <dgm:cxn modelId="{1690B4A7-B32C-4A89-90E4-ABD8DCE867BA}" type="presParOf" srcId="{A2BD4317-63F6-4A60-B4B4-B83BF2DABF17}" destId="{6EA48F83-966A-40E6-BCD2-342AB10D2026}" srcOrd="1" destOrd="0" presId="urn:microsoft.com/office/officeart/2005/8/layout/lProcess2"/>
    <dgm:cxn modelId="{C42636B1-C4D4-4795-B22C-A6578EE119A2}" type="presParOf" srcId="{A2BD4317-63F6-4A60-B4B4-B83BF2DABF17}" destId="{E9661E57-9509-419F-A55C-2FE5B1F1270C}" srcOrd="2" destOrd="0" presId="urn:microsoft.com/office/officeart/2005/8/layout/lProcess2"/>
    <dgm:cxn modelId="{87052D02-3AD6-4316-A072-F9B0849EBF76}" type="presParOf" srcId="{A2BD4317-63F6-4A60-B4B4-B83BF2DABF17}" destId="{15D60026-AF0E-457A-9449-7B5433CFD120}" srcOrd="3" destOrd="0" presId="urn:microsoft.com/office/officeart/2005/8/layout/lProcess2"/>
    <dgm:cxn modelId="{B14C043B-37A2-4361-829F-333BB8EA84B3}" type="presParOf" srcId="{A2BD4317-63F6-4A60-B4B4-B83BF2DABF17}" destId="{AD5436AC-750B-4C15-AEE0-D9137186FDC8}"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75B21F7-C280-4991-9180-24E546D70063}" type="doc">
      <dgm:prSet loTypeId="urn:microsoft.com/office/officeart/2005/8/layout/hList6" loCatId="list" qsTypeId="urn:microsoft.com/office/officeart/2005/8/quickstyle/3d2" qsCatId="3D" csTypeId="urn:microsoft.com/office/officeart/2005/8/colors/colorful1" csCatId="colorful" phldr="1"/>
      <dgm:spPr/>
      <dgm:t>
        <a:bodyPr/>
        <a:lstStyle/>
        <a:p>
          <a:endParaRPr lang="en-US"/>
        </a:p>
      </dgm:t>
    </dgm:pt>
    <dgm:pt modelId="{0C426577-B882-4567-BDF8-4E2E98BE73B6}">
      <dgm:prSet phldrT="[Text]" custT="1"/>
      <dgm:spPr/>
      <dgm:t>
        <a:bodyPr/>
        <a:lstStyle/>
        <a:p>
          <a:r>
            <a:rPr lang="en-US" sz="2800" dirty="0"/>
            <a:t>Violence Prevention and Reduction</a:t>
          </a:r>
        </a:p>
      </dgm:t>
    </dgm:pt>
    <dgm:pt modelId="{1F34E55D-23D2-43F0-812B-9AA5198DB202}" type="parTrans" cxnId="{0316DE1A-7CD9-4509-87E9-FD4EE83F3719}">
      <dgm:prSet/>
      <dgm:spPr/>
      <dgm:t>
        <a:bodyPr/>
        <a:lstStyle/>
        <a:p>
          <a:endParaRPr lang="en-US"/>
        </a:p>
      </dgm:t>
    </dgm:pt>
    <dgm:pt modelId="{2F1DD7B7-B616-44E9-B2E7-A58CFA37C6A2}" type="sibTrans" cxnId="{0316DE1A-7CD9-4509-87E9-FD4EE83F3719}">
      <dgm:prSet/>
      <dgm:spPr/>
      <dgm:t>
        <a:bodyPr/>
        <a:lstStyle/>
        <a:p>
          <a:endParaRPr lang="en-US"/>
        </a:p>
      </dgm:t>
    </dgm:pt>
    <dgm:pt modelId="{4C01242E-51F2-4EE6-93D4-80984B0B58D8}">
      <dgm:prSet phldrT="[Text]" custT="1"/>
      <dgm:spPr/>
      <dgm:t>
        <a:bodyPr/>
        <a:lstStyle/>
        <a:p>
          <a:r>
            <a:rPr lang="en-US" sz="2800" dirty="0"/>
            <a:t>Economic Stability and Educational Opportunity </a:t>
          </a:r>
        </a:p>
      </dgm:t>
    </dgm:pt>
    <dgm:pt modelId="{14CC7988-4D86-4F5B-9548-1816F11CD77C}" type="parTrans" cxnId="{BD953B37-D38F-43AD-8231-3A3DFF7A7C44}">
      <dgm:prSet/>
      <dgm:spPr/>
      <dgm:t>
        <a:bodyPr/>
        <a:lstStyle/>
        <a:p>
          <a:endParaRPr lang="en-US"/>
        </a:p>
      </dgm:t>
    </dgm:pt>
    <dgm:pt modelId="{E88DD825-C83C-409E-B6AC-F793E53A587A}" type="sibTrans" cxnId="{BD953B37-D38F-43AD-8231-3A3DFF7A7C44}">
      <dgm:prSet/>
      <dgm:spPr/>
      <dgm:t>
        <a:bodyPr/>
        <a:lstStyle/>
        <a:p>
          <a:endParaRPr lang="en-US"/>
        </a:p>
      </dgm:t>
    </dgm:pt>
    <dgm:pt modelId="{56FB8A34-7263-4600-8A26-8F182DC65696}">
      <dgm:prSet phldrT="[Text]" custT="1"/>
      <dgm:spPr/>
      <dgm:t>
        <a:bodyPr/>
        <a:lstStyle/>
        <a:p>
          <a:r>
            <a:rPr lang="en-US" sz="2400" dirty="0"/>
            <a:t>Well Being Strengthened</a:t>
          </a:r>
        </a:p>
      </dgm:t>
    </dgm:pt>
    <dgm:pt modelId="{D852647B-8ECA-4312-94DD-7CE7A019184A}" type="parTrans" cxnId="{9AAC33E6-5D51-4A47-8852-CCA0DC92DAEB}">
      <dgm:prSet/>
      <dgm:spPr/>
      <dgm:t>
        <a:bodyPr/>
        <a:lstStyle/>
        <a:p>
          <a:endParaRPr lang="en-US"/>
        </a:p>
      </dgm:t>
    </dgm:pt>
    <dgm:pt modelId="{76C93D8C-66B6-40E7-8602-F279550F3615}" type="sibTrans" cxnId="{9AAC33E6-5D51-4A47-8852-CCA0DC92DAEB}">
      <dgm:prSet/>
      <dgm:spPr/>
      <dgm:t>
        <a:bodyPr/>
        <a:lstStyle/>
        <a:p>
          <a:endParaRPr lang="en-US"/>
        </a:p>
      </dgm:t>
    </dgm:pt>
    <dgm:pt modelId="{AE8247FA-FE57-4847-9BCD-39A1F94C40E8}">
      <dgm:prSet phldrT="[Text]" custT="1"/>
      <dgm:spPr/>
      <dgm:t>
        <a:bodyPr/>
        <a:lstStyle/>
        <a:p>
          <a:r>
            <a:rPr lang="en-US" sz="1800" dirty="0"/>
            <a:t>Capable Caretakers</a:t>
          </a:r>
        </a:p>
      </dgm:t>
    </dgm:pt>
    <dgm:pt modelId="{BE4EBC0C-D7ED-48CB-87A9-8F7CC8CAD5A7}" type="parTrans" cxnId="{4C090E6E-590F-493F-902C-1C1C044A8290}">
      <dgm:prSet/>
      <dgm:spPr/>
      <dgm:t>
        <a:bodyPr/>
        <a:lstStyle/>
        <a:p>
          <a:endParaRPr lang="en-US"/>
        </a:p>
      </dgm:t>
    </dgm:pt>
    <dgm:pt modelId="{53F17023-6790-4333-8600-8D6F449E7432}" type="sibTrans" cxnId="{4C090E6E-590F-493F-902C-1C1C044A8290}">
      <dgm:prSet/>
      <dgm:spPr/>
      <dgm:t>
        <a:bodyPr/>
        <a:lstStyle/>
        <a:p>
          <a:endParaRPr lang="en-US"/>
        </a:p>
      </dgm:t>
    </dgm:pt>
    <dgm:pt modelId="{1E885254-7D25-43DD-90F9-0299C51C321A}">
      <dgm:prSet custT="1"/>
      <dgm:spPr/>
      <dgm:t>
        <a:bodyPr/>
        <a:lstStyle/>
        <a:p>
          <a:r>
            <a:rPr lang="en-US" sz="1800" u="sng" dirty="0"/>
            <a:t>Parent survivor </a:t>
          </a:r>
          <a:r>
            <a:rPr lang="en-US" sz="1800" dirty="0"/>
            <a:t>safer and supported</a:t>
          </a:r>
        </a:p>
      </dgm:t>
    </dgm:pt>
    <dgm:pt modelId="{074198AA-62C8-45E8-A327-9C3D840DFC80}" type="parTrans" cxnId="{192570BF-532C-4781-816A-101083D8593F}">
      <dgm:prSet/>
      <dgm:spPr/>
      <dgm:t>
        <a:bodyPr/>
        <a:lstStyle/>
        <a:p>
          <a:endParaRPr lang="en-US"/>
        </a:p>
      </dgm:t>
    </dgm:pt>
    <dgm:pt modelId="{B36E98E2-9D72-42C0-A1DB-E70F3DAB2388}" type="sibTrans" cxnId="{192570BF-532C-4781-816A-101083D8593F}">
      <dgm:prSet/>
      <dgm:spPr/>
      <dgm:t>
        <a:bodyPr/>
        <a:lstStyle/>
        <a:p>
          <a:endParaRPr lang="en-US"/>
        </a:p>
      </dgm:t>
    </dgm:pt>
    <dgm:pt modelId="{7C28AAFF-A04E-4342-8755-AC762DC33DAC}">
      <dgm:prSet custT="1"/>
      <dgm:spPr/>
      <dgm:t>
        <a:bodyPr/>
        <a:lstStyle/>
        <a:p>
          <a:r>
            <a:rPr lang="en-US" sz="1800" u="sng" dirty="0"/>
            <a:t>Parent doing harm </a:t>
          </a:r>
          <a:r>
            <a:rPr lang="en-US" sz="1800" dirty="0"/>
            <a:t>less harmful and more helpful</a:t>
          </a:r>
        </a:p>
      </dgm:t>
    </dgm:pt>
    <dgm:pt modelId="{2114A7D7-7051-4192-BB32-37E6A92AAB12}" type="parTrans" cxnId="{F93E04DA-D08E-4876-BA4D-374E39A5509E}">
      <dgm:prSet/>
      <dgm:spPr/>
      <dgm:t>
        <a:bodyPr/>
        <a:lstStyle/>
        <a:p>
          <a:endParaRPr lang="en-US"/>
        </a:p>
      </dgm:t>
    </dgm:pt>
    <dgm:pt modelId="{C83E5877-08DE-489D-BB43-5F251D8E5AE0}" type="sibTrans" cxnId="{F93E04DA-D08E-4876-BA4D-374E39A5509E}">
      <dgm:prSet/>
      <dgm:spPr/>
      <dgm:t>
        <a:bodyPr/>
        <a:lstStyle/>
        <a:p>
          <a:endParaRPr lang="en-US"/>
        </a:p>
      </dgm:t>
    </dgm:pt>
    <dgm:pt modelId="{B50EE449-1FA4-4C5F-AFF9-F1A4C33839D9}" type="pres">
      <dgm:prSet presAssocID="{E75B21F7-C280-4991-9180-24E546D70063}" presName="Name0" presStyleCnt="0">
        <dgm:presLayoutVars>
          <dgm:dir/>
          <dgm:resizeHandles val="exact"/>
        </dgm:presLayoutVars>
      </dgm:prSet>
      <dgm:spPr/>
    </dgm:pt>
    <dgm:pt modelId="{C1F92E93-4578-4593-B4F9-769C6923C230}" type="pres">
      <dgm:prSet presAssocID="{0C426577-B882-4567-BDF8-4E2E98BE73B6}" presName="node" presStyleLbl="node1" presStyleIdx="0" presStyleCnt="4">
        <dgm:presLayoutVars>
          <dgm:bulletEnabled val="1"/>
        </dgm:presLayoutVars>
      </dgm:prSet>
      <dgm:spPr/>
    </dgm:pt>
    <dgm:pt modelId="{8C67CFF0-24B8-41A1-84BD-258B751CD5C6}" type="pres">
      <dgm:prSet presAssocID="{2F1DD7B7-B616-44E9-B2E7-A58CFA37C6A2}" presName="sibTrans" presStyleCnt="0"/>
      <dgm:spPr/>
    </dgm:pt>
    <dgm:pt modelId="{C3068D13-E3E4-46E1-B689-EE82F8E7A178}" type="pres">
      <dgm:prSet presAssocID="{4C01242E-51F2-4EE6-93D4-80984B0B58D8}" presName="node" presStyleLbl="node1" presStyleIdx="1" presStyleCnt="4">
        <dgm:presLayoutVars>
          <dgm:bulletEnabled val="1"/>
        </dgm:presLayoutVars>
      </dgm:prSet>
      <dgm:spPr/>
    </dgm:pt>
    <dgm:pt modelId="{0AE79911-085D-4E3D-8803-AD264EB3FEDC}" type="pres">
      <dgm:prSet presAssocID="{E88DD825-C83C-409E-B6AC-F793E53A587A}" presName="sibTrans" presStyleCnt="0"/>
      <dgm:spPr/>
    </dgm:pt>
    <dgm:pt modelId="{1AC055CA-A55D-4E43-88EA-27757883FF8D}" type="pres">
      <dgm:prSet presAssocID="{56FB8A34-7263-4600-8A26-8F182DC65696}" presName="node" presStyleLbl="node1" presStyleIdx="2" presStyleCnt="4">
        <dgm:presLayoutVars>
          <dgm:bulletEnabled val="1"/>
        </dgm:presLayoutVars>
      </dgm:prSet>
      <dgm:spPr/>
    </dgm:pt>
    <dgm:pt modelId="{CD1CE34C-AF64-4B89-A067-2B73CFDFE0FD}" type="pres">
      <dgm:prSet presAssocID="{76C93D8C-66B6-40E7-8602-F279550F3615}" presName="sibTrans" presStyleCnt="0"/>
      <dgm:spPr/>
    </dgm:pt>
    <dgm:pt modelId="{12AD335A-F5B7-4823-84B5-FD2731366A2C}" type="pres">
      <dgm:prSet presAssocID="{AE8247FA-FE57-4847-9BCD-39A1F94C40E8}" presName="node" presStyleLbl="node1" presStyleIdx="3" presStyleCnt="4">
        <dgm:presLayoutVars>
          <dgm:bulletEnabled val="1"/>
        </dgm:presLayoutVars>
      </dgm:prSet>
      <dgm:spPr/>
    </dgm:pt>
  </dgm:ptLst>
  <dgm:cxnLst>
    <dgm:cxn modelId="{F4C9C307-E15A-41D1-9ED0-04570875E939}" type="presOf" srcId="{E75B21F7-C280-4991-9180-24E546D70063}" destId="{B50EE449-1FA4-4C5F-AFF9-F1A4C33839D9}" srcOrd="0" destOrd="0" presId="urn:microsoft.com/office/officeart/2005/8/layout/hList6"/>
    <dgm:cxn modelId="{0316DE1A-7CD9-4509-87E9-FD4EE83F3719}" srcId="{E75B21F7-C280-4991-9180-24E546D70063}" destId="{0C426577-B882-4567-BDF8-4E2E98BE73B6}" srcOrd="0" destOrd="0" parTransId="{1F34E55D-23D2-43F0-812B-9AA5198DB202}" sibTransId="{2F1DD7B7-B616-44E9-B2E7-A58CFA37C6A2}"/>
    <dgm:cxn modelId="{2B918435-2C0B-4CE8-982F-6492D0CC1C95}" type="presOf" srcId="{0C426577-B882-4567-BDF8-4E2E98BE73B6}" destId="{C1F92E93-4578-4593-B4F9-769C6923C230}" srcOrd="0" destOrd="0" presId="urn:microsoft.com/office/officeart/2005/8/layout/hList6"/>
    <dgm:cxn modelId="{BD953B37-D38F-43AD-8231-3A3DFF7A7C44}" srcId="{E75B21F7-C280-4991-9180-24E546D70063}" destId="{4C01242E-51F2-4EE6-93D4-80984B0B58D8}" srcOrd="1" destOrd="0" parTransId="{14CC7988-4D86-4F5B-9548-1816F11CD77C}" sibTransId="{E88DD825-C83C-409E-B6AC-F793E53A587A}"/>
    <dgm:cxn modelId="{4C090E6E-590F-493F-902C-1C1C044A8290}" srcId="{E75B21F7-C280-4991-9180-24E546D70063}" destId="{AE8247FA-FE57-4847-9BCD-39A1F94C40E8}" srcOrd="3" destOrd="0" parTransId="{BE4EBC0C-D7ED-48CB-87A9-8F7CC8CAD5A7}" sibTransId="{53F17023-6790-4333-8600-8D6F449E7432}"/>
    <dgm:cxn modelId="{C623A085-AF1A-4BBA-B937-13F11FDF6FE9}" type="presOf" srcId="{AE8247FA-FE57-4847-9BCD-39A1F94C40E8}" destId="{12AD335A-F5B7-4823-84B5-FD2731366A2C}" srcOrd="0" destOrd="0" presId="urn:microsoft.com/office/officeart/2005/8/layout/hList6"/>
    <dgm:cxn modelId="{6B9D2890-EC84-47E2-B968-69250A41CA26}" type="presOf" srcId="{56FB8A34-7263-4600-8A26-8F182DC65696}" destId="{1AC055CA-A55D-4E43-88EA-27757883FF8D}" srcOrd="0" destOrd="0" presId="urn:microsoft.com/office/officeart/2005/8/layout/hList6"/>
    <dgm:cxn modelId="{70153998-9CCF-4C6B-B4F8-BCCC708C3D10}" type="presOf" srcId="{1E885254-7D25-43DD-90F9-0299C51C321A}" destId="{12AD335A-F5B7-4823-84B5-FD2731366A2C}" srcOrd="0" destOrd="1" presId="urn:microsoft.com/office/officeart/2005/8/layout/hList6"/>
    <dgm:cxn modelId="{E92D74AA-D247-4639-B574-06648F2D89C9}" type="presOf" srcId="{4C01242E-51F2-4EE6-93D4-80984B0B58D8}" destId="{C3068D13-E3E4-46E1-B689-EE82F8E7A178}" srcOrd="0" destOrd="0" presId="urn:microsoft.com/office/officeart/2005/8/layout/hList6"/>
    <dgm:cxn modelId="{192570BF-532C-4781-816A-101083D8593F}" srcId="{AE8247FA-FE57-4847-9BCD-39A1F94C40E8}" destId="{1E885254-7D25-43DD-90F9-0299C51C321A}" srcOrd="0" destOrd="0" parTransId="{074198AA-62C8-45E8-A327-9C3D840DFC80}" sibTransId="{B36E98E2-9D72-42C0-A1DB-E70F3DAB2388}"/>
    <dgm:cxn modelId="{CB1FFBD8-26C0-470D-94D3-4D3C2D690B5D}" type="presOf" srcId="{7C28AAFF-A04E-4342-8755-AC762DC33DAC}" destId="{12AD335A-F5B7-4823-84B5-FD2731366A2C}" srcOrd="0" destOrd="2" presId="urn:microsoft.com/office/officeart/2005/8/layout/hList6"/>
    <dgm:cxn modelId="{F93E04DA-D08E-4876-BA4D-374E39A5509E}" srcId="{AE8247FA-FE57-4847-9BCD-39A1F94C40E8}" destId="{7C28AAFF-A04E-4342-8755-AC762DC33DAC}" srcOrd="1" destOrd="0" parTransId="{2114A7D7-7051-4192-BB32-37E6A92AAB12}" sibTransId="{C83E5877-08DE-489D-BB43-5F251D8E5AE0}"/>
    <dgm:cxn modelId="{9AAC33E6-5D51-4A47-8852-CCA0DC92DAEB}" srcId="{E75B21F7-C280-4991-9180-24E546D70063}" destId="{56FB8A34-7263-4600-8A26-8F182DC65696}" srcOrd="2" destOrd="0" parTransId="{D852647B-8ECA-4312-94DD-7CE7A019184A}" sibTransId="{76C93D8C-66B6-40E7-8602-F279550F3615}"/>
    <dgm:cxn modelId="{E99A8BF5-7FF6-472A-8454-A00042E8EC6F}" type="presParOf" srcId="{B50EE449-1FA4-4C5F-AFF9-F1A4C33839D9}" destId="{C1F92E93-4578-4593-B4F9-769C6923C230}" srcOrd="0" destOrd="0" presId="urn:microsoft.com/office/officeart/2005/8/layout/hList6"/>
    <dgm:cxn modelId="{26B09B6E-D836-4352-8048-D35514634DD9}" type="presParOf" srcId="{B50EE449-1FA4-4C5F-AFF9-F1A4C33839D9}" destId="{8C67CFF0-24B8-41A1-84BD-258B751CD5C6}" srcOrd="1" destOrd="0" presId="urn:microsoft.com/office/officeart/2005/8/layout/hList6"/>
    <dgm:cxn modelId="{706CE936-308D-495A-BB4F-0D070B9B24F5}" type="presParOf" srcId="{B50EE449-1FA4-4C5F-AFF9-F1A4C33839D9}" destId="{C3068D13-E3E4-46E1-B689-EE82F8E7A178}" srcOrd="2" destOrd="0" presId="urn:microsoft.com/office/officeart/2005/8/layout/hList6"/>
    <dgm:cxn modelId="{445CFA3B-3BEC-4543-A1D5-EAE4BC170B1D}" type="presParOf" srcId="{B50EE449-1FA4-4C5F-AFF9-F1A4C33839D9}" destId="{0AE79911-085D-4E3D-8803-AD264EB3FEDC}" srcOrd="3" destOrd="0" presId="urn:microsoft.com/office/officeart/2005/8/layout/hList6"/>
    <dgm:cxn modelId="{C4FCD80F-DFF2-4E4A-81CB-74ECEE2853EC}" type="presParOf" srcId="{B50EE449-1FA4-4C5F-AFF9-F1A4C33839D9}" destId="{1AC055CA-A55D-4E43-88EA-27757883FF8D}" srcOrd="4" destOrd="0" presId="urn:microsoft.com/office/officeart/2005/8/layout/hList6"/>
    <dgm:cxn modelId="{9349B460-4BE7-4F4E-9D83-A96D0BDD3B61}" type="presParOf" srcId="{B50EE449-1FA4-4C5F-AFF9-F1A4C33839D9}" destId="{CD1CE34C-AF64-4B89-A067-2B73CFDFE0FD}" srcOrd="5" destOrd="0" presId="urn:microsoft.com/office/officeart/2005/8/layout/hList6"/>
    <dgm:cxn modelId="{B8DD2E45-A715-43AF-B9ED-5128FBB8927D}" type="presParOf" srcId="{B50EE449-1FA4-4C5F-AFF9-F1A4C33839D9}" destId="{12AD335A-F5B7-4823-84B5-FD2731366A2C}"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3732FC2-6F7D-4115-944A-63ABD9A810CE}" type="doc">
      <dgm:prSet loTypeId="urn:microsoft.com/office/officeart/2005/8/layout/hChevron3" loCatId="process" qsTypeId="urn:microsoft.com/office/officeart/2005/8/quickstyle/simple1" qsCatId="simple" csTypeId="urn:microsoft.com/office/officeart/2005/8/colors/accent2_1" csCatId="accent2" phldr="1"/>
      <dgm:spPr/>
      <dgm:t>
        <a:bodyPr/>
        <a:lstStyle/>
        <a:p>
          <a:endParaRPr lang="en-US"/>
        </a:p>
      </dgm:t>
    </dgm:pt>
    <dgm:pt modelId="{83A6AF73-3CBD-4DA8-8BD1-DE17094B9EBA}">
      <dgm:prSet phldrT="[Text]"/>
      <dgm:spPr/>
      <dgm:t>
        <a:bodyPr/>
        <a:lstStyle/>
        <a:p>
          <a:r>
            <a:rPr lang="en-US" dirty="0"/>
            <a:t>Initiate conversation</a:t>
          </a:r>
        </a:p>
      </dgm:t>
    </dgm:pt>
    <dgm:pt modelId="{55141C82-9E74-4A96-9E17-F4158EE1DE51}" type="parTrans" cxnId="{32A05DDF-807C-4CE5-B766-89330EB0D116}">
      <dgm:prSet/>
      <dgm:spPr/>
      <dgm:t>
        <a:bodyPr/>
        <a:lstStyle/>
        <a:p>
          <a:endParaRPr lang="en-US"/>
        </a:p>
      </dgm:t>
    </dgm:pt>
    <dgm:pt modelId="{E2AF6EB6-557C-4640-9611-F87376B548D9}" type="sibTrans" cxnId="{32A05DDF-807C-4CE5-B766-89330EB0D116}">
      <dgm:prSet/>
      <dgm:spPr/>
      <dgm:t>
        <a:bodyPr/>
        <a:lstStyle/>
        <a:p>
          <a:endParaRPr lang="en-US"/>
        </a:p>
      </dgm:t>
    </dgm:pt>
    <dgm:pt modelId="{C810BC34-2DD2-40C2-878C-6445F546884A}">
      <dgm:prSet phldrT="[Text]"/>
      <dgm:spPr/>
      <dgm:t>
        <a:bodyPr/>
        <a:lstStyle/>
        <a:p>
          <a:r>
            <a:rPr lang="en-US" dirty="0"/>
            <a:t>Respectfully review risks</a:t>
          </a:r>
        </a:p>
      </dgm:t>
    </dgm:pt>
    <dgm:pt modelId="{F4ACCB19-EA9C-446B-8026-20F79FFBDFF4}" type="parTrans" cxnId="{0C575A4A-D4AB-4978-8416-D0CCAF6155A9}">
      <dgm:prSet/>
      <dgm:spPr/>
      <dgm:t>
        <a:bodyPr/>
        <a:lstStyle/>
        <a:p>
          <a:endParaRPr lang="en-US"/>
        </a:p>
      </dgm:t>
    </dgm:pt>
    <dgm:pt modelId="{4AA37C5B-CD9B-4BE6-8742-3ED9F0A113EB}" type="sibTrans" cxnId="{0C575A4A-D4AB-4978-8416-D0CCAF6155A9}">
      <dgm:prSet/>
      <dgm:spPr/>
      <dgm:t>
        <a:bodyPr/>
        <a:lstStyle/>
        <a:p>
          <a:endParaRPr lang="en-US"/>
        </a:p>
      </dgm:t>
    </dgm:pt>
    <dgm:pt modelId="{C7EAB364-E852-4C0A-827B-346FE61EA411}">
      <dgm:prSet phldrT="[Text]"/>
      <dgm:spPr/>
      <dgm:t>
        <a:bodyPr/>
        <a:lstStyle/>
        <a:p>
          <a:r>
            <a:rPr lang="en-US" dirty="0"/>
            <a:t>Identify relevant options &amp; resources</a:t>
          </a:r>
        </a:p>
      </dgm:t>
    </dgm:pt>
    <dgm:pt modelId="{458665B3-0C0B-45E7-A0C1-4335B3D4E60A}" type="parTrans" cxnId="{EB649F19-B6AB-4923-B69D-7A9C9301D52E}">
      <dgm:prSet/>
      <dgm:spPr/>
      <dgm:t>
        <a:bodyPr/>
        <a:lstStyle/>
        <a:p>
          <a:endParaRPr lang="en-US"/>
        </a:p>
      </dgm:t>
    </dgm:pt>
    <dgm:pt modelId="{69263163-A07A-45A0-8B13-38310BFDAA7D}" type="sibTrans" cxnId="{EB649F19-B6AB-4923-B69D-7A9C9301D52E}">
      <dgm:prSet/>
      <dgm:spPr/>
      <dgm:t>
        <a:bodyPr/>
        <a:lstStyle/>
        <a:p>
          <a:endParaRPr lang="en-US"/>
        </a:p>
      </dgm:t>
    </dgm:pt>
    <dgm:pt modelId="{429FDC9D-0928-41D0-A925-0F6A166D93D4}">
      <dgm:prSet phldrT="[Text]"/>
      <dgm:spPr/>
      <dgm:t>
        <a:bodyPr/>
        <a:lstStyle/>
        <a:p>
          <a:r>
            <a:rPr lang="en-US" dirty="0"/>
            <a:t>Implement plan/check in / make changes</a:t>
          </a:r>
        </a:p>
      </dgm:t>
    </dgm:pt>
    <dgm:pt modelId="{CED6FE31-EBB4-4396-A68C-4900DAE63DC8}" type="parTrans" cxnId="{0B9B2F7A-BCA2-466E-BB4D-26EC2D3897B1}">
      <dgm:prSet/>
      <dgm:spPr/>
      <dgm:t>
        <a:bodyPr/>
        <a:lstStyle/>
        <a:p>
          <a:endParaRPr lang="en-US"/>
        </a:p>
      </dgm:t>
    </dgm:pt>
    <dgm:pt modelId="{06DEFD63-1FB7-4F7E-A722-A7193DB909B7}" type="sibTrans" cxnId="{0B9B2F7A-BCA2-466E-BB4D-26EC2D3897B1}">
      <dgm:prSet/>
      <dgm:spPr/>
      <dgm:t>
        <a:bodyPr/>
        <a:lstStyle/>
        <a:p>
          <a:endParaRPr lang="en-US"/>
        </a:p>
      </dgm:t>
    </dgm:pt>
    <dgm:pt modelId="{A7B1D75D-88C7-4FF8-834A-0B2CD14EABD4}" type="pres">
      <dgm:prSet presAssocID="{B3732FC2-6F7D-4115-944A-63ABD9A810CE}" presName="Name0" presStyleCnt="0">
        <dgm:presLayoutVars>
          <dgm:dir/>
          <dgm:resizeHandles val="exact"/>
        </dgm:presLayoutVars>
      </dgm:prSet>
      <dgm:spPr/>
    </dgm:pt>
    <dgm:pt modelId="{4E170D24-6B2F-4E21-86AB-10271F692DFC}" type="pres">
      <dgm:prSet presAssocID="{83A6AF73-3CBD-4DA8-8BD1-DE17094B9EBA}" presName="parTxOnly" presStyleLbl="node1" presStyleIdx="0" presStyleCnt="4">
        <dgm:presLayoutVars>
          <dgm:bulletEnabled val="1"/>
        </dgm:presLayoutVars>
      </dgm:prSet>
      <dgm:spPr/>
    </dgm:pt>
    <dgm:pt modelId="{E1FD0AAD-ED4A-456B-A17F-A2B8868DC0D8}" type="pres">
      <dgm:prSet presAssocID="{E2AF6EB6-557C-4640-9611-F87376B548D9}" presName="parSpace" presStyleCnt="0"/>
      <dgm:spPr/>
    </dgm:pt>
    <dgm:pt modelId="{6E7F2D9B-0439-46AB-BF29-A34E2338C2FE}" type="pres">
      <dgm:prSet presAssocID="{C810BC34-2DD2-40C2-878C-6445F546884A}" presName="parTxOnly" presStyleLbl="node1" presStyleIdx="1" presStyleCnt="4">
        <dgm:presLayoutVars>
          <dgm:bulletEnabled val="1"/>
        </dgm:presLayoutVars>
      </dgm:prSet>
      <dgm:spPr/>
    </dgm:pt>
    <dgm:pt modelId="{7EE00464-F98A-435E-8E75-F24B1FA68D63}" type="pres">
      <dgm:prSet presAssocID="{4AA37C5B-CD9B-4BE6-8742-3ED9F0A113EB}" presName="parSpace" presStyleCnt="0"/>
      <dgm:spPr/>
    </dgm:pt>
    <dgm:pt modelId="{3072BEFB-E069-432E-8785-CCD220154F53}" type="pres">
      <dgm:prSet presAssocID="{C7EAB364-E852-4C0A-827B-346FE61EA411}" presName="parTxOnly" presStyleLbl="node1" presStyleIdx="2" presStyleCnt="4">
        <dgm:presLayoutVars>
          <dgm:bulletEnabled val="1"/>
        </dgm:presLayoutVars>
      </dgm:prSet>
      <dgm:spPr/>
    </dgm:pt>
    <dgm:pt modelId="{F0FB112E-4D66-4CBF-A965-4B4C1086B659}" type="pres">
      <dgm:prSet presAssocID="{69263163-A07A-45A0-8B13-38310BFDAA7D}" presName="parSpace" presStyleCnt="0"/>
      <dgm:spPr/>
    </dgm:pt>
    <dgm:pt modelId="{90F50578-BF40-4A7D-95E7-172AB2689F0B}" type="pres">
      <dgm:prSet presAssocID="{429FDC9D-0928-41D0-A925-0F6A166D93D4}" presName="parTxOnly" presStyleLbl="node1" presStyleIdx="3" presStyleCnt="4">
        <dgm:presLayoutVars>
          <dgm:bulletEnabled val="1"/>
        </dgm:presLayoutVars>
      </dgm:prSet>
      <dgm:spPr/>
    </dgm:pt>
  </dgm:ptLst>
  <dgm:cxnLst>
    <dgm:cxn modelId="{EB649F19-B6AB-4923-B69D-7A9C9301D52E}" srcId="{B3732FC2-6F7D-4115-944A-63ABD9A810CE}" destId="{C7EAB364-E852-4C0A-827B-346FE61EA411}" srcOrd="2" destOrd="0" parTransId="{458665B3-0C0B-45E7-A0C1-4335B3D4E60A}" sibTransId="{69263163-A07A-45A0-8B13-38310BFDAA7D}"/>
    <dgm:cxn modelId="{07A1083E-99CB-47A1-8BE2-EE321CDAE452}" type="presOf" srcId="{C810BC34-2DD2-40C2-878C-6445F546884A}" destId="{6E7F2D9B-0439-46AB-BF29-A34E2338C2FE}" srcOrd="0" destOrd="0" presId="urn:microsoft.com/office/officeart/2005/8/layout/hChevron3"/>
    <dgm:cxn modelId="{0C575A4A-D4AB-4978-8416-D0CCAF6155A9}" srcId="{B3732FC2-6F7D-4115-944A-63ABD9A810CE}" destId="{C810BC34-2DD2-40C2-878C-6445F546884A}" srcOrd="1" destOrd="0" parTransId="{F4ACCB19-EA9C-446B-8026-20F79FFBDFF4}" sibTransId="{4AA37C5B-CD9B-4BE6-8742-3ED9F0A113EB}"/>
    <dgm:cxn modelId="{7760BB55-E332-4DE2-ABE0-ADD7B1D15BE7}" type="presOf" srcId="{B3732FC2-6F7D-4115-944A-63ABD9A810CE}" destId="{A7B1D75D-88C7-4FF8-834A-0B2CD14EABD4}" srcOrd="0" destOrd="0" presId="urn:microsoft.com/office/officeart/2005/8/layout/hChevron3"/>
    <dgm:cxn modelId="{0B9B2F7A-BCA2-466E-BB4D-26EC2D3897B1}" srcId="{B3732FC2-6F7D-4115-944A-63ABD9A810CE}" destId="{429FDC9D-0928-41D0-A925-0F6A166D93D4}" srcOrd="3" destOrd="0" parTransId="{CED6FE31-EBB4-4396-A68C-4900DAE63DC8}" sibTransId="{06DEFD63-1FB7-4F7E-A722-A7193DB909B7}"/>
    <dgm:cxn modelId="{ECA2EE7B-5A0E-43E8-8960-9AB2CA125DAA}" type="presOf" srcId="{429FDC9D-0928-41D0-A925-0F6A166D93D4}" destId="{90F50578-BF40-4A7D-95E7-172AB2689F0B}" srcOrd="0" destOrd="0" presId="urn:microsoft.com/office/officeart/2005/8/layout/hChevron3"/>
    <dgm:cxn modelId="{722ECE80-D8DA-4CDA-859A-54433804ED76}" type="presOf" srcId="{C7EAB364-E852-4C0A-827B-346FE61EA411}" destId="{3072BEFB-E069-432E-8785-CCD220154F53}" srcOrd="0" destOrd="0" presId="urn:microsoft.com/office/officeart/2005/8/layout/hChevron3"/>
    <dgm:cxn modelId="{CA1B6689-460D-4FFF-BF49-F18C57705C65}" type="presOf" srcId="{83A6AF73-3CBD-4DA8-8BD1-DE17094B9EBA}" destId="{4E170D24-6B2F-4E21-86AB-10271F692DFC}" srcOrd="0" destOrd="0" presId="urn:microsoft.com/office/officeart/2005/8/layout/hChevron3"/>
    <dgm:cxn modelId="{32A05DDF-807C-4CE5-B766-89330EB0D116}" srcId="{B3732FC2-6F7D-4115-944A-63ABD9A810CE}" destId="{83A6AF73-3CBD-4DA8-8BD1-DE17094B9EBA}" srcOrd="0" destOrd="0" parTransId="{55141C82-9E74-4A96-9E17-F4158EE1DE51}" sibTransId="{E2AF6EB6-557C-4640-9611-F87376B548D9}"/>
    <dgm:cxn modelId="{D4329F99-7CF2-4CDC-A4E9-2E1ED4CACE0D}" type="presParOf" srcId="{A7B1D75D-88C7-4FF8-834A-0B2CD14EABD4}" destId="{4E170D24-6B2F-4E21-86AB-10271F692DFC}" srcOrd="0" destOrd="0" presId="urn:microsoft.com/office/officeart/2005/8/layout/hChevron3"/>
    <dgm:cxn modelId="{79819D15-7258-4C3F-848D-88BDB86FF022}" type="presParOf" srcId="{A7B1D75D-88C7-4FF8-834A-0B2CD14EABD4}" destId="{E1FD0AAD-ED4A-456B-A17F-A2B8868DC0D8}" srcOrd="1" destOrd="0" presId="urn:microsoft.com/office/officeart/2005/8/layout/hChevron3"/>
    <dgm:cxn modelId="{8FF49FB1-B911-4277-830A-FCF645236EF5}" type="presParOf" srcId="{A7B1D75D-88C7-4FF8-834A-0B2CD14EABD4}" destId="{6E7F2D9B-0439-46AB-BF29-A34E2338C2FE}" srcOrd="2" destOrd="0" presId="urn:microsoft.com/office/officeart/2005/8/layout/hChevron3"/>
    <dgm:cxn modelId="{DD53D937-47AA-4ED3-9703-0B91BFA3F3CE}" type="presParOf" srcId="{A7B1D75D-88C7-4FF8-834A-0B2CD14EABD4}" destId="{7EE00464-F98A-435E-8E75-F24B1FA68D63}" srcOrd="3" destOrd="0" presId="urn:microsoft.com/office/officeart/2005/8/layout/hChevron3"/>
    <dgm:cxn modelId="{7E222913-AB6D-4892-A4F2-7D710E7A3F72}" type="presParOf" srcId="{A7B1D75D-88C7-4FF8-834A-0B2CD14EABD4}" destId="{3072BEFB-E069-432E-8785-CCD220154F53}" srcOrd="4" destOrd="0" presId="urn:microsoft.com/office/officeart/2005/8/layout/hChevron3"/>
    <dgm:cxn modelId="{9F972336-B393-45B1-B2E6-E003413E790E}" type="presParOf" srcId="{A7B1D75D-88C7-4FF8-834A-0B2CD14EABD4}" destId="{F0FB112E-4D66-4CBF-A965-4B4C1086B659}" srcOrd="5" destOrd="0" presId="urn:microsoft.com/office/officeart/2005/8/layout/hChevron3"/>
    <dgm:cxn modelId="{B7316D4F-8465-4EC1-A8B3-924F91C25C45}" type="presParOf" srcId="{A7B1D75D-88C7-4FF8-834A-0B2CD14EABD4}" destId="{90F50578-BF40-4A7D-95E7-172AB2689F0B}"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F358278-CBFC-4B2F-95F1-A58C944AA954}" type="doc">
      <dgm:prSet loTypeId="urn:microsoft.com/office/officeart/2005/8/layout/cycle3" loCatId="cycle" qsTypeId="urn:microsoft.com/office/officeart/2005/8/quickstyle/simple1" qsCatId="simple" csTypeId="urn:microsoft.com/office/officeart/2005/8/colors/accent1_1" csCatId="accent1"/>
      <dgm:spPr/>
      <dgm:t>
        <a:bodyPr/>
        <a:lstStyle/>
        <a:p>
          <a:endParaRPr lang="en-US"/>
        </a:p>
      </dgm:t>
    </dgm:pt>
    <dgm:pt modelId="{159F82CA-44D1-460C-9C45-A755B7DF5583}">
      <dgm:prSet/>
      <dgm:spPr/>
      <dgm:t>
        <a:bodyPr/>
        <a:lstStyle/>
        <a:p>
          <a:pPr rtl="0"/>
          <a:r>
            <a:rPr lang="en-US"/>
            <a:t>Building Trust</a:t>
          </a:r>
        </a:p>
      </dgm:t>
    </dgm:pt>
    <dgm:pt modelId="{4BDBDB38-66DA-40C9-AD9D-5B1B4219F9C1}" type="parTrans" cxnId="{31889561-152A-4FA4-A5BF-4FEE127BCD2A}">
      <dgm:prSet/>
      <dgm:spPr/>
      <dgm:t>
        <a:bodyPr/>
        <a:lstStyle/>
        <a:p>
          <a:endParaRPr lang="en-US"/>
        </a:p>
      </dgm:t>
    </dgm:pt>
    <dgm:pt modelId="{12D9B2FD-6117-426D-9810-A169854D95D7}" type="sibTrans" cxnId="{31889561-152A-4FA4-A5BF-4FEE127BCD2A}">
      <dgm:prSet/>
      <dgm:spPr/>
      <dgm:t>
        <a:bodyPr/>
        <a:lstStyle/>
        <a:p>
          <a:endParaRPr lang="en-US"/>
        </a:p>
      </dgm:t>
    </dgm:pt>
    <dgm:pt modelId="{2CEAE772-A21F-4CA7-99B6-DD76100DE4ED}">
      <dgm:prSet/>
      <dgm:spPr/>
      <dgm:t>
        <a:bodyPr/>
        <a:lstStyle/>
        <a:p>
          <a:pPr rtl="0"/>
          <a:r>
            <a:rPr lang="en-US"/>
            <a:t>Listening Differently</a:t>
          </a:r>
        </a:p>
      </dgm:t>
    </dgm:pt>
    <dgm:pt modelId="{A39E921B-863B-45A0-BB5D-38CCAFD14483}" type="parTrans" cxnId="{1383804E-BAC2-48C4-8142-74E6F5351FC6}">
      <dgm:prSet/>
      <dgm:spPr/>
      <dgm:t>
        <a:bodyPr/>
        <a:lstStyle/>
        <a:p>
          <a:endParaRPr lang="en-US"/>
        </a:p>
      </dgm:t>
    </dgm:pt>
    <dgm:pt modelId="{069418AB-A01D-4DC6-BC08-7AB3D51D0D4C}" type="sibTrans" cxnId="{1383804E-BAC2-48C4-8142-74E6F5351FC6}">
      <dgm:prSet/>
      <dgm:spPr/>
      <dgm:t>
        <a:bodyPr/>
        <a:lstStyle/>
        <a:p>
          <a:endParaRPr lang="en-US"/>
        </a:p>
      </dgm:t>
    </dgm:pt>
    <dgm:pt modelId="{634B1F5A-F13D-4344-A1CB-0E1F09FD4D60}">
      <dgm:prSet/>
      <dgm:spPr/>
      <dgm:t>
        <a:bodyPr/>
        <a:lstStyle/>
        <a:p>
          <a:pPr rtl="0"/>
          <a:r>
            <a:rPr lang="en-US"/>
            <a:t>Leveraging moments to engage</a:t>
          </a:r>
        </a:p>
      </dgm:t>
    </dgm:pt>
    <dgm:pt modelId="{149FE732-901C-45DC-99A8-1E9636935789}" type="parTrans" cxnId="{9D80AD1A-991A-4644-BD77-385FCFF95465}">
      <dgm:prSet/>
      <dgm:spPr/>
      <dgm:t>
        <a:bodyPr/>
        <a:lstStyle/>
        <a:p>
          <a:endParaRPr lang="en-US"/>
        </a:p>
      </dgm:t>
    </dgm:pt>
    <dgm:pt modelId="{845C3C19-618C-4E00-BF25-8E677F49238F}" type="sibTrans" cxnId="{9D80AD1A-991A-4644-BD77-385FCFF95465}">
      <dgm:prSet/>
      <dgm:spPr/>
      <dgm:t>
        <a:bodyPr/>
        <a:lstStyle/>
        <a:p>
          <a:endParaRPr lang="en-US"/>
        </a:p>
      </dgm:t>
    </dgm:pt>
    <dgm:pt modelId="{9F46AAE2-54AD-4354-8E30-0513F7E9D1DD}" type="pres">
      <dgm:prSet presAssocID="{1F358278-CBFC-4B2F-95F1-A58C944AA954}" presName="Name0" presStyleCnt="0">
        <dgm:presLayoutVars>
          <dgm:dir/>
          <dgm:resizeHandles val="exact"/>
        </dgm:presLayoutVars>
      </dgm:prSet>
      <dgm:spPr/>
    </dgm:pt>
    <dgm:pt modelId="{33691BB6-59DF-4654-A3B2-CAB0B4AD2E4D}" type="pres">
      <dgm:prSet presAssocID="{1F358278-CBFC-4B2F-95F1-A58C944AA954}" presName="cycle" presStyleCnt="0"/>
      <dgm:spPr/>
    </dgm:pt>
    <dgm:pt modelId="{4A1D7DAF-1783-4463-8C72-2E038F2D32ED}" type="pres">
      <dgm:prSet presAssocID="{159F82CA-44D1-460C-9C45-A755B7DF5583}" presName="nodeFirstNode" presStyleLbl="node1" presStyleIdx="0" presStyleCnt="3">
        <dgm:presLayoutVars>
          <dgm:bulletEnabled val="1"/>
        </dgm:presLayoutVars>
      </dgm:prSet>
      <dgm:spPr/>
    </dgm:pt>
    <dgm:pt modelId="{CCDA0228-DE7B-4C17-BD81-7F7585D48139}" type="pres">
      <dgm:prSet presAssocID="{12D9B2FD-6117-426D-9810-A169854D95D7}" presName="sibTransFirstNode" presStyleLbl="bgShp" presStyleIdx="0" presStyleCnt="1"/>
      <dgm:spPr/>
    </dgm:pt>
    <dgm:pt modelId="{1CE69BD6-C955-4F24-933D-60BC996C8484}" type="pres">
      <dgm:prSet presAssocID="{2CEAE772-A21F-4CA7-99B6-DD76100DE4ED}" presName="nodeFollowingNodes" presStyleLbl="node1" presStyleIdx="1" presStyleCnt="3">
        <dgm:presLayoutVars>
          <dgm:bulletEnabled val="1"/>
        </dgm:presLayoutVars>
      </dgm:prSet>
      <dgm:spPr/>
    </dgm:pt>
    <dgm:pt modelId="{403C07AA-06B7-4CA6-B1BC-6F2591DF471A}" type="pres">
      <dgm:prSet presAssocID="{634B1F5A-F13D-4344-A1CB-0E1F09FD4D60}" presName="nodeFollowingNodes" presStyleLbl="node1" presStyleIdx="2" presStyleCnt="3">
        <dgm:presLayoutVars>
          <dgm:bulletEnabled val="1"/>
        </dgm:presLayoutVars>
      </dgm:prSet>
      <dgm:spPr/>
    </dgm:pt>
  </dgm:ptLst>
  <dgm:cxnLst>
    <dgm:cxn modelId="{F12BF715-57CE-4BE6-83DE-185549D48A2B}" type="presOf" srcId="{159F82CA-44D1-460C-9C45-A755B7DF5583}" destId="{4A1D7DAF-1783-4463-8C72-2E038F2D32ED}" srcOrd="0" destOrd="0" presId="urn:microsoft.com/office/officeart/2005/8/layout/cycle3"/>
    <dgm:cxn modelId="{9D80AD1A-991A-4644-BD77-385FCFF95465}" srcId="{1F358278-CBFC-4B2F-95F1-A58C944AA954}" destId="{634B1F5A-F13D-4344-A1CB-0E1F09FD4D60}" srcOrd="2" destOrd="0" parTransId="{149FE732-901C-45DC-99A8-1E9636935789}" sibTransId="{845C3C19-618C-4E00-BF25-8E677F49238F}"/>
    <dgm:cxn modelId="{31889561-152A-4FA4-A5BF-4FEE127BCD2A}" srcId="{1F358278-CBFC-4B2F-95F1-A58C944AA954}" destId="{159F82CA-44D1-460C-9C45-A755B7DF5583}" srcOrd="0" destOrd="0" parTransId="{4BDBDB38-66DA-40C9-AD9D-5B1B4219F9C1}" sibTransId="{12D9B2FD-6117-426D-9810-A169854D95D7}"/>
    <dgm:cxn modelId="{20498468-2DF2-4882-B152-2BF40BF055AD}" type="presOf" srcId="{1F358278-CBFC-4B2F-95F1-A58C944AA954}" destId="{9F46AAE2-54AD-4354-8E30-0513F7E9D1DD}" srcOrd="0" destOrd="0" presId="urn:microsoft.com/office/officeart/2005/8/layout/cycle3"/>
    <dgm:cxn modelId="{1383804E-BAC2-48C4-8142-74E6F5351FC6}" srcId="{1F358278-CBFC-4B2F-95F1-A58C944AA954}" destId="{2CEAE772-A21F-4CA7-99B6-DD76100DE4ED}" srcOrd="1" destOrd="0" parTransId="{A39E921B-863B-45A0-BB5D-38CCAFD14483}" sibTransId="{069418AB-A01D-4DC6-BC08-7AB3D51D0D4C}"/>
    <dgm:cxn modelId="{7B957795-0AC0-4B32-ADBC-10D0DBAEA39F}" type="presOf" srcId="{12D9B2FD-6117-426D-9810-A169854D95D7}" destId="{CCDA0228-DE7B-4C17-BD81-7F7585D48139}" srcOrd="0" destOrd="0" presId="urn:microsoft.com/office/officeart/2005/8/layout/cycle3"/>
    <dgm:cxn modelId="{70DDBA9D-A2D2-4733-B3EF-C25AABE299DC}" type="presOf" srcId="{2CEAE772-A21F-4CA7-99B6-DD76100DE4ED}" destId="{1CE69BD6-C955-4F24-933D-60BC996C8484}" srcOrd="0" destOrd="0" presId="urn:microsoft.com/office/officeart/2005/8/layout/cycle3"/>
    <dgm:cxn modelId="{D665FDA9-8D87-4896-80C2-C6BBB2A968FA}" type="presOf" srcId="{634B1F5A-F13D-4344-A1CB-0E1F09FD4D60}" destId="{403C07AA-06B7-4CA6-B1BC-6F2591DF471A}" srcOrd="0" destOrd="0" presId="urn:microsoft.com/office/officeart/2005/8/layout/cycle3"/>
    <dgm:cxn modelId="{1786B6EC-D338-4E82-A8D8-1EDB35C9058D}" type="presParOf" srcId="{9F46AAE2-54AD-4354-8E30-0513F7E9D1DD}" destId="{33691BB6-59DF-4654-A3B2-CAB0B4AD2E4D}" srcOrd="0" destOrd="0" presId="urn:microsoft.com/office/officeart/2005/8/layout/cycle3"/>
    <dgm:cxn modelId="{40DC03A0-FE4A-4EC5-B755-929746573AC4}" type="presParOf" srcId="{33691BB6-59DF-4654-A3B2-CAB0B4AD2E4D}" destId="{4A1D7DAF-1783-4463-8C72-2E038F2D32ED}" srcOrd="0" destOrd="0" presId="urn:microsoft.com/office/officeart/2005/8/layout/cycle3"/>
    <dgm:cxn modelId="{A5E59C1F-453C-4BB6-8B4C-573F8DC950E6}" type="presParOf" srcId="{33691BB6-59DF-4654-A3B2-CAB0B4AD2E4D}" destId="{CCDA0228-DE7B-4C17-BD81-7F7585D48139}" srcOrd="1" destOrd="0" presId="urn:microsoft.com/office/officeart/2005/8/layout/cycle3"/>
    <dgm:cxn modelId="{606A1D5E-CDEB-4DD6-828F-4622EB1B6181}" type="presParOf" srcId="{33691BB6-59DF-4654-A3B2-CAB0B4AD2E4D}" destId="{1CE69BD6-C955-4F24-933D-60BC996C8484}" srcOrd="2" destOrd="0" presId="urn:microsoft.com/office/officeart/2005/8/layout/cycle3"/>
    <dgm:cxn modelId="{ADE22362-A21F-4E69-8BE2-F18A0476458A}" type="presParOf" srcId="{33691BB6-59DF-4654-A3B2-CAB0B4AD2E4D}" destId="{403C07AA-06B7-4CA6-B1BC-6F2591DF471A}"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4F1A594-CF41-4CEC-826C-C134FB7340E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B2AA8708-0E36-485C-9620-26729A00BEC9}">
      <dgm:prSet/>
      <dgm:spPr/>
      <dgm:t>
        <a:bodyPr/>
        <a:lstStyle/>
        <a:p>
          <a:pPr rtl="0"/>
          <a:endParaRPr lang="en-US" dirty="0"/>
        </a:p>
      </dgm:t>
    </dgm:pt>
    <dgm:pt modelId="{0CFDF381-435C-43E5-8FE8-243448DDAD47}" type="parTrans" cxnId="{0A47CE1B-71F2-4EBD-8FCC-EE74E2F4987E}">
      <dgm:prSet/>
      <dgm:spPr/>
      <dgm:t>
        <a:bodyPr/>
        <a:lstStyle/>
        <a:p>
          <a:endParaRPr lang="en-US"/>
        </a:p>
      </dgm:t>
    </dgm:pt>
    <dgm:pt modelId="{03F3E283-4B6D-4263-9D44-8610BF0FFA0B}" type="sibTrans" cxnId="{0A47CE1B-71F2-4EBD-8FCC-EE74E2F4987E}">
      <dgm:prSet/>
      <dgm:spPr/>
      <dgm:t>
        <a:bodyPr/>
        <a:lstStyle/>
        <a:p>
          <a:endParaRPr lang="en-US"/>
        </a:p>
      </dgm:t>
    </dgm:pt>
    <dgm:pt modelId="{0216B74C-3F6F-425B-A693-57207D2B4D1B}">
      <dgm:prSet/>
      <dgm:spPr/>
      <dgm:t>
        <a:bodyPr/>
        <a:lstStyle/>
        <a:p>
          <a:pPr rtl="0"/>
          <a:r>
            <a:rPr lang="en-US"/>
            <a:t>Establish, Build &amp; Maintain Rapport</a:t>
          </a:r>
        </a:p>
      </dgm:t>
    </dgm:pt>
    <dgm:pt modelId="{0FE35B50-380D-4F00-B345-874B854EC98B}" type="parTrans" cxnId="{7918DFE8-7B81-4FC7-BB85-55345ECAFD99}">
      <dgm:prSet/>
      <dgm:spPr/>
      <dgm:t>
        <a:bodyPr/>
        <a:lstStyle/>
        <a:p>
          <a:endParaRPr lang="en-US"/>
        </a:p>
      </dgm:t>
    </dgm:pt>
    <dgm:pt modelId="{9E2ACDE6-6994-4B94-807F-67556317E3F8}" type="sibTrans" cxnId="{7918DFE8-7B81-4FC7-BB85-55345ECAFD99}">
      <dgm:prSet/>
      <dgm:spPr/>
      <dgm:t>
        <a:bodyPr/>
        <a:lstStyle/>
        <a:p>
          <a:endParaRPr lang="en-US"/>
        </a:p>
      </dgm:t>
    </dgm:pt>
    <dgm:pt modelId="{FFA487E2-9CE1-4DCD-B94F-095AE250AEC0}">
      <dgm:prSet/>
      <dgm:spPr/>
      <dgm:t>
        <a:bodyPr/>
        <a:lstStyle/>
        <a:p>
          <a:pPr rtl="0"/>
          <a:r>
            <a:rPr lang="en-US"/>
            <a:t>Identify supports</a:t>
          </a:r>
        </a:p>
      </dgm:t>
    </dgm:pt>
    <dgm:pt modelId="{C3235E2C-4CD6-4479-A5E0-C9654410042E}" type="parTrans" cxnId="{72B6EF7F-CEE9-45D7-A1A4-64AD0878C577}">
      <dgm:prSet/>
      <dgm:spPr/>
      <dgm:t>
        <a:bodyPr/>
        <a:lstStyle/>
        <a:p>
          <a:endParaRPr lang="en-US"/>
        </a:p>
      </dgm:t>
    </dgm:pt>
    <dgm:pt modelId="{E76000BB-95BD-4A8F-AC1C-64DF1454C222}" type="sibTrans" cxnId="{72B6EF7F-CEE9-45D7-A1A4-64AD0878C577}">
      <dgm:prSet/>
      <dgm:spPr/>
      <dgm:t>
        <a:bodyPr/>
        <a:lstStyle/>
        <a:p>
          <a:endParaRPr lang="en-US"/>
        </a:p>
      </dgm:t>
    </dgm:pt>
    <dgm:pt modelId="{F774DFA0-8230-4CE7-9D28-778085AE7EAE}">
      <dgm:prSet/>
      <dgm:spPr/>
      <dgm:t>
        <a:bodyPr/>
        <a:lstStyle/>
        <a:p>
          <a:pPr rtl="0"/>
          <a:r>
            <a:rPr lang="en-US"/>
            <a:t>Listen for shared goals</a:t>
          </a:r>
        </a:p>
      </dgm:t>
    </dgm:pt>
    <dgm:pt modelId="{91DE0D5E-8332-45DB-8E5E-4C138FBE5F4F}" type="parTrans" cxnId="{2D452C12-9B50-42CE-A289-89E274E35E08}">
      <dgm:prSet/>
      <dgm:spPr/>
      <dgm:t>
        <a:bodyPr/>
        <a:lstStyle/>
        <a:p>
          <a:endParaRPr lang="en-US"/>
        </a:p>
      </dgm:t>
    </dgm:pt>
    <dgm:pt modelId="{2DACF04F-AEB9-479F-B8B3-89E25DDC4192}" type="sibTrans" cxnId="{2D452C12-9B50-42CE-A289-89E274E35E08}">
      <dgm:prSet/>
      <dgm:spPr/>
      <dgm:t>
        <a:bodyPr/>
        <a:lstStyle/>
        <a:p>
          <a:endParaRPr lang="en-US"/>
        </a:p>
      </dgm:t>
    </dgm:pt>
    <dgm:pt modelId="{2C781A44-2A36-4C65-9E03-9807C4DB5AC1}" type="pres">
      <dgm:prSet presAssocID="{B4F1A594-CF41-4CEC-826C-C134FB7340E8}" presName="CompostProcess" presStyleCnt="0">
        <dgm:presLayoutVars>
          <dgm:dir/>
          <dgm:resizeHandles val="exact"/>
        </dgm:presLayoutVars>
      </dgm:prSet>
      <dgm:spPr/>
    </dgm:pt>
    <dgm:pt modelId="{460DD1E7-E1CD-4066-87B4-6F842E7289AA}" type="pres">
      <dgm:prSet presAssocID="{B4F1A594-CF41-4CEC-826C-C134FB7340E8}" presName="arrow" presStyleLbl="bgShp" presStyleIdx="0" presStyleCnt="1" custScaleX="114811"/>
      <dgm:spPr/>
    </dgm:pt>
    <dgm:pt modelId="{AD36C1A7-C3D9-436E-93EF-DA1DBC18AAA3}" type="pres">
      <dgm:prSet presAssocID="{B4F1A594-CF41-4CEC-826C-C134FB7340E8}" presName="linearProcess" presStyleCnt="0"/>
      <dgm:spPr/>
    </dgm:pt>
    <dgm:pt modelId="{DDC8C198-7D25-45E1-96A6-C9CA037712F0}" type="pres">
      <dgm:prSet presAssocID="{B2AA8708-0E36-485C-9620-26729A00BEC9}" presName="textNode" presStyleLbl="node1" presStyleIdx="0" presStyleCnt="1" custScaleY="211292">
        <dgm:presLayoutVars>
          <dgm:bulletEnabled val="1"/>
        </dgm:presLayoutVars>
      </dgm:prSet>
      <dgm:spPr/>
    </dgm:pt>
  </dgm:ptLst>
  <dgm:cxnLst>
    <dgm:cxn modelId="{2D452C12-9B50-42CE-A289-89E274E35E08}" srcId="{B2AA8708-0E36-485C-9620-26729A00BEC9}" destId="{F774DFA0-8230-4CE7-9D28-778085AE7EAE}" srcOrd="2" destOrd="0" parTransId="{91DE0D5E-8332-45DB-8E5E-4C138FBE5F4F}" sibTransId="{2DACF04F-AEB9-479F-B8B3-89E25DDC4192}"/>
    <dgm:cxn modelId="{35DBFA17-495F-4D9A-BD6F-6386A8FCB23D}" type="presOf" srcId="{FFA487E2-9CE1-4DCD-B94F-095AE250AEC0}" destId="{DDC8C198-7D25-45E1-96A6-C9CA037712F0}" srcOrd="0" destOrd="2" presId="urn:microsoft.com/office/officeart/2005/8/layout/hProcess9"/>
    <dgm:cxn modelId="{0A47CE1B-71F2-4EBD-8FCC-EE74E2F4987E}" srcId="{B4F1A594-CF41-4CEC-826C-C134FB7340E8}" destId="{B2AA8708-0E36-485C-9620-26729A00BEC9}" srcOrd="0" destOrd="0" parTransId="{0CFDF381-435C-43E5-8FE8-243448DDAD47}" sibTransId="{03F3E283-4B6D-4263-9D44-8610BF0FFA0B}"/>
    <dgm:cxn modelId="{3B7E8469-8198-4A9D-B37B-DA7BC299E7CB}" type="presOf" srcId="{B2AA8708-0E36-485C-9620-26729A00BEC9}" destId="{DDC8C198-7D25-45E1-96A6-C9CA037712F0}" srcOrd="0" destOrd="0" presId="urn:microsoft.com/office/officeart/2005/8/layout/hProcess9"/>
    <dgm:cxn modelId="{72B6EF7F-CEE9-45D7-A1A4-64AD0878C577}" srcId="{B2AA8708-0E36-485C-9620-26729A00BEC9}" destId="{FFA487E2-9CE1-4DCD-B94F-095AE250AEC0}" srcOrd="1" destOrd="0" parTransId="{C3235E2C-4CD6-4479-A5E0-C9654410042E}" sibTransId="{E76000BB-95BD-4A8F-AC1C-64DF1454C222}"/>
    <dgm:cxn modelId="{750955B3-5839-4E86-9B6B-EAE3D1C445E8}" type="presOf" srcId="{B4F1A594-CF41-4CEC-826C-C134FB7340E8}" destId="{2C781A44-2A36-4C65-9E03-9807C4DB5AC1}" srcOrd="0" destOrd="0" presId="urn:microsoft.com/office/officeart/2005/8/layout/hProcess9"/>
    <dgm:cxn modelId="{84F1AADC-3160-4913-AF5B-34760E28BBE2}" type="presOf" srcId="{F774DFA0-8230-4CE7-9D28-778085AE7EAE}" destId="{DDC8C198-7D25-45E1-96A6-C9CA037712F0}" srcOrd="0" destOrd="3" presId="urn:microsoft.com/office/officeart/2005/8/layout/hProcess9"/>
    <dgm:cxn modelId="{7918DFE8-7B81-4FC7-BB85-55345ECAFD99}" srcId="{B2AA8708-0E36-485C-9620-26729A00BEC9}" destId="{0216B74C-3F6F-425B-A693-57207D2B4D1B}" srcOrd="0" destOrd="0" parTransId="{0FE35B50-380D-4F00-B345-874B854EC98B}" sibTransId="{9E2ACDE6-6994-4B94-807F-67556317E3F8}"/>
    <dgm:cxn modelId="{3AC042EA-0A1C-4064-858A-49DA4584759B}" type="presOf" srcId="{0216B74C-3F6F-425B-A693-57207D2B4D1B}" destId="{DDC8C198-7D25-45E1-96A6-C9CA037712F0}" srcOrd="0" destOrd="1" presId="urn:microsoft.com/office/officeart/2005/8/layout/hProcess9"/>
    <dgm:cxn modelId="{291FE253-F841-4A92-84A8-D0F57389493A}" type="presParOf" srcId="{2C781A44-2A36-4C65-9E03-9807C4DB5AC1}" destId="{460DD1E7-E1CD-4066-87B4-6F842E7289AA}" srcOrd="0" destOrd="0" presId="urn:microsoft.com/office/officeart/2005/8/layout/hProcess9"/>
    <dgm:cxn modelId="{C4073136-3387-4047-B665-D15DD52698F5}" type="presParOf" srcId="{2C781A44-2A36-4C65-9E03-9807C4DB5AC1}" destId="{AD36C1A7-C3D9-436E-93EF-DA1DBC18AAA3}" srcOrd="1" destOrd="0" presId="urn:microsoft.com/office/officeart/2005/8/layout/hProcess9"/>
    <dgm:cxn modelId="{1C0CA01B-9824-4053-B62D-1FBAD7B4A16C}" type="presParOf" srcId="{AD36C1A7-C3D9-436E-93EF-DA1DBC18AAA3}" destId="{DDC8C198-7D25-45E1-96A6-C9CA037712F0}"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FE4162-8750-4677-97CE-4072CE487BE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B807187-B3CC-4517-B5A7-01AA7869A82C}">
      <dgm:prSet custT="1"/>
      <dgm:spPr/>
      <dgm:t>
        <a:bodyPr/>
        <a:lstStyle/>
        <a:p>
          <a:endParaRPr lang="en-US" sz="1600" dirty="0"/>
        </a:p>
        <a:p>
          <a:r>
            <a:rPr lang="en-US" sz="2400" dirty="0"/>
            <a:t>This means  . . .  A survivor’s autonomy and safety is influenced by their experience and knowledge of the person causing harm.  A survivor’s planning and choices have to anticipate an abusive person’s reaction and potential actions.  </a:t>
          </a:r>
        </a:p>
        <a:p>
          <a:endParaRPr lang="en-US" sz="2400" dirty="0"/>
        </a:p>
        <a:p>
          <a:endParaRPr lang="en-US" sz="2900" dirty="0"/>
        </a:p>
      </dgm:t>
    </dgm:pt>
    <dgm:pt modelId="{3DD7AFE8-E5E3-4968-8DDF-24BF5D372774}" type="parTrans" cxnId="{1C552D12-1E41-486A-9BD7-E1A3166031CB}">
      <dgm:prSet/>
      <dgm:spPr/>
      <dgm:t>
        <a:bodyPr/>
        <a:lstStyle/>
        <a:p>
          <a:endParaRPr lang="en-US"/>
        </a:p>
      </dgm:t>
    </dgm:pt>
    <dgm:pt modelId="{C91F4F44-8215-4896-8E4C-35EDADB2A66A}" type="sibTrans" cxnId="{1C552D12-1E41-486A-9BD7-E1A3166031CB}">
      <dgm:prSet/>
      <dgm:spPr/>
      <dgm:t>
        <a:bodyPr/>
        <a:lstStyle/>
        <a:p>
          <a:endParaRPr lang="en-US"/>
        </a:p>
      </dgm:t>
    </dgm:pt>
    <dgm:pt modelId="{F78D4B63-AD0C-4D86-B3EC-C0BC51A06C73}">
      <dgm:prSet custT="1"/>
      <dgm:spPr/>
      <dgm:t>
        <a:bodyPr/>
        <a:lstStyle/>
        <a:p>
          <a:endParaRPr lang="en-US" sz="1800" dirty="0"/>
        </a:p>
        <a:p>
          <a:r>
            <a:rPr lang="en-US" sz="2400" dirty="0"/>
            <a:t>A survivor’s community becomes smaller  . . .Partners who cause harm typically isolate a survivor from their network of support and undermine their options. </a:t>
          </a:r>
        </a:p>
      </dgm:t>
    </dgm:pt>
    <dgm:pt modelId="{5DDDC42E-5132-421F-A866-55A69624A643}" type="parTrans" cxnId="{EC7E9678-6089-4EB6-9E69-08C30EC8B948}">
      <dgm:prSet/>
      <dgm:spPr/>
      <dgm:t>
        <a:bodyPr/>
        <a:lstStyle/>
        <a:p>
          <a:endParaRPr lang="en-US"/>
        </a:p>
      </dgm:t>
    </dgm:pt>
    <dgm:pt modelId="{01BF8996-D07D-4B73-96FA-A8D630BA8496}" type="sibTrans" cxnId="{EC7E9678-6089-4EB6-9E69-08C30EC8B948}">
      <dgm:prSet/>
      <dgm:spPr/>
      <dgm:t>
        <a:bodyPr/>
        <a:lstStyle/>
        <a:p>
          <a:endParaRPr lang="en-US"/>
        </a:p>
      </dgm:t>
    </dgm:pt>
    <dgm:pt modelId="{96A73566-5B5C-4199-8A30-27118334F8D1}" type="pres">
      <dgm:prSet presAssocID="{88FE4162-8750-4677-97CE-4072CE487BE2}" presName="vert0" presStyleCnt="0">
        <dgm:presLayoutVars>
          <dgm:dir/>
          <dgm:animOne val="branch"/>
          <dgm:animLvl val="lvl"/>
        </dgm:presLayoutVars>
      </dgm:prSet>
      <dgm:spPr/>
    </dgm:pt>
    <dgm:pt modelId="{F98C6606-8E24-42D3-A542-AF5F9DD8F3DE}" type="pres">
      <dgm:prSet presAssocID="{2B807187-B3CC-4517-B5A7-01AA7869A82C}" presName="thickLine" presStyleLbl="alignNode1" presStyleIdx="0" presStyleCnt="2"/>
      <dgm:spPr/>
    </dgm:pt>
    <dgm:pt modelId="{446BDFDF-CD56-4D50-BDDD-5A0A334722EC}" type="pres">
      <dgm:prSet presAssocID="{2B807187-B3CC-4517-B5A7-01AA7869A82C}" presName="horz1" presStyleCnt="0"/>
      <dgm:spPr/>
    </dgm:pt>
    <dgm:pt modelId="{CAB8BF70-49DC-4DFD-B6E5-38183615D25C}" type="pres">
      <dgm:prSet presAssocID="{2B807187-B3CC-4517-B5A7-01AA7869A82C}" presName="tx1" presStyleLbl="revTx" presStyleIdx="0" presStyleCnt="2" custLinFactNeighborX="131" custLinFactNeighborY="-2066"/>
      <dgm:spPr/>
    </dgm:pt>
    <dgm:pt modelId="{821414EB-1E96-44F6-9D85-8A1CC9978007}" type="pres">
      <dgm:prSet presAssocID="{2B807187-B3CC-4517-B5A7-01AA7869A82C}" presName="vert1" presStyleCnt="0"/>
      <dgm:spPr/>
    </dgm:pt>
    <dgm:pt modelId="{5A5C7FEE-F48F-40A6-923B-82B6A8805B18}" type="pres">
      <dgm:prSet presAssocID="{F78D4B63-AD0C-4D86-B3EC-C0BC51A06C73}" presName="thickLine" presStyleLbl="alignNode1" presStyleIdx="1" presStyleCnt="2" custLinFactNeighborY="-379"/>
      <dgm:spPr/>
    </dgm:pt>
    <dgm:pt modelId="{096A6BB9-AE8F-4128-AB2C-473CADA414F8}" type="pres">
      <dgm:prSet presAssocID="{F78D4B63-AD0C-4D86-B3EC-C0BC51A06C73}" presName="horz1" presStyleCnt="0"/>
      <dgm:spPr/>
    </dgm:pt>
    <dgm:pt modelId="{2C6411B6-43B1-4FE4-99F5-37D98A07F3F9}" type="pres">
      <dgm:prSet presAssocID="{F78D4B63-AD0C-4D86-B3EC-C0BC51A06C73}" presName="tx1" presStyleLbl="revTx" presStyleIdx="1" presStyleCnt="2" custLinFactNeighborX="322" custLinFactNeighborY="9943"/>
      <dgm:spPr/>
    </dgm:pt>
    <dgm:pt modelId="{224CA08A-9AFF-40FA-A870-655FB76B9CA5}" type="pres">
      <dgm:prSet presAssocID="{F78D4B63-AD0C-4D86-B3EC-C0BC51A06C73}" presName="vert1" presStyleCnt="0"/>
      <dgm:spPr/>
    </dgm:pt>
  </dgm:ptLst>
  <dgm:cxnLst>
    <dgm:cxn modelId="{1C552D12-1E41-486A-9BD7-E1A3166031CB}" srcId="{88FE4162-8750-4677-97CE-4072CE487BE2}" destId="{2B807187-B3CC-4517-B5A7-01AA7869A82C}" srcOrd="0" destOrd="0" parTransId="{3DD7AFE8-E5E3-4968-8DDF-24BF5D372774}" sibTransId="{C91F4F44-8215-4896-8E4C-35EDADB2A66A}"/>
    <dgm:cxn modelId="{4974691E-644C-4930-9285-EA08EE928A23}" type="presOf" srcId="{88FE4162-8750-4677-97CE-4072CE487BE2}" destId="{96A73566-5B5C-4199-8A30-27118334F8D1}" srcOrd="0" destOrd="0" presId="urn:microsoft.com/office/officeart/2008/layout/LinedList"/>
    <dgm:cxn modelId="{E661D554-F1FC-4757-9C82-463649D2C06C}" type="presOf" srcId="{F78D4B63-AD0C-4D86-B3EC-C0BC51A06C73}" destId="{2C6411B6-43B1-4FE4-99F5-37D98A07F3F9}" srcOrd="0" destOrd="0" presId="urn:microsoft.com/office/officeart/2008/layout/LinedList"/>
    <dgm:cxn modelId="{EC7E9678-6089-4EB6-9E69-08C30EC8B948}" srcId="{88FE4162-8750-4677-97CE-4072CE487BE2}" destId="{F78D4B63-AD0C-4D86-B3EC-C0BC51A06C73}" srcOrd="1" destOrd="0" parTransId="{5DDDC42E-5132-421F-A866-55A69624A643}" sibTransId="{01BF8996-D07D-4B73-96FA-A8D630BA8496}"/>
    <dgm:cxn modelId="{04FEB57E-F9F8-4E84-ADAE-2BCF03D9BF60}" type="presOf" srcId="{2B807187-B3CC-4517-B5A7-01AA7869A82C}" destId="{CAB8BF70-49DC-4DFD-B6E5-38183615D25C}" srcOrd="0" destOrd="0" presId="urn:microsoft.com/office/officeart/2008/layout/LinedList"/>
    <dgm:cxn modelId="{DEF01331-323B-4BBE-8185-335364C2AF2B}" type="presParOf" srcId="{96A73566-5B5C-4199-8A30-27118334F8D1}" destId="{F98C6606-8E24-42D3-A542-AF5F9DD8F3DE}" srcOrd="0" destOrd="0" presId="urn:microsoft.com/office/officeart/2008/layout/LinedList"/>
    <dgm:cxn modelId="{E50F5A0A-8D8B-4F8C-B834-42B55D6E460F}" type="presParOf" srcId="{96A73566-5B5C-4199-8A30-27118334F8D1}" destId="{446BDFDF-CD56-4D50-BDDD-5A0A334722EC}" srcOrd="1" destOrd="0" presId="urn:microsoft.com/office/officeart/2008/layout/LinedList"/>
    <dgm:cxn modelId="{BA5D37EE-AC79-4AA3-B21A-0D59D7BF72DB}" type="presParOf" srcId="{446BDFDF-CD56-4D50-BDDD-5A0A334722EC}" destId="{CAB8BF70-49DC-4DFD-B6E5-38183615D25C}" srcOrd="0" destOrd="0" presId="urn:microsoft.com/office/officeart/2008/layout/LinedList"/>
    <dgm:cxn modelId="{1BF2B173-90F3-4728-835E-1E4E8ABFE758}" type="presParOf" srcId="{446BDFDF-CD56-4D50-BDDD-5A0A334722EC}" destId="{821414EB-1E96-44F6-9D85-8A1CC9978007}" srcOrd="1" destOrd="0" presId="urn:microsoft.com/office/officeart/2008/layout/LinedList"/>
    <dgm:cxn modelId="{26031FAB-60E3-4F99-A416-768137218FF8}" type="presParOf" srcId="{96A73566-5B5C-4199-8A30-27118334F8D1}" destId="{5A5C7FEE-F48F-40A6-923B-82B6A8805B18}" srcOrd="2" destOrd="0" presId="urn:microsoft.com/office/officeart/2008/layout/LinedList"/>
    <dgm:cxn modelId="{2A12F204-29C9-450E-8BB5-6C1B7FD0F89E}" type="presParOf" srcId="{96A73566-5B5C-4199-8A30-27118334F8D1}" destId="{096A6BB9-AE8F-4128-AB2C-473CADA414F8}" srcOrd="3" destOrd="0" presId="urn:microsoft.com/office/officeart/2008/layout/LinedList"/>
    <dgm:cxn modelId="{D426CA3A-5116-44E7-B058-CCC6657AE119}" type="presParOf" srcId="{096A6BB9-AE8F-4128-AB2C-473CADA414F8}" destId="{2C6411B6-43B1-4FE4-99F5-37D98A07F3F9}" srcOrd="0" destOrd="0" presId="urn:microsoft.com/office/officeart/2008/layout/LinedList"/>
    <dgm:cxn modelId="{E4D48654-A4DB-447A-A800-DCC0ADAF84DA}" type="presParOf" srcId="{096A6BB9-AE8F-4128-AB2C-473CADA414F8}" destId="{224CA08A-9AFF-40FA-A870-655FB76B9CA5}"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C42CA1-E622-4B0D-9ABF-9069FC9301E0}" type="doc">
      <dgm:prSet loTypeId="urn:microsoft.com/office/officeart/2005/8/layout/cycle8" loCatId="cycle" qsTypeId="urn:microsoft.com/office/officeart/2005/8/quickstyle/simple1" qsCatId="simple" csTypeId="urn:microsoft.com/office/officeart/2005/8/colors/colorful1" csCatId="colorful" phldr="1"/>
      <dgm:spPr/>
      <dgm:t>
        <a:bodyPr/>
        <a:lstStyle/>
        <a:p>
          <a:endParaRPr lang="en-US"/>
        </a:p>
      </dgm:t>
    </dgm:pt>
    <dgm:pt modelId="{DE44C917-7012-4707-82AB-35177A303085}">
      <dgm:prSet/>
      <dgm:spPr/>
      <dgm:t>
        <a:bodyPr/>
        <a:lstStyle/>
        <a:p>
          <a:r>
            <a:rPr lang="en-US" dirty="0">
              <a:solidFill>
                <a:schemeClr val="tx1"/>
              </a:solidFill>
            </a:rPr>
            <a:t>Coercion and abuse is about power and control</a:t>
          </a:r>
        </a:p>
      </dgm:t>
    </dgm:pt>
    <dgm:pt modelId="{AB1A5179-67A1-472F-B50D-81E3F3834058}" type="parTrans" cxnId="{589E16BC-F44A-40C5-8D08-D9627B31AA90}">
      <dgm:prSet/>
      <dgm:spPr/>
      <dgm:t>
        <a:bodyPr/>
        <a:lstStyle/>
        <a:p>
          <a:endParaRPr lang="en-US"/>
        </a:p>
      </dgm:t>
    </dgm:pt>
    <dgm:pt modelId="{F8F2EABC-F169-4767-B813-C9810E2BF1F7}" type="sibTrans" cxnId="{589E16BC-F44A-40C5-8D08-D9627B31AA90}">
      <dgm:prSet/>
      <dgm:spPr/>
      <dgm:t>
        <a:bodyPr/>
        <a:lstStyle/>
        <a:p>
          <a:endParaRPr lang="en-US"/>
        </a:p>
      </dgm:t>
    </dgm:pt>
    <dgm:pt modelId="{E6DFA2B9-5C83-45C1-9763-9233DCF122E6}" type="pres">
      <dgm:prSet presAssocID="{55C42CA1-E622-4B0D-9ABF-9069FC9301E0}" presName="compositeShape" presStyleCnt="0">
        <dgm:presLayoutVars>
          <dgm:chMax val="7"/>
          <dgm:dir/>
          <dgm:resizeHandles val="exact"/>
        </dgm:presLayoutVars>
      </dgm:prSet>
      <dgm:spPr/>
    </dgm:pt>
    <dgm:pt modelId="{65F69C3B-4220-4E1E-980F-FA42DB3990FF}" type="pres">
      <dgm:prSet presAssocID="{55C42CA1-E622-4B0D-9ABF-9069FC9301E0}" presName="wedge1" presStyleLbl="node1" presStyleIdx="0" presStyleCnt="1" custLinFactNeighborX="-58733" custLinFactNeighborY="5690"/>
      <dgm:spPr/>
    </dgm:pt>
    <dgm:pt modelId="{01253DC0-9530-4566-9719-3B37A433F042}" type="pres">
      <dgm:prSet presAssocID="{55C42CA1-E622-4B0D-9ABF-9069FC9301E0}" presName="dummy1a" presStyleCnt="0"/>
      <dgm:spPr/>
    </dgm:pt>
    <dgm:pt modelId="{66C707D2-43C3-41CD-AC5C-6E9A41B260FD}" type="pres">
      <dgm:prSet presAssocID="{55C42CA1-E622-4B0D-9ABF-9069FC9301E0}" presName="dummy1b" presStyleCnt="0"/>
      <dgm:spPr/>
    </dgm:pt>
    <dgm:pt modelId="{CAB98428-0B3B-4830-9115-E2B181CD36C0}" type="pres">
      <dgm:prSet presAssocID="{55C42CA1-E622-4B0D-9ABF-9069FC9301E0}" presName="wedge1Tx" presStyleLbl="node1" presStyleIdx="0" presStyleCnt="1">
        <dgm:presLayoutVars>
          <dgm:chMax val="0"/>
          <dgm:chPref val="0"/>
          <dgm:bulletEnabled val="1"/>
        </dgm:presLayoutVars>
      </dgm:prSet>
      <dgm:spPr/>
    </dgm:pt>
    <dgm:pt modelId="{670B97A8-AAC2-4D81-87CD-0D44EB822DEA}" type="pres">
      <dgm:prSet presAssocID="{F8F2EABC-F169-4767-B813-C9810E2BF1F7}" presName="arrowWedge1single" presStyleLbl="fgSibTrans2D1" presStyleIdx="0" presStyleCnt="1"/>
      <dgm:spPr/>
    </dgm:pt>
  </dgm:ptLst>
  <dgm:cxnLst>
    <dgm:cxn modelId="{52061B56-963E-4097-8724-6D409D767608}" type="presOf" srcId="{55C42CA1-E622-4B0D-9ABF-9069FC9301E0}" destId="{E6DFA2B9-5C83-45C1-9763-9233DCF122E6}" srcOrd="0" destOrd="0" presId="urn:microsoft.com/office/officeart/2005/8/layout/cycle8"/>
    <dgm:cxn modelId="{C6A790A9-D528-4B9E-8637-33927E0B9BDC}" type="presOf" srcId="{DE44C917-7012-4707-82AB-35177A303085}" destId="{65F69C3B-4220-4E1E-980F-FA42DB3990FF}" srcOrd="0" destOrd="0" presId="urn:microsoft.com/office/officeart/2005/8/layout/cycle8"/>
    <dgm:cxn modelId="{589E16BC-F44A-40C5-8D08-D9627B31AA90}" srcId="{55C42CA1-E622-4B0D-9ABF-9069FC9301E0}" destId="{DE44C917-7012-4707-82AB-35177A303085}" srcOrd="0" destOrd="0" parTransId="{AB1A5179-67A1-472F-B50D-81E3F3834058}" sibTransId="{F8F2EABC-F169-4767-B813-C9810E2BF1F7}"/>
    <dgm:cxn modelId="{C4E8E9FF-5359-478A-8A71-D15868019DF8}" type="presOf" srcId="{DE44C917-7012-4707-82AB-35177A303085}" destId="{CAB98428-0B3B-4830-9115-E2B181CD36C0}" srcOrd="1" destOrd="0" presId="urn:microsoft.com/office/officeart/2005/8/layout/cycle8"/>
    <dgm:cxn modelId="{05607070-F259-40D5-B4A8-F58F9EAA0202}" type="presParOf" srcId="{E6DFA2B9-5C83-45C1-9763-9233DCF122E6}" destId="{65F69C3B-4220-4E1E-980F-FA42DB3990FF}" srcOrd="0" destOrd="0" presId="urn:microsoft.com/office/officeart/2005/8/layout/cycle8"/>
    <dgm:cxn modelId="{8394EF47-DF44-4962-963D-6B8E3BE0F368}" type="presParOf" srcId="{E6DFA2B9-5C83-45C1-9763-9233DCF122E6}" destId="{01253DC0-9530-4566-9719-3B37A433F042}" srcOrd="1" destOrd="0" presId="urn:microsoft.com/office/officeart/2005/8/layout/cycle8"/>
    <dgm:cxn modelId="{14A57E83-1F1F-45E0-A231-95C721BA60D6}" type="presParOf" srcId="{E6DFA2B9-5C83-45C1-9763-9233DCF122E6}" destId="{66C707D2-43C3-41CD-AC5C-6E9A41B260FD}" srcOrd="2" destOrd="0" presId="urn:microsoft.com/office/officeart/2005/8/layout/cycle8"/>
    <dgm:cxn modelId="{8327EBC9-7426-4247-82DF-C1C9EA2CA37D}" type="presParOf" srcId="{E6DFA2B9-5C83-45C1-9763-9233DCF122E6}" destId="{CAB98428-0B3B-4830-9115-E2B181CD36C0}" srcOrd="3" destOrd="0" presId="urn:microsoft.com/office/officeart/2005/8/layout/cycle8"/>
    <dgm:cxn modelId="{5CEF72EC-D5C0-4DF2-8ED4-775AD74779B0}" type="presParOf" srcId="{E6DFA2B9-5C83-45C1-9763-9233DCF122E6}" destId="{670B97A8-AAC2-4D81-87CD-0D44EB822DEA}" srcOrd="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C42CA1-E622-4B0D-9ABF-9069FC9301E0}" type="doc">
      <dgm:prSet loTypeId="urn:microsoft.com/office/officeart/2005/8/layout/cycle8" loCatId="cycle" qsTypeId="urn:microsoft.com/office/officeart/2005/8/quickstyle/simple1" qsCatId="simple" csTypeId="urn:microsoft.com/office/officeart/2005/8/colors/colorful3" csCatId="colorful" phldr="1"/>
      <dgm:spPr/>
      <dgm:t>
        <a:bodyPr/>
        <a:lstStyle/>
        <a:p>
          <a:endParaRPr lang="en-US"/>
        </a:p>
      </dgm:t>
    </dgm:pt>
    <dgm:pt modelId="{DE44C917-7012-4707-82AB-35177A303085}">
      <dgm:prSet/>
      <dgm:spPr/>
      <dgm:t>
        <a:bodyPr/>
        <a:lstStyle/>
        <a:p>
          <a:r>
            <a:rPr lang="en-US" dirty="0">
              <a:solidFill>
                <a:schemeClr val="tx1"/>
              </a:solidFill>
            </a:rPr>
            <a:t>Survivors are the EXPERTS</a:t>
          </a:r>
        </a:p>
      </dgm:t>
    </dgm:pt>
    <dgm:pt modelId="{AB1A5179-67A1-472F-B50D-81E3F3834058}" type="parTrans" cxnId="{589E16BC-F44A-40C5-8D08-D9627B31AA90}">
      <dgm:prSet/>
      <dgm:spPr/>
      <dgm:t>
        <a:bodyPr/>
        <a:lstStyle/>
        <a:p>
          <a:endParaRPr lang="en-US"/>
        </a:p>
      </dgm:t>
    </dgm:pt>
    <dgm:pt modelId="{F8F2EABC-F169-4767-B813-C9810E2BF1F7}" type="sibTrans" cxnId="{589E16BC-F44A-40C5-8D08-D9627B31AA90}">
      <dgm:prSet/>
      <dgm:spPr/>
      <dgm:t>
        <a:bodyPr/>
        <a:lstStyle/>
        <a:p>
          <a:endParaRPr lang="en-US"/>
        </a:p>
      </dgm:t>
    </dgm:pt>
    <dgm:pt modelId="{E6DFA2B9-5C83-45C1-9763-9233DCF122E6}" type="pres">
      <dgm:prSet presAssocID="{55C42CA1-E622-4B0D-9ABF-9069FC9301E0}" presName="compositeShape" presStyleCnt="0">
        <dgm:presLayoutVars>
          <dgm:chMax val="7"/>
          <dgm:dir/>
          <dgm:resizeHandles val="exact"/>
        </dgm:presLayoutVars>
      </dgm:prSet>
      <dgm:spPr/>
    </dgm:pt>
    <dgm:pt modelId="{65F69C3B-4220-4E1E-980F-FA42DB3990FF}" type="pres">
      <dgm:prSet presAssocID="{55C42CA1-E622-4B0D-9ABF-9069FC9301E0}" presName="wedge1" presStyleLbl="node1" presStyleIdx="0" presStyleCnt="1" custLinFactNeighborX="-64107" custLinFactNeighborY="586"/>
      <dgm:spPr/>
    </dgm:pt>
    <dgm:pt modelId="{01253DC0-9530-4566-9719-3B37A433F042}" type="pres">
      <dgm:prSet presAssocID="{55C42CA1-E622-4B0D-9ABF-9069FC9301E0}" presName="dummy1a" presStyleCnt="0"/>
      <dgm:spPr/>
    </dgm:pt>
    <dgm:pt modelId="{66C707D2-43C3-41CD-AC5C-6E9A41B260FD}" type="pres">
      <dgm:prSet presAssocID="{55C42CA1-E622-4B0D-9ABF-9069FC9301E0}" presName="dummy1b" presStyleCnt="0"/>
      <dgm:spPr/>
    </dgm:pt>
    <dgm:pt modelId="{CAB98428-0B3B-4830-9115-E2B181CD36C0}" type="pres">
      <dgm:prSet presAssocID="{55C42CA1-E622-4B0D-9ABF-9069FC9301E0}" presName="wedge1Tx" presStyleLbl="node1" presStyleIdx="0" presStyleCnt="1">
        <dgm:presLayoutVars>
          <dgm:chMax val="0"/>
          <dgm:chPref val="0"/>
          <dgm:bulletEnabled val="1"/>
        </dgm:presLayoutVars>
      </dgm:prSet>
      <dgm:spPr/>
    </dgm:pt>
    <dgm:pt modelId="{670B97A8-AAC2-4D81-87CD-0D44EB822DEA}" type="pres">
      <dgm:prSet presAssocID="{F8F2EABC-F169-4767-B813-C9810E2BF1F7}" presName="arrowWedge1single" presStyleLbl="fgSibTrans2D1" presStyleIdx="0" presStyleCnt="1" custScaleX="95882" custScaleY="96740" custLinFactNeighborX="741" custLinFactNeighborY="1598"/>
      <dgm:spPr/>
    </dgm:pt>
  </dgm:ptLst>
  <dgm:cxnLst>
    <dgm:cxn modelId="{90487019-740E-4ECD-A920-AE3D968C3A24}" type="presOf" srcId="{DE44C917-7012-4707-82AB-35177A303085}" destId="{65F69C3B-4220-4E1E-980F-FA42DB3990FF}" srcOrd="0" destOrd="0" presId="urn:microsoft.com/office/officeart/2005/8/layout/cycle8"/>
    <dgm:cxn modelId="{37FC7878-5877-46D9-981F-DFEC3CF81A21}" type="presOf" srcId="{DE44C917-7012-4707-82AB-35177A303085}" destId="{CAB98428-0B3B-4830-9115-E2B181CD36C0}" srcOrd="1" destOrd="0" presId="urn:microsoft.com/office/officeart/2005/8/layout/cycle8"/>
    <dgm:cxn modelId="{589E16BC-F44A-40C5-8D08-D9627B31AA90}" srcId="{55C42CA1-E622-4B0D-9ABF-9069FC9301E0}" destId="{DE44C917-7012-4707-82AB-35177A303085}" srcOrd="0" destOrd="0" parTransId="{AB1A5179-67A1-472F-B50D-81E3F3834058}" sibTransId="{F8F2EABC-F169-4767-B813-C9810E2BF1F7}"/>
    <dgm:cxn modelId="{DE6AF4C2-693B-4124-A60C-46921B800140}" type="presOf" srcId="{55C42CA1-E622-4B0D-9ABF-9069FC9301E0}" destId="{E6DFA2B9-5C83-45C1-9763-9233DCF122E6}" srcOrd="0" destOrd="0" presId="urn:microsoft.com/office/officeart/2005/8/layout/cycle8"/>
    <dgm:cxn modelId="{FED433A8-7836-4876-BEFE-805601B40F54}" type="presParOf" srcId="{E6DFA2B9-5C83-45C1-9763-9233DCF122E6}" destId="{65F69C3B-4220-4E1E-980F-FA42DB3990FF}" srcOrd="0" destOrd="0" presId="urn:microsoft.com/office/officeart/2005/8/layout/cycle8"/>
    <dgm:cxn modelId="{6B0C5917-6D43-4DB9-9A1E-4630F0FF1DFC}" type="presParOf" srcId="{E6DFA2B9-5C83-45C1-9763-9233DCF122E6}" destId="{01253DC0-9530-4566-9719-3B37A433F042}" srcOrd="1" destOrd="0" presId="urn:microsoft.com/office/officeart/2005/8/layout/cycle8"/>
    <dgm:cxn modelId="{7CFF8DC3-3BE9-4274-87CA-F9994D18B7DE}" type="presParOf" srcId="{E6DFA2B9-5C83-45C1-9763-9233DCF122E6}" destId="{66C707D2-43C3-41CD-AC5C-6E9A41B260FD}" srcOrd="2" destOrd="0" presId="urn:microsoft.com/office/officeart/2005/8/layout/cycle8"/>
    <dgm:cxn modelId="{3BC66C4D-BED5-4F49-A391-BE2064207CBE}" type="presParOf" srcId="{E6DFA2B9-5C83-45C1-9763-9233DCF122E6}" destId="{CAB98428-0B3B-4830-9115-E2B181CD36C0}" srcOrd="3" destOrd="0" presId="urn:microsoft.com/office/officeart/2005/8/layout/cycle8"/>
    <dgm:cxn modelId="{74F61109-871D-4D51-B42C-AC43637DE84F}" type="presParOf" srcId="{E6DFA2B9-5C83-45C1-9763-9233DCF122E6}" destId="{670B97A8-AAC2-4D81-87CD-0D44EB822DEA}" srcOrd="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C42CA1-E622-4B0D-9ABF-9069FC9301E0}" type="doc">
      <dgm:prSet loTypeId="urn:microsoft.com/office/officeart/2005/8/layout/cycle8" loCatId="cycle" qsTypeId="urn:microsoft.com/office/officeart/2005/8/quickstyle/simple1" qsCatId="simple" csTypeId="urn:microsoft.com/office/officeart/2005/8/colors/colorful4" csCatId="colorful" phldr="1"/>
      <dgm:spPr/>
      <dgm:t>
        <a:bodyPr/>
        <a:lstStyle/>
        <a:p>
          <a:endParaRPr lang="en-US"/>
        </a:p>
      </dgm:t>
    </dgm:pt>
    <dgm:pt modelId="{DE44C917-7012-4707-82AB-35177A303085}">
      <dgm:prSet/>
      <dgm:spPr/>
      <dgm:t>
        <a:bodyPr/>
        <a:lstStyle/>
        <a:p>
          <a:r>
            <a:rPr lang="en-US" dirty="0">
              <a:solidFill>
                <a:schemeClr val="tx1"/>
              </a:solidFill>
            </a:rPr>
            <a:t>Abusers only use the amount of force necessary</a:t>
          </a:r>
        </a:p>
      </dgm:t>
    </dgm:pt>
    <dgm:pt modelId="{AB1A5179-67A1-472F-B50D-81E3F3834058}" type="parTrans" cxnId="{589E16BC-F44A-40C5-8D08-D9627B31AA90}">
      <dgm:prSet/>
      <dgm:spPr/>
      <dgm:t>
        <a:bodyPr/>
        <a:lstStyle/>
        <a:p>
          <a:endParaRPr lang="en-US"/>
        </a:p>
      </dgm:t>
    </dgm:pt>
    <dgm:pt modelId="{F8F2EABC-F169-4767-B813-C9810E2BF1F7}" type="sibTrans" cxnId="{589E16BC-F44A-40C5-8D08-D9627B31AA90}">
      <dgm:prSet/>
      <dgm:spPr/>
      <dgm:t>
        <a:bodyPr/>
        <a:lstStyle/>
        <a:p>
          <a:endParaRPr lang="en-US"/>
        </a:p>
      </dgm:t>
    </dgm:pt>
    <dgm:pt modelId="{E6DFA2B9-5C83-45C1-9763-9233DCF122E6}" type="pres">
      <dgm:prSet presAssocID="{55C42CA1-E622-4B0D-9ABF-9069FC9301E0}" presName="compositeShape" presStyleCnt="0">
        <dgm:presLayoutVars>
          <dgm:chMax val="7"/>
          <dgm:dir/>
          <dgm:resizeHandles val="exact"/>
        </dgm:presLayoutVars>
      </dgm:prSet>
      <dgm:spPr/>
    </dgm:pt>
    <dgm:pt modelId="{65F69C3B-4220-4E1E-980F-FA42DB3990FF}" type="pres">
      <dgm:prSet presAssocID="{55C42CA1-E622-4B0D-9ABF-9069FC9301E0}" presName="wedge1" presStyleLbl="node1" presStyleIdx="0" presStyleCnt="1" custLinFactNeighborX="-65284" custLinFactNeighborY="3908"/>
      <dgm:spPr/>
    </dgm:pt>
    <dgm:pt modelId="{01253DC0-9530-4566-9719-3B37A433F042}" type="pres">
      <dgm:prSet presAssocID="{55C42CA1-E622-4B0D-9ABF-9069FC9301E0}" presName="dummy1a" presStyleCnt="0"/>
      <dgm:spPr/>
    </dgm:pt>
    <dgm:pt modelId="{66C707D2-43C3-41CD-AC5C-6E9A41B260FD}" type="pres">
      <dgm:prSet presAssocID="{55C42CA1-E622-4B0D-9ABF-9069FC9301E0}" presName="dummy1b" presStyleCnt="0"/>
      <dgm:spPr/>
    </dgm:pt>
    <dgm:pt modelId="{CAB98428-0B3B-4830-9115-E2B181CD36C0}" type="pres">
      <dgm:prSet presAssocID="{55C42CA1-E622-4B0D-9ABF-9069FC9301E0}" presName="wedge1Tx" presStyleLbl="node1" presStyleIdx="0" presStyleCnt="1">
        <dgm:presLayoutVars>
          <dgm:chMax val="0"/>
          <dgm:chPref val="0"/>
          <dgm:bulletEnabled val="1"/>
        </dgm:presLayoutVars>
      </dgm:prSet>
      <dgm:spPr/>
    </dgm:pt>
    <dgm:pt modelId="{670B97A8-AAC2-4D81-87CD-0D44EB822DEA}" type="pres">
      <dgm:prSet presAssocID="{F8F2EABC-F169-4767-B813-C9810E2BF1F7}" presName="arrowWedge1single" presStyleLbl="fgSibTrans2D1" presStyleIdx="0" presStyleCnt="1"/>
      <dgm:spPr/>
    </dgm:pt>
  </dgm:ptLst>
  <dgm:cxnLst>
    <dgm:cxn modelId="{A2E06569-BF16-4595-B5B2-D21D921A6A55}" type="presOf" srcId="{DE44C917-7012-4707-82AB-35177A303085}" destId="{65F69C3B-4220-4E1E-980F-FA42DB3990FF}" srcOrd="0" destOrd="0" presId="urn:microsoft.com/office/officeart/2005/8/layout/cycle8"/>
    <dgm:cxn modelId="{2FBB5E85-2A7A-40FA-8967-598C28651B9C}" type="presOf" srcId="{55C42CA1-E622-4B0D-9ABF-9069FC9301E0}" destId="{E6DFA2B9-5C83-45C1-9763-9233DCF122E6}" srcOrd="0" destOrd="0" presId="urn:microsoft.com/office/officeart/2005/8/layout/cycle8"/>
    <dgm:cxn modelId="{589E16BC-F44A-40C5-8D08-D9627B31AA90}" srcId="{55C42CA1-E622-4B0D-9ABF-9069FC9301E0}" destId="{DE44C917-7012-4707-82AB-35177A303085}" srcOrd="0" destOrd="0" parTransId="{AB1A5179-67A1-472F-B50D-81E3F3834058}" sibTransId="{F8F2EABC-F169-4767-B813-C9810E2BF1F7}"/>
    <dgm:cxn modelId="{0B349ED9-070D-4331-9746-8BF0F8E87422}" type="presOf" srcId="{DE44C917-7012-4707-82AB-35177A303085}" destId="{CAB98428-0B3B-4830-9115-E2B181CD36C0}" srcOrd="1" destOrd="0" presId="urn:microsoft.com/office/officeart/2005/8/layout/cycle8"/>
    <dgm:cxn modelId="{05435AC8-1C03-4C40-98A0-CCA99911BE76}" type="presParOf" srcId="{E6DFA2B9-5C83-45C1-9763-9233DCF122E6}" destId="{65F69C3B-4220-4E1E-980F-FA42DB3990FF}" srcOrd="0" destOrd="0" presId="urn:microsoft.com/office/officeart/2005/8/layout/cycle8"/>
    <dgm:cxn modelId="{0A4DC337-4FC9-42DE-AA92-675816738D11}" type="presParOf" srcId="{E6DFA2B9-5C83-45C1-9763-9233DCF122E6}" destId="{01253DC0-9530-4566-9719-3B37A433F042}" srcOrd="1" destOrd="0" presId="urn:microsoft.com/office/officeart/2005/8/layout/cycle8"/>
    <dgm:cxn modelId="{D523FFBF-034D-456E-B43E-1052005E0744}" type="presParOf" srcId="{E6DFA2B9-5C83-45C1-9763-9233DCF122E6}" destId="{66C707D2-43C3-41CD-AC5C-6E9A41B260FD}" srcOrd="2" destOrd="0" presId="urn:microsoft.com/office/officeart/2005/8/layout/cycle8"/>
    <dgm:cxn modelId="{C3A9244B-28E6-404A-AFA3-32399A57241D}" type="presParOf" srcId="{E6DFA2B9-5C83-45C1-9763-9233DCF122E6}" destId="{CAB98428-0B3B-4830-9115-E2B181CD36C0}" srcOrd="3" destOrd="0" presId="urn:microsoft.com/office/officeart/2005/8/layout/cycle8"/>
    <dgm:cxn modelId="{A9215295-069F-43AA-B292-983B703344C3}" type="presParOf" srcId="{E6DFA2B9-5C83-45C1-9763-9233DCF122E6}" destId="{670B97A8-AAC2-4D81-87CD-0D44EB822DEA}" srcOrd="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C42CA1-E622-4B0D-9ABF-9069FC9301E0}" type="doc">
      <dgm:prSet loTypeId="urn:microsoft.com/office/officeart/2005/8/layout/cycle8" loCatId="cycle" qsTypeId="urn:microsoft.com/office/officeart/2005/8/quickstyle/simple1" qsCatId="simple" csTypeId="urn:microsoft.com/office/officeart/2005/8/colors/colorful5" csCatId="colorful" phldr="1"/>
      <dgm:spPr/>
      <dgm:t>
        <a:bodyPr/>
        <a:lstStyle/>
        <a:p>
          <a:endParaRPr lang="en-US"/>
        </a:p>
      </dgm:t>
    </dgm:pt>
    <dgm:pt modelId="{DE44C917-7012-4707-82AB-35177A303085}">
      <dgm:prSet/>
      <dgm:spPr/>
      <dgm:t>
        <a:bodyPr/>
        <a:lstStyle/>
        <a:p>
          <a:r>
            <a:rPr lang="en-US" dirty="0">
              <a:solidFill>
                <a:schemeClr val="tx1"/>
              </a:solidFill>
            </a:rPr>
            <a:t>Past abuse MATTERS</a:t>
          </a:r>
        </a:p>
      </dgm:t>
    </dgm:pt>
    <dgm:pt modelId="{AB1A5179-67A1-472F-B50D-81E3F3834058}" type="parTrans" cxnId="{589E16BC-F44A-40C5-8D08-D9627B31AA90}">
      <dgm:prSet/>
      <dgm:spPr/>
      <dgm:t>
        <a:bodyPr/>
        <a:lstStyle/>
        <a:p>
          <a:endParaRPr lang="en-US"/>
        </a:p>
      </dgm:t>
    </dgm:pt>
    <dgm:pt modelId="{F8F2EABC-F169-4767-B813-C9810E2BF1F7}" type="sibTrans" cxnId="{589E16BC-F44A-40C5-8D08-D9627B31AA90}">
      <dgm:prSet/>
      <dgm:spPr/>
      <dgm:t>
        <a:bodyPr/>
        <a:lstStyle/>
        <a:p>
          <a:endParaRPr lang="en-US"/>
        </a:p>
      </dgm:t>
    </dgm:pt>
    <dgm:pt modelId="{E6DFA2B9-5C83-45C1-9763-9233DCF122E6}" type="pres">
      <dgm:prSet presAssocID="{55C42CA1-E622-4B0D-9ABF-9069FC9301E0}" presName="compositeShape" presStyleCnt="0">
        <dgm:presLayoutVars>
          <dgm:chMax val="7"/>
          <dgm:dir/>
          <dgm:resizeHandles val="exact"/>
        </dgm:presLayoutVars>
      </dgm:prSet>
      <dgm:spPr/>
    </dgm:pt>
    <dgm:pt modelId="{65F69C3B-4220-4E1E-980F-FA42DB3990FF}" type="pres">
      <dgm:prSet presAssocID="{55C42CA1-E622-4B0D-9ABF-9069FC9301E0}" presName="wedge1" presStyleLbl="node1" presStyleIdx="0" presStyleCnt="1" custLinFactNeighborX="-67598" custLinFactNeighborY="5128"/>
      <dgm:spPr/>
    </dgm:pt>
    <dgm:pt modelId="{01253DC0-9530-4566-9719-3B37A433F042}" type="pres">
      <dgm:prSet presAssocID="{55C42CA1-E622-4B0D-9ABF-9069FC9301E0}" presName="dummy1a" presStyleCnt="0"/>
      <dgm:spPr/>
    </dgm:pt>
    <dgm:pt modelId="{66C707D2-43C3-41CD-AC5C-6E9A41B260FD}" type="pres">
      <dgm:prSet presAssocID="{55C42CA1-E622-4B0D-9ABF-9069FC9301E0}" presName="dummy1b" presStyleCnt="0"/>
      <dgm:spPr/>
    </dgm:pt>
    <dgm:pt modelId="{CAB98428-0B3B-4830-9115-E2B181CD36C0}" type="pres">
      <dgm:prSet presAssocID="{55C42CA1-E622-4B0D-9ABF-9069FC9301E0}" presName="wedge1Tx" presStyleLbl="node1" presStyleIdx="0" presStyleCnt="1">
        <dgm:presLayoutVars>
          <dgm:chMax val="0"/>
          <dgm:chPref val="0"/>
          <dgm:bulletEnabled val="1"/>
        </dgm:presLayoutVars>
      </dgm:prSet>
      <dgm:spPr/>
    </dgm:pt>
    <dgm:pt modelId="{92D6F4B3-0B95-E746-A766-072C809FCBE7}" type="pres">
      <dgm:prSet presAssocID="{F8F2EABC-F169-4767-B813-C9810E2BF1F7}" presName="arrowWedge1single" presStyleLbl="fgSibTrans2D1" presStyleIdx="0" presStyleCnt="1"/>
      <dgm:spPr/>
    </dgm:pt>
  </dgm:ptLst>
  <dgm:cxnLst>
    <dgm:cxn modelId="{73FE781E-49CA-4701-B9A9-6709611A3878}" type="presOf" srcId="{55C42CA1-E622-4B0D-9ABF-9069FC9301E0}" destId="{E6DFA2B9-5C83-45C1-9763-9233DCF122E6}" srcOrd="0" destOrd="0" presId="urn:microsoft.com/office/officeart/2005/8/layout/cycle8"/>
    <dgm:cxn modelId="{9863C6A5-81F0-4942-BD86-544473C01F40}" type="presOf" srcId="{DE44C917-7012-4707-82AB-35177A303085}" destId="{65F69C3B-4220-4E1E-980F-FA42DB3990FF}" srcOrd="0" destOrd="0" presId="urn:microsoft.com/office/officeart/2005/8/layout/cycle8"/>
    <dgm:cxn modelId="{589E16BC-F44A-40C5-8D08-D9627B31AA90}" srcId="{55C42CA1-E622-4B0D-9ABF-9069FC9301E0}" destId="{DE44C917-7012-4707-82AB-35177A303085}" srcOrd="0" destOrd="0" parTransId="{AB1A5179-67A1-472F-B50D-81E3F3834058}" sibTransId="{F8F2EABC-F169-4767-B813-C9810E2BF1F7}"/>
    <dgm:cxn modelId="{FC975DFC-1BFE-46B3-9931-D66AC19171E8}" type="presOf" srcId="{DE44C917-7012-4707-82AB-35177A303085}" destId="{CAB98428-0B3B-4830-9115-E2B181CD36C0}" srcOrd="1" destOrd="0" presId="urn:microsoft.com/office/officeart/2005/8/layout/cycle8"/>
    <dgm:cxn modelId="{0C015E71-06AE-4B47-8E47-EA59FB39508E}" type="presParOf" srcId="{E6DFA2B9-5C83-45C1-9763-9233DCF122E6}" destId="{65F69C3B-4220-4E1E-980F-FA42DB3990FF}" srcOrd="0" destOrd="0" presId="urn:microsoft.com/office/officeart/2005/8/layout/cycle8"/>
    <dgm:cxn modelId="{43B07A26-9B5F-45DA-AA6F-C7977D5CAF6B}" type="presParOf" srcId="{E6DFA2B9-5C83-45C1-9763-9233DCF122E6}" destId="{01253DC0-9530-4566-9719-3B37A433F042}" srcOrd="1" destOrd="0" presId="urn:microsoft.com/office/officeart/2005/8/layout/cycle8"/>
    <dgm:cxn modelId="{6684EC31-129E-4200-AA4F-B0D1A999F4C8}" type="presParOf" srcId="{E6DFA2B9-5C83-45C1-9763-9233DCF122E6}" destId="{66C707D2-43C3-41CD-AC5C-6E9A41B260FD}" srcOrd="2" destOrd="0" presId="urn:microsoft.com/office/officeart/2005/8/layout/cycle8"/>
    <dgm:cxn modelId="{0CB7E980-0992-410B-8328-4663141B19C4}" type="presParOf" srcId="{E6DFA2B9-5C83-45C1-9763-9233DCF122E6}" destId="{CAB98428-0B3B-4830-9115-E2B181CD36C0}" srcOrd="3" destOrd="0" presId="urn:microsoft.com/office/officeart/2005/8/layout/cycle8"/>
    <dgm:cxn modelId="{B5723CB3-ECDD-7A43-8727-8CD33DC1953A}" type="presParOf" srcId="{E6DFA2B9-5C83-45C1-9763-9233DCF122E6}" destId="{92D6F4B3-0B95-E746-A766-072C809FCBE7}" srcOrd="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C42CA1-E622-4B0D-9ABF-9069FC9301E0}" type="doc">
      <dgm:prSet loTypeId="urn:microsoft.com/office/officeart/2005/8/layout/cycle8" loCatId="cycle" qsTypeId="urn:microsoft.com/office/officeart/2005/8/quickstyle/simple1" qsCatId="simple" csTypeId="urn:microsoft.com/office/officeart/2005/8/colors/colorful2" csCatId="colorful" phldr="1"/>
      <dgm:spPr/>
      <dgm:t>
        <a:bodyPr/>
        <a:lstStyle/>
        <a:p>
          <a:endParaRPr lang="en-US"/>
        </a:p>
      </dgm:t>
    </dgm:pt>
    <dgm:pt modelId="{DE44C917-7012-4707-82AB-35177A303085}">
      <dgm:prSet/>
      <dgm:spPr/>
      <dgm:t>
        <a:bodyPr/>
        <a:lstStyle/>
        <a:p>
          <a:r>
            <a:rPr lang="en-US" dirty="0">
              <a:solidFill>
                <a:schemeClr val="tx1"/>
              </a:solidFill>
            </a:rPr>
            <a:t>Forced sex may be the only ABUSE</a:t>
          </a:r>
        </a:p>
      </dgm:t>
    </dgm:pt>
    <dgm:pt modelId="{AB1A5179-67A1-472F-B50D-81E3F3834058}" type="parTrans" cxnId="{589E16BC-F44A-40C5-8D08-D9627B31AA90}">
      <dgm:prSet/>
      <dgm:spPr/>
      <dgm:t>
        <a:bodyPr/>
        <a:lstStyle/>
        <a:p>
          <a:endParaRPr lang="en-US"/>
        </a:p>
      </dgm:t>
    </dgm:pt>
    <dgm:pt modelId="{F8F2EABC-F169-4767-B813-C9810E2BF1F7}" type="sibTrans" cxnId="{589E16BC-F44A-40C5-8D08-D9627B31AA90}">
      <dgm:prSet/>
      <dgm:spPr/>
      <dgm:t>
        <a:bodyPr/>
        <a:lstStyle/>
        <a:p>
          <a:endParaRPr lang="en-US"/>
        </a:p>
      </dgm:t>
    </dgm:pt>
    <dgm:pt modelId="{E6DFA2B9-5C83-45C1-9763-9233DCF122E6}" type="pres">
      <dgm:prSet presAssocID="{55C42CA1-E622-4B0D-9ABF-9069FC9301E0}" presName="compositeShape" presStyleCnt="0">
        <dgm:presLayoutVars>
          <dgm:chMax val="7"/>
          <dgm:dir/>
          <dgm:resizeHandles val="exact"/>
        </dgm:presLayoutVars>
      </dgm:prSet>
      <dgm:spPr/>
    </dgm:pt>
    <dgm:pt modelId="{65F69C3B-4220-4E1E-980F-FA42DB3990FF}" type="pres">
      <dgm:prSet presAssocID="{55C42CA1-E622-4B0D-9ABF-9069FC9301E0}" presName="wedge1" presStyleLbl="node1" presStyleIdx="0" presStyleCnt="1" custLinFactNeighborX="-67598" custLinFactNeighborY="5128"/>
      <dgm:spPr/>
    </dgm:pt>
    <dgm:pt modelId="{01253DC0-9530-4566-9719-3B37A433F042}" type="pres">
      <dgm:prSet presAssocID="{55C42CA1-E622-4B0D-9ABF-9069FC9301E0}" presName="dummy1a" presStyleCnt="0"/>
      <dgm:spPr/>
    </dgm:pt>
    <dgm:pt modelId="{66C707D2-43C3-41CD-AC5C-6E9A41B260FD}" type="pres">
      <dgm:prSet presAssocID="{55C42CA1-E622-4B0D-9ABF-9069FC9301E0}" presName="dummy1b" presStyleCnt="0"/>
      <dgm:spPr/>
    </dgm:pt>
    <dgm:pt modelId="{CAB98428-0B3B-4830-9115-E2B181CD36C0}" type="pres">
      <dgm:prSet presAssocID="{55C42CA1-E622-4B0D-9ABF-9069FC9301E0}" presName="wedge1Tx" presStyleLbl="node1" presStyleIdx="0" presStyleCnt="1">
        <dgm:presLayoutVars>
          <dgm:chMax val="0"/>
          <dgm:chPref val="0"/>
          <dgm:bulletEnabled val="1"/>
        </dgm:presLayoutVars>
      </dgm:prSet>
      <dgm:spPr/>
    </dgm:pt>
    <dgm:pt modelId="{670B97A8-AAC2-4D81-87CD-0D44EB822DEA}" type="pres">
      <dgm:prSet presAssocID="{F8F2EABC-F169-4767-B813-C9810E2BF1F7}" presName="arrowWedge1single" presStyleLbl="fgSibTrans2D1" presStyleIdx="0" presStyleCnt="1"/>
      <dgm:spPr/>
    </dgm:pt>
  </dgm:ptLst>
  <dgm:cxnLst>
    <dgm:cxn modelId="{73FE781E-49CA-4701-B9A9-6709611A3878}" type="presOf" srcId="{55C42CA1-E622-4B0D-9ABF-9069FC9301E0}" destId="{E6DFA2B9-5C83-45C1-9763-9233DCF122E6}" srcOrd="0" destOrd="0" presId="urn:microsoft.com/office/officeart/2005/8/layout/cycle8"/>
    <dgm:cxn modelId="{9863C6A5-81F0-4942-BD86-544473C01F40}" type="presOf" srcId="{DE44C917-7012-4707-82AB-35177A303085}" destId="{65F69C3B-4220-4E1E-980F-FA42DB3990FF}" srcOrd="0" destOrd="0" presId="urn:microsoft.com/office/officeart/2005/8/layout/cycle8"/>
    <dgm:cxn modelId="{589E16BC-F44A-40C5-8D08-D9627B31AA90}" srcId="{55C42CA1-E622-4B0D-9ABF-9069FC9301E0}" destId="{DE44C917-7012-4707-82AB-35177A303085}" srcOrd="0" destOrd="0" parTransId="{AB1A5179-67A1-472F-B50D-81E3F3834058}" sibTransId="{F8F2EABC-F169-4767-B813-C9810E2BF1F7}"/>
    <dgm:cxn modelId="{FC975DFC-1BFE-46B3-9931-D66AC19171E8}" type="presOf" srcId="{DE44C917-7012-4707-82AB-35177A303085}" destId="{CAB98428-0B3B-4830-9115-E2B181CD36C0}" srcOrd="1" destOrd="0" presId="urn:microsoft.com/office/officeart/2005/8/layout/cycle8"/>
    <dgm:cxn modelId="{0C015E71-06AE-4B47-8E47-EA59FB39508E}" type="presParOf" srcId="{E6DFA2B9-5C83-45C1-9763-9233DCF122E6}" destId="{65F69C3B-4220-4E1E-980F-FA42DB3990FF}" srcOrd="0" destOrd="0" presId="urn:microsoft.com/office/officeart/2005/8/layout/cycle8"/>
    <dgm:cxn modelId="{43B07A26-9B5F-45DA-AA6F-C7977D5CAF6B}" type="presParOf" srcId="{E6DFA2B9-5C83-45C1-9763-9233DCF122E6}" destId="{01253DC0-9530-4566-9719-3B37A433F042}" srcOrd="1" destOrd="0" presId="urn:microsoft.com/office/officeart/2005/8/layout/cycle8"/>
    <dgm:cxn modelId="{6684EC31-129E-4200-AA4F-B0D1A999F4C8}" type="presParOf" srcId="{E6DFA2B9-5C83-45C1-9763-9233DCF122E6}" destId="{66C707D2-43C3-41CD-AC5C-6E9A41B260FD}" srcOrd="2" destOrd="0" presId="urn:microsoft.com/office/officeart/2005/8/layout/cycle8"/>
    <dgm:cxn modelId="{0CB7E980-0992-410B-8328-4663141B19C4}" type="presParOf" srcId="{E6DFA2B9-5C83-45C1-9763-9233DCF122E6}" destId="{CAB98428-0B3B-4830-9115-E2B181CD36C0}" srcOrd="3" destOrd="0" presId="urn:microsoft.com/office/officeart/2005/8/layout/cycle8"/>
    <dgm:cxn modelId="{751E4E50-B099-4927-952E-178D4D96F117}" type="presParOf" srcId="{E6DFA2B9-5C83-45C1-9763-9233DCF122E6}" destId="{670B97A8-AAC2-4D81-87CD-0D44EB822DEA}" srcOrd="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C42CA1-E622-4B0D-9ABF-9069FC9301E0}" type="doc">
      <dgm:prSet loTypeId="urn:microsoft.com/office/officeart/2005/8/layout/cycle8" loCatId="cycle" qsTypeId="urn:microsoft.com/office/officeart/2005/8/quickstyle/simple1" qsCatId="simple" csTypeId="urn:microsoft.com/office/officeart/2005/8/colors/colorful4" csCatId="colorful" phldr="1"/>
      <dgm:spPr/>
      <dgm:t>
        <a:bodyPr/>
        <a:lstStyle/>
        <a:p>
          <a:endParaRPr lang="en-US"/>
        </a:p>
      </dgm:t>
    </dgm:pt>
    <dgm:pt modelId="{DE44C917-7012-4707-82AB-35177A303085}">
      <dgm:prSet/>
      <dgm:spPr/>
      <dgm:t>
        <a:bodyPr/>
        <a:lstStyle/>
        <a:p>
          <a:r>
            <a:rPr lang="en-US" dirty="0">
              <a:solidFill>
                <a:schemeClr val="tx1"/>
              </a:solidFill>
            </a:rPr>
            <a:t>NOT telling is not the same as LYING</a:t>
          </a:r>
        </a:p>
      </dgm:t>
    </dgm:pt>
    <dgm:pt modelId="{AB1A5179-67A1-472F-B50D-81E3F3834058}" type="parTrans" cxnId="{589E16BC-F44A-40C5-8D08-D9627B31AA90}">
      <dgm:prSet/>
      <dgm:spPr/>
      <dgm:t>
        <a:bodyPr/>
        <a:lstStyle/>
        <a:p>
          <a:endParaRPr lang="en-US"/>
        </a:p>
      </dgm:t>
    </dgm:pt>
    <dgm:pt modelId="{F8F2EABC-F169-4767-B813-C9810E2BF1F7}" type="sibTrans" cxnId="{589E16BC-F44A-40C5-8D08-D9627B31AA90}">
      <dgm:prSet/>
      <dgm:spPr/>
      <dgm:t>
        <a:bodyPr/>
        <a:lstStyle/>
        <a:p>
          <a:endParaRPr lang="en-US"/>
        </a:p>
      </dgm:t>
    </dgm:pt>
    <dgm:pt modelId="{E6DFA2B9-5C83-45C1-9763-9233DCF122E6}" type="pres">
      <dgm:prSet presAssocID="{55C42CA1-E622-4B0D-9ABF-9069FC9301E0}" presName="compositeShape" presStyleCnt="0">
        <dgm:presLayoutVars>
          <dgm:chMax val="7"/>
          <dgm:dir/>
          <dgm:resizeHandles val="exact"/>
        </dgm:presLayoutVars>
      </dgm:prSet>
      <dgm:spPr/>
    </dgm:pt>
    <dgm:pt modelId="{65F69C3B-4220-4E1E-980F-FA42DB3990FF}" type="pres">
      <dgm:prSet presAssocID="{55C42CA1-E622-4B0D-9ABF-9069FC9301E0}" presName="wedge1" presStyleLbl="node1" presStyleIdx="0" presStyleCnt="1" custLinFactNeighborX="-67598" custLinFactNeighborY="5128"/>
      <dgm:spPr/>
    </dgm:pt>
    <dgm:pt modelId="{01253DC0-9530-4566-9719-3B37A433F042}" type="pres">
      <dgm:prSet presAssocID="{55C42CA1-E622-4B0D-9ABF-9069FC9301E0}" presName="dummy1a" presStyleCnt="0"/>
      <dgm:spPr/>
    </dgm:pt>
    <dgm:pt modelId="{66C707D2-43C3-41CD-AC5C-6E9A41B260FD}" type="pres">
      <dgm:prSet presAssocID="{55C42CA1-E622-4B0D-9ABF-9069FC9301E0}" presName="dummy1b" presStyleCnt="0"/>
      <dgm:spPr/>
    </dgm:pt>
    <dgm:pt modelId="{CAB98428-0B3B-4830-9115-E2B181CD36C0}" type="pres">
      <dgm:prSet presAssocID="{55C42CA1-E622-4B0D-9ABF-9069FC9301E0}" presName="wedge1Tx" presStyleLbl="node1" presStyleIdx="0" presStyleCnt="1">
        <dgm:presLayoutVars>
          <dgm:chMax val="0"/>
          <dgm:chPref val="0"/>
          <dgm:bulletEnabled val="1"/>
        </dgm:presLayoutVars>
      </dgm:prSet>
      <dgm:spPr/>
    </dgm:pt>
    <dgm:pt modelId="{670B97A8-AAC2-4D81-87CD-0D44EB822DEA}" type="pres">
      <dgm:prSet presAssocID="{F8F2EABC-F169-4767-B813-C9810E2BF1F7}" presName="arrowWedge1single" presStyleLbl="fgSibTrans2D1" presStyleIdx="0" presStyleCnt="1" custLinFactNeighborX="127" custLinFactNeighborY="-127"/>
      <dgm:spPr/>
    </dgm:pt>
  </dgm:ptLst>
  <dgm:cxnLst>
    <dgm:cxn modelId="{73FE781E-49CA-4701-B9A9-6709611A3878}" type="presOf" srcId="{55C42CA1-E622-4B0D-9ABF-9069FC9301E0}" destId="{E6DFA2B9-5C83-45C1-9763-9233DCF122E6}" srcOrd="0" destOrd="0" presId="urn:microsoft.com/office/officeart/2005/8/layout/cycle8"/>
    <dgm:cxn modelId="{9863C6A5-81F0-4942-BD86-544473C01F40}" type="presOf" srcId="{DE44C917-7012-4707-82AB-35177A303085}" destId="{65F69C3B-4220-4E1E-980F-FA42DB3990FF}" srcOrd="0" destOrd="0" presId="urn:microsoft.com/office/officeart/2005/8/layout/cycle8"/>
    <dgm:cxn modelId="{589E16BC-F44A-40C5-8D08-D9627B31AA90}" srcId="{55C42CA1-E622-4B0D-9ABF-9069FC9301E0}" destId="{DE44C917-7012-4707-82AB-35177A303085}" srcOrd="0" destOrd="0" parTransId="{AB1A5179-67A1-472F-B50D-81E3F3834058}" sibTransId="{F8F2EABC-F169-4767-B813-C9810E2BF1F7}"/>
    <dgm:cxn modelId="{FC975DFC-1BFE-46B3-9931-D66AC19171E8}" type="presOf" srcId="{DE44C917-7012-4707-82AB-35177A303085}" destId="{CAB98428-0B3B-4830-9115-E2B181CD36C0}" srcOrd="1" destOrd="0" presId="urn:microsoft.com/office/officeart/2005/8/layout/cycle8"/>
    <dgm:cxn modelId="{0C015E71-06AE-4B47-8E47-EA59FB39508E}" type="presParOf" srcId="{E6DFA2B9-5C83-45C1-9763-9233DCF122E6}" destId="{65F69C3B-4220-4E1E-980F-FA42DB3990FF}" srcOrd="0" destOrd="0" presId="urn:microsoft.com/office/officeart/2005/8/layout/cycle8"/>
    <dgm:cxn modelId="{43B07A26-9B5F-45DA-AA6F-C7977D5CAF6B}" type="presParOf" srcId="{E6DFA2B9-5C83-45C1-9763-9233DCF122E6}" destId="{01253DC0-9530-4566-9719-3B37A433F042}" srcOrd="1" destOrd="0" presId="urn:microsoft.com/office/officeart/2005/8/layout/cycle8"/>
    <dgm:cxn modelId="{6684EC31-129E-4200-AA4F-B0D1A999F4C8}" type="presParOf" srcId="{E6DFA2B9-5C83-45C1-9763-9233DCF122E6}" destId="{66C707D2-43C3-41CD-AC5C-6E9A41B260FD}" srcOrd="2" destOrd="0" presId="urn:microsoft.com/office/officeart/2005/8/layout/cycle8"/>
    <dgm:cxn modelId="{0CB7E980-0992-410B-8328-4663141B19C4}" type="presParOf" srcId="{E6DFA2B9-5C83-45C1-9763-9233DCF122E6}" destId="{CAB98428-0B3B-4830-9115-E2B181CD36C0}" srcOrd="3" destOrd="0" presId="urn:microsoft.com/office/officeart/2005/8/layout/cycle8"/>
    <dgm:cxn modelId="{751E4E50-B099-4927-952E-178D4D96F117}" type="presParOf" srcId="{E6DFA2B9-5C83-45C1-9763-9233DCF122E6}" destId="{670B97A8-AAC2-4D81-87CD-0D44EB822DEA}" srcOrd="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5C42CA1-E622-4B0D-9ABF-9069FC9301E0}" type="doc">
      <dgm:prSet loTypeId="urn:microsoft.com/office/officeart/2005/8/layout/cycle8" loCatId="cycle" qsTypeId="urn:microsoft.com/office/officeart/2005/8/quickstyle/simple1" qsCatId="simple" csTypeId="urn:microsoft.com/office/officeart/2005/8/colors/colorful5" csCatId="colorful" phldr="1"/>
      <dgm:spPr/>
      <dgm:t>
        <a:bodyPr/>
        <a:lstStyle/>
        <a:p>
          <a:endParaRPr lang="en-US"/>
        </a:p>
      </dgm:t>
    </dgm:pt>
    <dgm:pt modelId="{DE44C917-7012-4707-82AB-35177A303085}">
      <dgm:prSet/>
      <dgm:spPr/>
      <dgm:t>
        <a:bodyPr/>
        <a:lstStyle/>
        <a:p>
          <a:r>
            <a:rPr lang="en-US" dirty="0">
              <a:solidFill>
                <a:schemeClr val="tx1"/>
              </a:solidFill>
            </a:rPr>
            <a:t>Survivors have been surviving</a:t>
          </a:r>
        </a:p>
      </dgm:t>
    </dgm:pt>
    <dgm:pt modelId="{AB1A5179-67A1-472F-B50D-81E3F3834058}" type="parTrans" cxnId="{589E16BC-F44A-40C5-8D08-D9627B31AA90}">
      <dgm:prSet/>
      <dgm:spPr/>
      <dgm:t>
        <a:bodyPr/>
        <a:lstStyle/>
        <a:p>
          <a:endParaRPr lang="en-US"/>
        </a:p>
      </dgm:t>
    </dgm:pt>
    <dgm:pt modelId="{F8F2EABC-F169-4767-B813-C9810E2BF1F7}" type="sibTrans" cxnId="{589E16BC-F44A-40C5-8D08-D9627B31AA90}">
      <dgm:prSet/>
      <dgm:spPr/>
      <dgm:t>
        <a:bodyPr/>
        <a:lstStyle/>
        <a:p>
          <a:endParaRPr lang="en-US"/>
        </a:p>
      </dgm:t>
    </dgm:pt>
    <dgm:pt modelId="{E6DFA2B9-5C83-45C1-9763-9233DCF122E6}" type="pres">
      <dgm:prSet presAssocID="{55C42CA1-E622-4B0D-9ABF-9069FC9301E0}" presName="compositeShape" presStyleCnt="0">
        <dgm:presLayoutVars>
          <dgm:chMax val="7"/>
          <dgm:dir/>
          <dgm:resizeHandles val="exact"/>
        </dgm:presLayoutVars>
      </dgm:prSet>
      <dgm:spPr/>
    </dgm:pt>
    <dgm:pt modelId="{65F69C3B-4220-4E1E-980F-FA42DB3990FF}" type="pres">
      <dgm:prSet presAssocID="{55C42CA1-E622-4B0D-9ABF-9069FC9301E0}" presName="wedge1" presStyleLbl="node1" presStyleIdx="0" presStyleCnt="1" custLinFactNeighborX="-58733" custLinFactNeighborY="857"/>
      <dgm:spPr/>
    </dgm:pt>
    <dgm:pt modelId="{01253DC0-9530-4566-9719-3B37A433F042}" type="pres">
      <dgm:prSet presAssocID="{55C42CA1-E622-4B0D-9ABF-9069FC9301E0}" presName="dummy1a" presStyleCnt="0"/>
      <dgm:spPr/>
    </dgm:pt>
    <dgm:pt modelId="{66C707D2-43C3-41CD-AC5C-6E9A41B260FD}" type="pres">
      <dgm:prSet presAssocID="{55C42CA1-E622-4B0D-9ABF-9069FC9301E0}" presName="dummy1b" presStyleCnt="0"/>
      <dgm:spPr/>
    </dgm:pt>
    <dgm:pt modelId="{CAB98428-0B3B-4830-9115-E2B181CD36C0}" type="pres">
      <dgm:prSet presAssocID="{55C42CA1-E622-4B0D-9ABF-9069FC9301E0}" presName="wedge1Tx" presStyleLbl="node1" presStyleIdx="0" presStyleCnt="1">
        <dgm:presLayoutVars>
          <dgm:chMax val="0"/>
          <dgm:chPref val="0"/>
          <dgm:bulletEnabled val="1"/>
        </dgm:presLayoutVars>
      </dgm:prSet>
      <dgm:spPr/>
    </dgm:pt>
    <dgm:pt modelId="{670B97A8-AAC2-4D81-87CD-0D44EB822DEA}" type="pres">
      <dgm:prSet presAssocID="{F8F2EABC-F169-4767-B813-C9810E2BF1F7}" presName="arrowWedge1single" presStyleLbl="fgSibTrans2D1" presStyleIdx="0" presStyleCnt="1" custLinFactNeighborX="235" custLinFactNeighborY="2596"/>
      <dgm:spPr/>
    </dgm:pt>
  </dgm:ptLst>
  <dgm:cxnLst>
    <dgm:cxn modelId="{A61B8D45-AC4D-4C5F-AC65-3E90A2B8932E}" type="presOf" srcId="{55C42CA1-E622-4B0D-9ABF-9069FC9301E0}" destId="{E6DFA2B9-5C83-45C1-9763-9233DCF122E6}" srcOrd="0" destOrd="0" presId="urn:microsoft.com/office/officeart/2005/8/layout/cycle8"/>
    <dgm:cxn modelId="{DC64DE97-1A1B-4CA3-ABDC-5E3806670362}" type="presOf" srcId="{DE44C917-7012-4707-82AB-35177A303085}" destId="{CAB98428-0B3B-4830-9115-E2B181CD36C0}" srcOrd="1" destOrd="0" presId="urn:microsoft.com/office/officeart/2005/8/layout/cycle8"/>
    <dgm:cxn modelId="{B60C5AAE-3BE1-4DCC-841F-986C5C94E708}" type="presOf" srcId="{DE44C917-7012-4707-82AB-35177A303085}" destId="{65F69C3B-4220-4E1E-980F-FA42DB3990FF}" srcOrd="0" destOrd="0" presId="urn:microsoft.com/office/officeart/2005/8/layout/cycle8"/>
    <dgm:cxn modelId="{589E16BC-F44A-40C5-8D08-D9627B31AA90}" srcId="{55C42CA1-E622-4B0D-9ABF-9069FC9301E0}" destId="{DE44C917-7012-4707-82AB-35177A303085}" srcOrd="0" destOrd="0" parTransId="{AB1A5179-67A1-472F-B50D-81E3F3834058}" sibTransId="{F8F2EABC-F169-4767-B813-C9810E2BF1F7}"/>
    <dgm:cxn modelId="{3C330825-09ED-4B35-8F53-9B882B703531}" type="presParOf" srcId="{E6DFA2B9-5C83-45C1-9763-9233DCF122E6}" destId="{65F69C3B-4220-4E1E-980F-FA42DB3990FF}" srcOrd="0" destOrd="0" presId="urn:microsoft.com/office/officeart/2005/8/layout/cycle8"/>
    <dgm:cxn modelId="{50837972-3AC2-417C-983F-AD9B3A633ECB}" type="presParOf" srcId="{E6DFA2B9-5C83-45C1-9763-9233DCF122E6}" destId="{01253DC0-9530-4566-9719-3B37A433F042}" srcOrd="1" destOrd="0" presId="urn:microsoft.com/office/officeart/2005/8/layout/cycle8"/>
    <dgm:cxn modelId="{2A561BD3-71B5-4354-8AA0-242E6382159E}" type="presParOf" srcId="{E6DFA2B9-5C83-45C1-9763-9233DCF122E6}" destId="{66C707D2-43C3-41CD-AC5C-6E9A41B260FD}" srcOrd="2" destOrd="0" presId="urn:microsoft.com/office/officeart/2005/8/layout/cycle8"/>
    <dgm:cxn modelId="{6E5B4F32-10B0-4DB5-8734-D3E22FFF87CE}" type="presParOf" srcId="{E6DFA2B9-5C83-45C1-9763-9233DCF122E6}" destId="{CAB98428-0B3B-4830-9115-E2B181CD36C0}" srcOrd="3" destOrd="0" presId="urn:microsoft.com/office/officeart/2005/8/layout/cycle8"/>
    <dgm:cxn modelId="{C6A13F76-3B0B-4767-8F2B-9F7552D404AE}" type="presParOf" srcId="{E6DFA2B9-5C83-45C1-9763-9233DCF122E6}" destId="{670B97A8-AAC2-4D81-87CD-0D44EB822DEA}" srcOrd="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5B73C-E241-4CA5-BEB5-C073B29819A0}">
      <dsp:nvSpPr>
        <dsp:cNvPr id="0" name=""/>
        <dsp:cNvSpPr/>
      </dsp:nvSpPr>
      <dsp:spPr>
        <a:xfrm>
          <a:off x="0" y="1614"/>
          <a:ext cx="9873047" cy="1750612"/>
        </a:xfrm>
        <a:prstGeom prst="roundRect">
          <a:avLst/>
        </a:prstGeom>
        <a:solidFill>
          <a:schemeClr val="tx2">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baseline="0" dirty="0"/>
            <a:t>What is Domestic Violence?</a:t>
          </a:r>
        </a:p>
        <a:p>
          <a:pPr marL="0" lvl="0" indent="0" algn="l" defTabSz="1066800">
            <a:lnSpc>
              <a:spcPct val="90000"/>
            </a:lnSpc>
            <a:spcBef>
              <a:spcPct val="0"/>
            </a:spcBef>
            <a:spcAft>
              <a:spcPct val="35000"/>
            </a:spcAft>
            <a:buNone/>
          </a:pPr>
          <a:r>
            <a:rPr lang="en-US" sz="2400" kern="1200" baseline="0" dirty="0"/>
            <a:t>A pattern of power and coercive control used by one person over another person– including more behaviors than physical or sexual abuse – with consequences or harm experienced by the person who resists.</a:t>
          </a:r>
          <a:endParaRPr lang="en-US" sz="2400" kern="1200" dirty="0"/>
        </a:p>
      </dsp:txBody>
      <dsp:txXfrm>
        <a:off x="85458" y="87072"/>
        <a:ext cx="9702131" cy="15796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69C3B-4220-4E1E-980F-FA42DB3990FF}">
      <dsp:nvSpPr>
        <dsp:cNvPr id="0" name=""/>
        <dsp:cNvSpPr/>
      </dsp:nvSpPr>
      <dsp:spPr>
        <a:xfrm>
          <a:off x="282210" y="536990"/>
          <a:ext cx="4160520" cy="4160520"/>
        </a:xfrm>
        <a:prstGeom prst="ellips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a:solidFill>
                <a:schemeClr val="tx1"/>
              </a:solidFill>
            </a:rPr>
            <a:t>The best way to SUPPORT CHILDREN is to SUPPORT PARENTS</a:t>
          </a:r>
        </a:p>
      </dsp:txBody>
      <dsp:txXfrm>
        <a:off x="975630" y="1230410"/>
        <a:ext cx="2773680" cy="2773680"/>
      </dsp:txXfrm>
    </dsp:sp>
    <dsp:sp modelId="{670B97A8-AAC2-4D81-87CD-0D44EB822DEA}">
      <dsp:nvSpPr>
        <dsp:cNvPr id="0" name=""/>
        <dsp:cNvSpPr/>
      </dsp:nvSpPr>
      <dsp:spPr>
        <a:xfrm>
          <a:off x="42654" y="279356"/>
          <a:ext cx="4675632" cy="4675632"/>
        </a:xfrm>
        <a:prstGeom prst="circularArrow">
          <a:avLst>
            <a:gd name="adj1" fmla="val 5085"/>
            <a:gd name="adj2" fmla="val 327528"/>
            <a:gd name="adj3" fmla="val 15842725"/>
            <a:gd name="adj4" fmla="val 16229746"/>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69C3B-4220-4E1E-980F-FA42DB3990FF}">
      <dsp:nvSpPr>
        <dsp:cNvPr id="0" name=""/>
        <dsp:cNvSpPr/>
      </dsp:nvSpPr>
      <dsp:spPr>
        <a:xfrm>
          <a:off x="806436" y="609591"/>
          <a:ext cx="4160520" cy="4160520"/>
        </a:xfrm>
        <a:prstGeom prst="ellipse">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r>
            <a:rPr lang="en-US" sz="4900" kern="1200" dirty="0">
              <a:solidFill>
                <a:schemeClr val="tx1"/>
              </a:solidFill>
            </a:rPr>
            <a:t>Leaving doesn’t equal safety</a:t>
          </a:r>
        </a:p>
      </dsp:txBody>
      <dsp:txXfrm>
        <a:off x="1499856" y="1303011"/>
        <a:ext cx="2773680" cy="2773680"/>
      </dsp:txXfrm>
    </dsp:sp>
    <dsp:sp modelId="{670B97A8-AAC2-4D81-87CD-0D44EB822DEA}">
      <dsp:nvSpPr>
        <dsp:cNvPr id="0" name=""/>
        <dsp:cNvSpPr/>
      </dsp:nvSpPr>
      <dsp:spPr>
        <a:xfrm>
          <a:off x="566880" y="351957"/>
          <a:ext cx="4675632" cy="4675632"/>
        </a:xfrm>
        <a:prstGeom prst="circularArrow">
          <a:avLst>
            <a:gd name="adj1" fmla="val 5085"/>
            <a:gd name="adj2" fmla="val 327528"/>
            <a:gd name="adj3" fmla="val 15842725"/>
            <a:gd name="adj4" fmla="val 16229746"/>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F2EB7-4C53-4E3A-BB62-F28A0D37FC3F}">
      <dsp:nvSpPr>
        <dsp:cNvPr id="0" name=""/>
        <dsp:cNvSpPr/>
      </dsp:nvSpPr>
      <dsp:spPr>
        <a:xfrm>
          <a:off x="4333236" y="1223008"/>
          <a:ext cx="1566757" cy="1566949"/>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38622EE-83DA-4BE4-B1C1-BA1B919CB533}">
      <dsp:nvSpPr>
        <dsp:cNvPr id="0" name=""/>
        <dsp:cNvSpPr/>
      </dsp:nvSpPr>
      <dsp:spPr>
        <a:xfrm>
          <a:off x="4218993" y="0"/>
          <a:ext cx="1795242" cy="9607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rtl="0">
            <a:lnSpc>
              <a:spcPct val="90000"/>
            </a:lnSpc>
            <a:spcBef>
              <a:spcPct val="0"/>
            </a:spcBef>
            <a:spcAft>
              <a:spcPct val="35000"/>
            </a:spcAft>
            <a:buNone/>
          </a:pPr>
          <a:r>
            <a:rPr lang="en-US" sz="2300" kern="1200"/>
            <a:t>Family/Culture</a:t>
          </a:r>
        </a:p>
      </dsp:txBody>
      <dsp:txXfrm>
        <a:off x="4218993" y="0"/>
        <a:ext cx="1795242" cy="960729"/>
      </dsp:txXfrm>
    </dsp:sp>
    <dsp:sp modelId="{C5950781-2EA2-49D0-A1B5-153DEE5B1DCF}">
      <dsp:nvSpPr>
        <dsp:cNvPr id="0" name=""/>
        <dsp:cNvSpPr/>
      </dsp:nvSpPr>
      <dsp:spPr>
        <a:xfrm>
          <a:off x="4792818" y="1443976"/>
          <a:ext cx="1566757" cy="1566949"/>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59F461F-D486-412B-9E8C-2D41B937DD5E}">
      <dsp:nvSpPr>
        <dsp:cNvPr id="0" name=""/>
        <dsp:cNvSpPr/>
      </dsp:nvSpPr>
      <dsp:spPr>
        <a:xfrm>
          <a:off x="6552809" y="912692"/>
          <a:ext cx="1697320" cy="105680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rtl="0">
            <a:lnSpc>
              <a:spcPct val="90000"/>
            </a:lnSpc>
            <a:spcBef>
              <a:spcPct val="0"/>
            </a:spcBef>
            <a:spcAft>
              <a:spcPct val="35000"/>
            </a:spcAft>
            <a:buNone/>
          </a:pPr>
          <a:r>
            <a:rPr lang="en-US" sz="2300" kern="1200"/>
            <a:t>Shame</a:t>
          </a:r>
        </a:p>
      </dsp:txBody>
      <dsp:txXfrm>
        <a:off x="6552809" y="912692"/>
        <a:ext cx="1697320" cy="1056802"/>
      </dsp:txXfrm>
    </dsp:sp>
    <dsp:sp modelId="{2A29371C-12C3-40FF-B3EF-EF5312D6C1BE}">
      <dsp:nvSpPr>
        <dsp:cNvPr id="0" name=""/>
        <dsp:cNvSpPr/>
      </dsp:nvSpPr>
      <dsp:spPr>
        <a:xfrm>
          <a:off x="4905755" y="1941153"/>
          <a:ext cx="1566757" cy="1566949"/>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649CA11-6CA2-4290-AA5C-EB4B0A15CDD7}">
      <dsp:nvSpPr>
        <dsp:cNvPr id="0" name=""/>
        <dsp:cNvSpPr/>
      </dsp:nvSpPr>
      <dsp:spPr>
        <a:xfrm>
          <a:off x="6716013" y="2257714"/>
          <a:ext cx="1664679" cy="112885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rtl="0">
            <a:lnSpc>
              <a:spcPct val="90000"/>
            </a:lnSpc>
            <a:spcBef>
              <a:spcPct val="0"/>
            </a:spcBef>
            <a:spcAft>
              <a:spcPct val="35000"/>
            </a:spcAft>
            <a:buNone/>
          </a:pPr>
          <a:r>
            <a:rPr lang="en-US" sz="2300" kern="1200"/>
            <a:t>Isolation</a:t>
          </a:r>
        </a:p>
      </dsp:txBody>
      <dsp:txXfrm>
        <a:off x="6716013" y="2257714"/>
        <a:ext cx="1664679" cy="1128857"/>
      </dsp:txXfrm>
    </dsp:sp>
    <dsp:sp modelId="{37F8783C-F86A-4B93-B633-473D56B0F28A}">
      <dsp:nvSpPr>
        <dsp:cNvPr id="0" name=""/>
        <dsp:cNvSpPr/>
      </dsp:nvSpPr>
      <dsp:spPr>
        <a:xfrm>
          <a:off x="4587834" y="2339856"/>
          <a:ext cx="1566757" cy="1566949"/>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989F5CA-9894-4A4C-9B62-7AD2CB24DC68}">
      <dsp:nvSpPr>
        <dsp:cNvPr id="0" name=""/>
        <dsp:cNvSpPr/>
      </dsp:nvSpPr>
      <dsp:spPr>
        <a:xfrm>
          <a:off x="5997916" y="3770862"/>
          <a:ext cx="1795242" cy="103278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rtl="0">
            <a:lnSpc>
              <a:spcPct val="90000"/>
            </a:lnSpc>
            <a:spcBef>
              <a:spcPct val="0"/>
            </a:spcBef>
            <a:spcAft>
              <a:spcPct val="35000"/>
            </a:spcAft>
            <a:buNone/>
          </a:pPr>
          <a:r>
            <a:rPr lang="en-US" sz="2300" kern="1200"/>
            <a:t>Language</a:t>
          </a:r>
        </a:p>
      </dsp:txBody>
      <dsp:txXfrm>
        <a:off x="5997916" y="3770862"/>
        <a:ext cx="1795242" cy="1032784"/>
      </dsp:txXfrm>
    </dsp:sp>
    <dsp:sp modelId="{E86FD40B-3E1D-4A08-ACDD-EA757E7E3E39}">
      <dsp:nvSpPr>
        <dsp:cNvPr id="0" name=""/>
        <dsp:cNvSpPr/>
      </dsp:nvSpPr>
      <dsp:spPr>
        <a:xfrm>
          <a:off x="4078638" y="2339856"/>
          <a:ext cx="1566757" cy="1566949"/>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EAD4CEE-17ED-4827-9AE9-2B0B9E3E6BFF}">
      <dsp:nvSpPr>
        <dsp:cNvPr id="0" name=""/>
        <dsp:cNvSpPr/>
      </dsp:nvSpPr>
      <dsp:spPr>
        <a:xfrm>
          <a:off x="2440070" y="3770862"/>
          <a:ext cx="1795242" cy="103278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rtl="0">
            <a:lnSpc>
              <a:spcPct val="90000"/>
            </a:lnSpc>
            <a:spcBef>
              <a:spcPct val="0"/>
            </a:spcBef>
            <a:spcAft>
              <a:spcPct val="35000"/>
            </a:spcAft>
            <a:buNone/>
          </a:pPr>
          <a:r>
            <a:rPr lang="en-US" sz="2300" kern="1200"/>
            <a:t>Religion</a:t>
          </a:r>
        </a:p>
      </dsp:txBody>
      <dsp:txXfrm>
        <a:off x="2440070" y="3770862"/>
        <a:ext cx="1795242" cy="1032784"/>
      </dsp:txXfrm>
    </dsp:sp>
    <dsp:sp modelId="{7A1B7D1A-688D-4BBC-8CF1-F0554FDF33BA}">
      <dsp:nvSpPr>
        <dsp:cNvPr id="0" name=""/>
        <dsp:cNvSpPr/>
      </dsp:nvSpPr>
      <dsp:spPr>
        <a:xfrm>
          <a:off x="3760716" y="1941153"/>
          <a:ext cx="1566757" cy="1566949"/>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8FB5B50-4C4A-4898-B780-271496A22EC6}">
      <dsp:nvSpPr>
        <dsp:cNvPr id="0" name=""/>
        <dsp:cNvSpPr/>
      </dsp:nvSpPr>
      <dsp:spPr>
        <a:xfrm>
          <a:off x="1852536" y="2257714"/>
          <a:ext cx="1664679" cy="112885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rtl="0">
            <a:lnSpc>
              <a:spcPct val="90000"/>
            </a:lnSpc>
            <a:spcBef>
              <a:spcPct val="0"/>
            </a:spcBef>
            <a:spcAft>
              <a:spcPct val="35000"/>
            </a:spcAft>
            <a:buNone/>
          </a:pPr>
          <a:r>
            <a:rPr lang="en-US" sz="2300" kern="1200"/>
            <a:t>Immigration</a:t>
          </a:r>
        </a:p>
      </dsp:txBody>
      <dsp:txXfrm>
        <a:off x="1852536" y="2257714"/>
        <a:ext cx="1664679" cy="1128857"/>
      </dsp:txXfrm>
    </dsp:sp>
    <dsp:sp modelId="{DBA5792C-84DB-462C-977A-59606E57F154}">
      <dsp:nvSpPr>
        <dsp:cNvPr id="0" name=""/>
        <dsp:cNvSpPr/>
      </dsp:nvSpPr>
      <dsp:spPr>
        <a:xfrm>
          <a:off x="3873654" y="1443976"/>
          <a:ext cx="1566757" cy="1566949"/>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AC230AF-24B7-40CA-AED0-445B58159415}">
      <dsp:nvSpPr>
        <dsp:cNvPr id="0" name=""/>
        <dsp:cNvSpPr/>
      </dsp:nvSpPr>
      <dsp:spPr>
        <a:xfrm>
          <a:off x="1983099" y="912692"/>
          <a:ext cx="1697320" cy="105680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rtl="0">
            <a:lnSpc>
              <a:spcPct val="90000"/>
            </a:lnSpc>
            <a:spcBef>
              <a:spcPct val="0"/>
            </a:spcBef>
            <a:spcAft>
              <a:spcPct val="35000"/>
            </a:spcAft>
            <a:buNone/>
          </a:pPr>
          <a:r>
            <a:rPr lang="en-US" sz="2300" kern="1200" dirty="0"/>
            <a:t>Bureaucracy</a:t>
          </a:r>
        </a:p>
      </dsp:txBody>
      <dsp:txXfrm>
        <a:off x="1983099" y="912692"/>
        <a:ext cx="1697320" cy="10568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86251-254C-452A-A52F-E693BBAA4435}">
      <dsp:nvSpPr>
        <dsp:cNvPr id="0" name=""/>
        <dsp:cNvSpPr/>
      </dsp:nvSpPr>
      <dsp:spPr>
        <a:xfrm>
          <a:off x="0" y="0"/>
          <a:ext cx="4673404" cy="4347148"/>
        </a:xfrm>
        <a:prstGeom prst="roundRect">
          <a:avLst>
            <a:gd name="adj" fmla="val 10000"/>
          </a:avLst>
        </a:prstGeom>
        <a:gradFill rotWithShape="0">
          <a:gsLst>
            <a:gs pos="0">
              <a:schemeClr val="accent2">
                <a:tint val="40000"/>
                <a:hueOff val="0"/>
                <a:satOff val="0"/>
                <a:lumOff val="0"/>
                <a:alphaOff val="0"/>
                <a:tint val="98000"/>
                <a:lumMod val="110000"/>
              </a:schemeClr>
            </a:gs>
            <a:gs pos="84000">
              <a:schemeClr val="accent2">
                <a:tint val="40000"/>
                <a:hueOff val="0"/>
                <a:satOff val="0"/>
                <a:lumOff val="0"/>
                <a:alphaOff val="0"/>
                <a:shade val="90000"/>
                <a:lumMod val="8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en-US" sz="6200" kern="1200" dirty="0"/>
            <a:t>Safety</a:t>
          </a:r>
        </a:p>
      </dsp:txBody>
      <dsp:txXfrm>
        <a:off x="0" y="0"/>
        <a:ext cx="4673404" cy="1304144"/>
      </dsp:txXfrm>
    </dsp:sp>
    <dsp:sp modelId="{301961E5-E7E0-4348-B9BC-CEF224E4E8BA}">
      <dsp:nvSpPr>
        <dsp:cNvPr id="0" name=""/>
        <dsp:cNvSpPr/>
      </dsp:nvSpPr>
      <dsp:spPr>
        <a:xfrm>
          <a:off x="472198" y="1304515"/>
          <a:ext cx="3738723" cy="854040"/>
        </a:xfrm>
        <a:prstGeom prst="roundRect">
          <a:avLst>
            <a:gd name="adj" fmla="val 10000"/>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No violence</a:t>
          </a:r>
        </a:p>
      </dsp:txBody>
      <dsp:txXfrm>
        <a:off x="497212" y="1329529"/>
        <a:ext cx="3688695" cy="804012"/>
      </dsp:txXfrm>
    </dsp:sp>
    <dsp:sp modelId="{C4FADEBA-7B9A-406B-A8F2-914439AF2519}">
      <dsp:nvSpPr>
        <dsp:cNvPr id="0" name=""/>
        <dsp:cNvSpPr/>
      </dsp:nvSpPr>
      <dsp:spPr>
        <a:xfrm>
          <a:off x="472198" y="2289947"/>
          <a:ext cx="3738723" cy="854040"/>
        </a:xfrm>
        <a:prstGeom prst="roundRect">
          <a:avLst>
            <a:gd name="adj" fmla="val 10000"/>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Basic Human Needs Met</a:t>
          </a:r>
        </a:p>
      </dsp:txBody>
      <dsp:txXfrm>
        <a:off x="497212" y="2314961"/>
        <a:ext cx="3688695" cy="804012"/>
      </dsp:txXfrm>
    </dsp:sp>
    <dsp:sp modelId="{D86E8660-7964-43A6-A1F5-95CE3CE60D55}">
      <dsp:nvSpPr>
        <dsp:cNvPr id="0" name=""/>
        <dsp:cNvSpPr/>
      </dsp:nvSpPr>
      <dsp:spPr>
        <a:xfrm>
          <a:off x="472198" y="3275378"/>
          <a:ext cx="3738723" cy="854040"/>
        </a:xfrm>
        <a:prstGeom prst="roundRect">
          <a:avLst>
            <a:gd name="adj" fmla="val 10000"/>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Social and Emotional Well-Being</a:t>
          </a:r>
        </a:p>
      </dsp:txBody>
      <dsp:txXfrm>
        <a:off x="497212" y="3300392"/>
        <a:ext cx="3688695" cy="804012"/>
      </dsp:txXfrm>
    </dsp:sp>
    <dsp:sp modelId="{992D34E1-1733-46E7-8FF0-581195B1B2BC}">
      <dsp:nvSpPr>
        <dsp:cNvPr id="0" name=""/>
        <dsp:cNvSpPr/>
      </dsp:nvSpPr>
      <dsp:spPr>
        <a:xfrm>
          <a:off x="5033626" y="0"/>
          <a:ext cx="4673404" cy="4347148"/>
        </a:xfrm>
        <a:prstGeom prst="roundRect">
          <a:avLst>
            <a:gd name="adj" fmla="val 10000"/>
          </a:avLst>
        </a:prstGeom>
        <a:gradFill rotWithShape="0">
          <a:gsLst>
            <a:gs pos="0">
              <a:schemeClr val="accent2">
                <a:tint val="40000"/>
                <a:hueOff val="0"/>
                <a:satOff val="0"/>
                <a:lumOff val="0"/>
                <a:alphaOff val="0"/>
                <a:tint val="98000"/>
                <a:lumMod val="110000"/>
              </a:schemeClr>
            </a:gs>
            <a:gs pos="84000">
              <a:schemeClr val="accent2">
                <a:tint val="40000"/>
                <a:hueOff val="0"/>
                <a:satOff val="0"/>
                <a:lumOff val="0"/>
                <a:alphaOff val="0"/>
                <a:shade val="90000"/>
                <a:lumMod val="8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en-US" sz="6200" kern="1200" dirty="0"/>
            <a:t>Safer</a:t>
          </a:r>
        </a:p>
      </dsp:txBody>
      <dsp:txXfrm>
        <a:off x="5033626" y="0"/>
        <a:ext cx="4673404" cy="1304144"/>
      </dsp:txXfrm>
    </dsp:sp>
    <dsp:sp modelId="{6DFEF117-D403-4F7C-8B58-302F9933D8CD}">
      <dsp:nvSpPr>
        <dsp:cNvPr id="0" name=""/>
        <dsp:cNvSpPr/>
      </dsp:nvSpPr>
      <dsp:spPr>
        <a:xfrm>
          <a:off x="5597577" y="1080800"/>
          <a:ext cx="3738723" cy="891350"/>
        </a:xfrm>
        <a:prstGeom prst="roundRect">
          <a:avLst>
            <a:gd name="adj" fmla="val 10000"/>
          </a:avLst>
        </a:prstGeom>
        <a:gradFill rotWithShape="0">
          <a:gsLst>
            <a:gs pos="0">
              <a:schemeClr val="accent5">
                <a:hueOff val="0"/>
                <a:satOff val="0"/>
                <a:lumOff val="0"/>
                <a:alphaOff val="0"/>
                <a:tint val="98000"/>
                <a:lumMod val="110000"/>
              </a:schemeClr>
            </a:gs>
            <a:gs pos="84000">
              <a:schemeClr val="accent5">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Less violence</a:t>
          </a:r>
        </a:p>
        <a:p>
          <a:pPr marL="0" lvl="0" indent="0" algn="ctr" defTabSz="933450">
            <a:lnSpc>
              <a:spcPct val="90000"/>
            </a:lnSpc>
            <a:spcBef>
              <a:spcPct val="0"/>
            </a:spcBef>
            <a:spcAft>
              <a:spcPct val="35000"/>
            </a:spcAft>
            <a:buNone/>
          </a:pPr>
          <a:r>
            <a:rPr lang="en-US" sz="1600" kern="1200" dirty="0"/>
            <a:t>Reduced level, less frequent, less control</a:t>
          </a:r>
        </a:p>
      </dsp:txBody>
      <dsp:txXfrm>
        <a:off x="5623684" y="1106907"/>
        <a:ext cx="3686509" cy="839136"/>
      </dsp:txXfrm>
    </dsp:sp>
    <dsp:sp modelId="{E9661E57-9509-419F-A55C-2FE5B1F1270C}">
      <dsp:nvSpPr>
        <dsp:cNvPr id="0" name=""/>
        <dsp:cNvSpPr/>
      </dsp:nvSpPr>
      <dsp:spPr>
        <a:xfrm>
          <a:off x="5626627" y="2073307"/>
          <a:ext cx="3738723" cy="822963"/>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ts val="0"/>
            </a:spcAft>
            <a:buNone/>
          </a:pPr>
          <a:r>
            <a:rPr lang="en-US" sz="2100" kern="1200" dirty="0"/>
            <a:t>Economic Stability Increased</a:t>
          </a:r>
        </a:p>
        <a:p>
          <a:pPr marL="0" lvl="0" indent="0" algn="ctr" defTabSz="933450">
            <a:lnSpc>
              <a:spcPct val="90000"/>
            </a:lnSpc>
            <a:spcBef>
              <a:spcPct val="0"/>
            </a:spcBef>
            <a:spcAft>
              <a:spcPts val="0"/>
            </a:spcAft>
            <a:buNone/>
          </a:pPr>
          <a:r>
            <a:rPr lang="en-US" sz="1600" kern="1200" dirty="0"/>
            <a:t>Fewer gaps in meeting basic needs, more financial resources</a:t>
          </a:r>
        </a:p>
      </dsp:txBody>
      <dsp:txXfrm>
        <a:off x="5650731" y="2097411"/>
        <a:ext cx="3690515" cy="774755"/>
      </dsp:txXfrm>
    </dsp:sp>
    <dsp:sp modelId="{AD5436AC-750B-4C15-AEE0-D9137186FDC8}">
      <dsp:nvSpPr>
        <dsp:cNvPr id="0" name=""/>
        <dsp:cNvSpPr/>
      </dsp:nvSpPr>
      <dsp:spPr>
        <a:xfrm>
          <a:off x="5612083" y="3029739"/>
          <a:ext cx="3738723" cy="992408"/>
        </a:xfrm>
        <a:prstGeom prst="roundRect">
          <a:avLst>
            <a:gd name="adj" fmla="val 10000"/>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Well-Being Strengthened</a:t>
          </a:r>
        </a:p>
        <a:p>
          <a:pPr marL="0" lvl="0" indent="0" algn="ctr" defTabSz="933450">
            <a:lnSpc>
              <a:spcPct val="90000"/>
            </a:lnSpc>
            <a:spcBef>
              <a:spcPct val="0"/>
            </a:spcBef>
            <a:spcAft>
              <a:spcPct val="35000"/>
            </a:spcAft>
            <a:buNone/>
          </a:pPr>
          <a:r>
            <a:rPr lang="en-US" sz="1600" kern="1200" dirty="0"/>
            <a:t>More resilience to effects of violence, emotional healing, increased social supports, reinforced cultural strengths</a:t>
          </a:r>
        </a:p>
      </dsp:txBody>
      <dsp:txXfrm>
        <a:off x="5641150" y="3058806"/>
        <a:ext cx="3680589" cy="9342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92E93-4578-4593-B4F9-769C6923C230}">
      <dsp:nvSpPr>
        <dsp:cNvPr id="0" name=""/>
        <dsp:cNvSpPr/>
      </dsp:nvSpPr>
      <dsp:spPr>
        <a:xfrm rot="16200000">
          <a:off x="-964502" y="966741"/>
          <a:ext cx="4130184" cy="2196701"/>
        </a:xfrm>
        <a:prstGeom prst="flowChartManualOperation">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r>
            <a:rPr lang="en-US" sz="2800" kern="1200" dirty="0"/>
            <a:t>Violence Prevention and Reduction</a:t>
          </a:r>
        </a:p>
      </dsp:txBody>
      <dsp:txXfrm rot="5400000">
        <a:off x="2239" y="826037"/>
        <a:ext cx="2196701" cy="2478110"/>
      </dsp:txXfrm>
    </dsp:sp>
    <dsp:sp modelId="{C3068D13-E3E4-46E1-B689-EE82F8E7A178}">
      <dsp:nvSpPr>
        <dsp:cNvPr id="0" name=""/>
        <dsp:cNvSpPr/>
      </dsp:nvSpPr>
      <dsp:spPr>
        <a:xfrm rot="16200000">
          <a:off x="1396952" y="966741"/>
          <a:ext cx="4130184" cy="2196701"/>
        </a:xfrm>
        <a:prstGeom prst="flowChartManualOperation">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r>
            <a:rPr lang="en-US" sz="2800" kern="1200" dirty="0"/>
            <a:t>Economic Stability and Educational Opportunity </a:t>
          </a:r>
        </a:p>
      </dsp:txBody>
      <dsp:txXfrm rot="5400000">
        <a:off x="2363693" y="826037"/>
        <a:ext cx="2196701" cy="2478110"/>
      </dsp:txXfrm>
    </dsp:sp>
    <dsp:sp modelId="{1AC055CA-A55D-4E43-88EA-27757883FF8D}">
      <dsp:nvSpPr>
        <dsp:cNvPr id="0" name=""/>
        <dsp:cNvSpPr/>
      </dsp:nvSpPr>
      <dsp:spPr>
        <a:xfrm rot="16200000">
          <a:off x="3758406" y="966741"/>
          <a:ext cx="4130184" cy="2196701"/>
        </a:xfrm>
        <a:prstGeom prst="flowChartManualOperation">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US" sz="2400" kern="1200" dirty="0"/>
            <a:t>Well Being Strengthened</a:t>
          </a:r>
        </a:p>
      </dsp:txBody>
      <dsp:txXfrm rot="5400000">
        <a:off x="4725147" y="826037"/>
        <a:ext cx="2196701" cy="2478110"/>
      </dsp:txXfrm>
    </dsp:sp>
    <dsp:sp modelId="{12AD335A-F5B7-4823-84B5-FD2731366A2C}">
      <dsp:nvSpPr>
        <dsp:cNvPr id="0" name=""/>
        <dsp:cNvSpPr/>
      </dsp:nvSpPr>
      <dsp:spPr>
        <a:xfrm rot="16200000">
          <a:off x="6119861" y="966741"/>
          <a:ext cx="4130184" cy="2196701"/>
        </a:xfrm>
        <a:prstGeom prst="flowChartManualOperation">
          <a:avLst/>
        </a:prstGeom>
        <a:gradFill rotWithShape="0">
          <a:gsLst>
            <a:gs pos="0">
              <a:schemeClr val="accent5">
                <a:hueOff val="0"/>
                <a:satOff val="0"/>
                <a:lumOff val="0"/>
                <a:alphaOff val="0"/>
                <a:tint val="98000"/>
                <a:lumMod val="110000"/>
              </a:schemeClr>
            </a:gs>
            <a:gs pos="84000">
              <a:schemeClr val="accent5">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US" sz="1800" kern="1200" dirty="0"/>
            <a:t>Capable Caretakers</a:t>
          </a:r>
        </a:p>
        <a:p>
          <a:pPr marL="171450" lvl="1" indent="-171450" algn="l" defTabSz="800100">
            <a:lnSpc>
              <a:spcPct val="90000"/>
            </a:lnSpc>
            <a:spcBef>
              <a:spcPct val="0"/>
            </a:spcBef>
            <a:spcAft>
              <a:spcPct val="15000"/>
            </a:spcAft>
            <a:buChar char="•"/>
          </a:pPr>
          <a:r>
            <a:rPr lang="en-US" sz="1800" u="sng" kern="1200" dirty="0"/>
            <a:t>Parent survivor </a:t>
          </a:r>
          <a:r>
            <a:rPr lang="en-US" sz="1800" kern="1200" dirty="0"/>
            <a:t>safer and supported</a:t>
          </a:r>
        </a:p>
        <a:p>
          <a:pPr marL="171450" lvl="1" indent="-171450" algn="l" defTabSz="800100">
            <a:lnSpc>
              <a:spcPct val="90000"/>
            </a:lnSpc>
            <a:spcBef>
              <a:spcPct val="0"/>
            </a:spcBef>
            <a:spcAft>
              <a:spcPct val="15000"/>
            </a:spcAft>
            <a:buChar char="•"/>
          </a:pPr>
          <a:r>
            <a:rPr lang="en-US" sz="1800" u="sng" kern="1200" dirty="0"/>
            <a:t>Parent doing harm </a:t>
          </a:r>
          <a:r>
            <a:rPr lang="en-US" sz="1800" kern="1200" dirty="0"/>
            <a:t>less harmful and more helpful</a:t>
          </a:r>
        </a:p>
      </dsp:txBody>
      <dsp:txXfrm rot="5400000">
        <a:off x="7086602" y="826037"/>
        <a:ext cx="2196701" cy="247811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70D24-6B2F-4E21-86AB-10271F692DFC}">
      <dsp:nvSpPr>
        <dsp:cNvPr id="0" name=""/>
        <dsp:cNvSpPr/>
      </dsp:nvSpPr>
      <dsp:spPr>
        <a:xfrm>
          <a:off x="3036" y="1756005"/>
          <a:ext cx="3046214" cy="1218485"/>
        </a:xfrm>
        <a:prstGeom prst="homePlate">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t>Initiate conversation</a:t>
          </a:r>
        </a:p>
      </dsp:txBody>
      <dsp:txXfrm>
        <a:off x="3036" y="1756005"/>
        <a:ext cx="2741593" cy="1218485"/>
      </dsp:txXfrm>
    </dsp:sp>
    <dsp:sp modelId="{6E7F2D9B-0439-46AB-BF29-A34E2338C2FE}">
      <dsp:nvSpPr>
        <dsp:cNvPr id="0" name=""/>
        <dsp:cNvSpPr/>
      </dsp:nvSpPr>
      <dsp:spPr>
        <a:xfrm>
          <a:off x="2440007" y="1756005"/>
          <a:ext cx="3046214" cy="1218485"/>
        </a:xfrm>
        <a:prstGeom prst="chevron">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t>Respectfully review risks</a:t>
          </a:r>
        </a:p>
      </dsp:txBody>
      <dsp:txXfrm>
        <a:off x="3049250" y="1756005"/>
        <a:ext cx="1827729" cy="1218485"/>
      </dsp:txXfrm>
    </dsp:sp>
    <dsp:sp modelId="{3072BEFB-E069-432E-8785-CCD220154F53}">
      <dsp:nvSpPr>
        <dsp:cNvPr id="0" name=""/>
        <dsp:cNvSpPr/>
      </dsp:nvSpPr>
      <dsp:spPr>
        <a:xfrm>
          <a:off x="4876978" y="1756005"/>
          <a:ext cx="3046214" cy="1218485"/>
        </a:xfrm>
        <a:prstGeom prst="chevron">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t>Identify relevant options &amp; resources</a:t>
          </a:r>
        </a:p>
      </dsp:txBody>
      <dsp:txXfrm>
        <a:off x="5486221" y="1756005"/>
        <a:ext cx="1827729" cy="1218485"/>
      </dsp:txXfrm>
    </dsp:sp>
    <dsp:sp modelId="{90F50578-BF40-4A7D-95E7-172AB2689F0B}">
      <dsp:nvSpPr>
        <dsp:cNvPr id="0" name=""/>
        <dsp:cNvSpPr/>
      </dsp:nvSpPr>
      <dsp:spPr>
        <a:xfrm>
          <a:off x="7313949" y="1756005"/>
          <a:ext cx="3046214" cy="1218485"/>
        </a:xfrm>
        <a:prstGeom prst="chevron">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t>Implement plan/check in / make changes</a:t>
          </a:r>
        </a:p>
      </dsp:txBody>
      <dsp:txXfrm>
        <a:off x="7923192" y="1756005"/>
        <a:ext cx="1827729" cy="121848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A0228-DE7B-4C17-BD81-7F7585D48139}">
      <dsp:nvSpPr>
        <dsp:cNvPr id="0" name=""/>
        <dsp:cNvSpPr/>
      </dsp:nvSpPr>
      <dsp:spPr>
        <a:xfrm>
          <a:off x="3117759" y="-270867"/>
          <a:ext cx="4280081" cy="4280081"/>
        </a:xfrm>
        <a:prstGeom prst="circularArrow">
          <a:avLst>
            <a:gd name="adj1" fmla="val 5689"/>
            <a:gd name="adj2" fmla="val 340510"/>
            <a:gd name="adj3" fmla="val 12309006"/>
            <a:gd name="adj4" fmla="val 18350955"/>
            <a:gd name="adj5" fmla="val 5908"/>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1D7DAF-1783-4463-8C72-2E038F2D32ED}">
      <dsp:nvSpPr>
        <dsp:cNvPr id="0" name=""/>
        <dsp:cNvSpPr/>
      </dsp:nvSpPr>
      <dsp:spPr>
        <a:xfrm>
          <a:off x="3717428" y="642"/>
          <a:ext cx="3080742" cy="1540371"/>
        </a:xfrm>
        <a:prstGeom prst="roundRect">
          <a:avLst/>
        </a:prstGeom>
        <a:solidFill>
          <a:schemeClr val="lt1">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a:t>Building Trust</a:t>
          </a:r>
        </a:p>
      </dsp:txBody>
      <dsp:txXfrm>
        <a:off x="3792623" y="75837"/>
        <a:ext cx="2930352" cy="1389981"/>
      </dsp:txXfrm>
    </dsp:sp>
    <dsp:sp modelId="{1CE69BD6-C955-4F24-933D-60BC996C8484}">
      <dsp:nvSpPr>
        <dsp:cNvPr id="0" name=""/>
        <dsp:cNvSpPr/>
      </dsp:nvSpPr>
      <dsp:spPr>
        <a:xfrm>
          <a:off x="5339599" y="2810324"/>
          <a:ext cx="3080742" cy="1540371"/>
        </a:xfrm>
        <a:prstGeom prst="roundRect">
          <a:avLst/>
        </a:prstGeom>
        <a:solidFill>
          <a:schemeClr val="lt1">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a:t>Listening Differently</a:t>
          </a:r>
        </a:p>
      </dsp:txBody>
      <dsp:txXfrm>
        <a:off x="5414794" y="2885519"/>
        <a:ext cx="2930352" cy="1389981"/>
      </dsp:txXfrm>
    </dsp:sp>
    <dsp:sp modelId="{403C07AA-06B7-4CA6-B1BC-6F2591DF471A}">
      <dsp:nvSpPr>
        <dsp:cNvPr id="0" name=""/>
        <dsp:cNvSpPr/>
      </dsp:nvSpPr>
      <dsp:spPr>
        <a:xfrm>
          <a:off x="2095258" y="2810324"/>
          <a:ext cx="3080742" cy="1540371"/>
        </a:xfrm>
        <a:prstGeom prst="roundRect">
          <a:avLst/>
        </a:prstGeom>
        <a:solidFill>
          <a:schemeClr val="lt1">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a:t>Leveraging moments to engage</a:t>
          </a:r>
        </a:p>
      </dsp:txBody>
      <dsp:txXfrm>
        <a:off x="2170453" y="2885519"/>
        <a:ext cx="2930352" cy="138998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DD1E7-E1CD-4066-87B4-6F842E7289AA}">
      <dsp:nvSpPr>
        <dsp:cNvPr id="0" name=""/>
        <dsp:cNvSpPr/>
      </dsp:nvSpPr>
      <dsp:spPr>
        <a:xfrm>
          <a:off x="130531" y="0"/>
          <a:ext cx="10568481" cy="400755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C8C198-7D25-45E1-96A6-C9CA037712F0}">
      <dsp:nvSpPr>
        <dsp:cNvPr id="0" name=""/>
        <dsp:cNvSpPr/>
      </dsp:nvSpPr>
      <dsp:spPr>
        <a:xfrm>
          <a:off x="1421377" y="310248"/>
          <a:ext cx="7986788" cy="338705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t" anchorCtr="0">
          <a:noAutofit/>
        </a:bodyPr>
        <a:lstStyle/>
        <a:p>
          <a:pPr marL="0" lvl="0" indent="0" algn="l" defTabSz="2222500" rtl="0">
            <a:lnSpc>
              <a:spcPct val="90000"/>
            </a:lnSpc>
            <a:spcBef>
              <a:spcPct val="0"/>
            </a:spcBef>
            <a:spcAft>
              <a:spcPct val="35000"/>
            </a:spcAft>
            <a:buNone/>
          </a:pPr>
          <a:endParaRPr lang="en-US" sz="5000" kern="1200" dirty="0"/>
        </a:p>
        <a:p>
          <a:pPr marL="285750" lvl="1" indent="-285750" algn="l" defTabSz="1733550" rtl="0">
            <a:lnSpc>
              <a:spcPct val="90000"/>
            </a:lnSpc>
            <a:spcBef>
              <a:spcPct val="0"/>
            </a:spcBef>
            <a:spcAft>
              <a:spcPct val="15000"/>
            </a:spcAft>
            <a:buChar char="•"/>
          </a:pPr>
          <a:r>
            <a:rPr lang="en-US" sz="3900" kern="1200"/>
            <a:t>Establish, Build &amp; Maintain Rapport</a:t>
          </a:r>
        </a:p>
        <a:p>
          <a:pPr marL="285750" lvl="1" indent="-285750" algn="l" defTabSz="1733550" rtl="0">
            <a:lnSpc>
              <a:spcPct val="90000"/>
            </a:lnSpc>
            <a:spcBef>
              <a:spcPct val="0"/>
            </a:spcBef>
            <a:spcAft>
              <a:spcPct val="15000"/>
            </a:spcAft>
            <a:buChar char="•"/>
          </a:pPr>
          <a:r>
            <a:rPr lang="en-US" sz="3900" kern="1200"/>
            <a:t>Identify supports</a:t>
          </a:r>
        </a:p>
        <a:p>
          <a:pPr marL="285750" lvl="1" indent="-285750" algn="l" defTabSz="1733550" rtl="0">
            <a:lnSpc>
              <a:spcPct val="90000"/>
            </a:lnSpc>
            <a:spcBef>
              <a:spcPct val="0"/>
            </a:spcBef>
            <a:spcAft>
              <a:spcPct val="15000"/>
            </a:spcAft>
            <a:buChar char="•"/>
          </a:pPr>
          <a:r>
            <a:rPr lang="en-US" sz="3900" kern="1200"/>
            <a:t>Listen for shared goals</a:t>
          </a:r>
        </a:p>
      </dsp:txBody>
      <dsp:txXfrm>
        <a:off x="1586720" y="475591"/>
        <a:ext cx="7656102" cy="3056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C6606-8E24-42D3-A542-AF5F9DD8F3DE}">
      <dsp:nvSpPr>
        <dsp:cNvPr id="0" name=""/>
        <dsp:cNvSpPr/>
      </dsp:nvSpPr>
      <dsp:spPr>
        <a:xfrm>
          <a:off x="0" y="0"/>
          <a:ext cx="11294076"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B8BF70-49DC-4DFD-B6E5-38183615D25C}">
      <dsp:nvSpPr>
        <dsp:cNvPr id="0" name=""/>
        <dsp:cNvSpPr/>
      </dsp:nvSpPr>
      <dsp:spPr>
        <a:xfrm>
          <a:off x="0" y="0"/>
          <a:ext cx="11294076" cy="1492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n-US" sz="1600" kern="1200" dirty="0"/>
        </a:p>
        <a:p>
          <a:pPr marL="0" lvl="0" indent="0" algn="l" defTabSz="711200">
            <a:lnSpc>
              <a:spcPct val="90000"/>
            </a:lnSpc>
            <a:spcBef>
              <a:spcPct val="0"/>
            </a:spcBef>
            <a:spcAft>
              <a:spcPct val="35000"/>
            </a:spcAft>
            <a:buNone/>
          </a:pPr>
          <a:r>
            <a:rPr lang="en-US" sz="2400" kern="1200" dirty="0"/>
            <a:t>This means  . . .  A survivor’s autonomy and safety is influenced by their experience and knowledge of the person causing harm.  A survivor’s planning and choices have to anticipate an abusive person’s reaction and potential actions.  </a:t>
          </a:r>
        </a:p>
        <a:p>
          <a:pPr marL="0" lvl="0" indent="0" algn="l" defTabSz="711200">
            <a:lnSpc>
              <a:spcPct val="90000"/>
            </a:lnSpc>
            <a:spcBef>
              <a:spcPct val="0"/>
            </a:spcBef>
            <a:spcAft>
              <a:spcPct val="35000"/>
            </a:spcAft>
            <a:buNone/>
          </a:pPr>
          <a:endParaRPr lang="en-US" sz="2400" kern="1200" dirty="0"/>
        </a:p>
        <a:p>
          <a:pPr marL="0" lvl="0" indent="0" algn="l" defTabSz="711200">
            <a:lnSpc>
              <a:spcPct val="90000"/>
            </a:lnSpc>
            <a:spcBef>
              <a:spcPct val="0"/>
            </a:spcBef>
            <a:spcAft>
              <a:spcPct val="35000"/>
            </a:spcAft>
            <a:buNone/>
          </a:pPr>
          <a:endParaRPr lang="en-US" sz="2900" kern="1200" dirty="0"/>
        </a:p>
      </dsp:txBody>
      <dsp:txXfrm>
        <a:off x="0" y="0"/>
        <a:ext cx="11294076" cy="1492166"/>
      </dsp:txXfrm>
    </dsp:sp>
    <dsp:sp modelId="{5A5C7FEE-F48F-40A6-923B-82B6A8805B18}">
      <dsp:nvSpPr>
        <dsp:cNvPr id="0" name=""/>
        <dsp:cNvSpPr/>
      </dsp:nvSpPr>
      <dsp:spPr>
        <a:xfrm>
          <a:off x="0" y="1486511"/>
          <a:ext cx="11294076"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6411B6-43B1-4FE4-99F5-37D98A07F3F9}">
      <dsp:nvSpPr>
        <dsp:cNvPr id="0" name=""/>
        <dsp:cNvSpPr/>
      </dsp:nvSpPr>
      <dsp:spPr>
        <a:xfrm>
          <a:off x="0" y="1492166"/>
          <a:ext cx="11294076" cy="1492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dirty="0"/>
        </a:p>
        <a:p>
          <a:pPr marL="0" lvl="0" indent="0" algn="l" defTabSz="800100">
            <a:lnSpc>
              <a:spcPct val="90000"/>
            </a:lnSpc>
            <a:spcBef>
              <a:spcPct val="0"/>
            </a:spcBef>
            <a:spcAft>
              <a:spcPct val="35000"/>
            </a:spcAft>
            <a:buNone/>
          </a:pPr>
          <a:r>
            <a:rPr lang="en-US" sz="2400" kern="1200" dirty="0"/>
            <a:t>A survivor’s community becomes smaller  . . .Partners who cause harm typically isolate a survivor from their network of support and undermine their options. </a:t>
          </a:r>
        </a:p>
      </dsp:txBody>
      <dsp:txXfrm>
        <a:off x="0" y="1492166"/>
        <a:ext cx="11294076" cy="14921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69C3B-4220-4E1E-980F-FA42DB3990FF}">
      <dsp:nvSpPr>
        <dsp:cNvPr id="0" name=""/>
        <dsp:cNvSpPr/>
      </dsp:nvSpPr>
      <dsp:spPr>
        <a:xfrm>
          <a:off x="565666" y="632973"/>
          <a:ext cx="4160520" cy="4160520"/>
        </a:xfrm>
        <a:prstGeom prst="ellips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tx1"/>
              </a:solidFill>
            </a:rPr>
            <a:t>Coercion and abuse is about power and control</a:t>
          </a:r>
        </a:p>
      </dsp:txBody>
      <dsp:txXfrm>
        <a:off x="1259086" y="1326393"/>
        <a:ext cx="2773680" cy="2773680"/>
      </dsp:txXfrm>
    </dsp:sp>
    <dsp:sp modelId="{670B97A8-AAC2-4D81-87CD-0D44EB822DEA}">
      <dsp:nvSpPr>
        <dsp:cNvPr id="0" name=""/>
        <dsp:cNvSpPr/>
      </dsp:nvSpPr>
      <dsp:spPr>
        <a:xfrm>
          <a:off x="326110" y="375339"/>
          <a:ext cx="4675632" cy="4675632"/>
        </a:xfrm>
        <a:prstGeom prst="circularArrow">
          <a:avLst>
            <a:gd name="adj1" fmla="val 5085"/>
            <a:gd name="adj2" fmla="val 327528"/>
            <a:gd name="adj3" fmla="val 15842725"/>
            <a:gd name="adj4" fmla="val 16229746"/>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69C3B-4220-4E1E-980F-FA42DB3990FF}">
      <dsp:nvSpPr>
        <dsp:cNvPr id="0" name=""/>
        <dsp:cNvSpPr/>
      </dsp:nvSpPr>
      <dsp:spPr>
        <a:xfrm>
          <a:off x="342080" y="420620"/>
          <a:ext cx="4160520" cy="4160520"/>
        </a:xfrm>
        <a:prstGeom prst="ellipse">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r>
            <a:rPr lang="en-US" sz="5400" kern="1200" dirty="0">
              <a:solidFill>
                <a:schemeClr val="tx1"/>
              </a:solidFill>
            </a:rPr>
            <a:t>Survivors are the EXPERTS</a:t>
          </a:r>
        </a:p>
      </dsp:txBody>
      <dsp:txXfrm>
        <a:off x="1035500" y="1114040"/>
        <a:ext cx="2773680" cy="2773680"/>
      </dsp:txXfrm>
    </dsp:sp>
    <dsp:sp modelId="{670B97A8-AAC2-4D81-87CD-0D44EB822DEA}">
      <dsp:nvSpPr>
        <dsp:cNvPr id="0" name=""/>
        <dsp:cNvSpPr/>
      </dsp:nvSpPr>
      <dsp:spPr>
        <a:xfrm>
          <a:off x="233442" y="313916"/>
          <a:ext cx="4483089" cy="4523206"/>
        </a:xfrm>
        <a:prstGeom prst="circularArrow">
          <a:avLst>
            <a:gd name="adj1" fmla="val 5085"/>
            <a:gd name="adj2" fmla="val 327528"/>
            <a:gd name="adj3" fmla="val 15842725"/>
            <a:gd name="adj4" fmla="val 16229746"/>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69C3B-4220-4E1E-980F-FA42DB3990FF}">
      <dsp:nvSpPr>
        <dsp:cNvPr id="0" name=""/>
        <dsp:cNvSpPr/>
      </dsp:nvSpPr>
      <dsp:spPr>
        <a:xfrm>
          <a:off x="293111" y="558833"/>
          <a:ext cx="4160520" cy="4160520"/>
        </a:xfrm>
        <a:prstGeom prst="ellipse">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tx1"/>
              </a:solidFill>
            </a:rPr>
            <a:t>Abusers only use the amount of force necessary</a:t>
          </a:r>
        </a:p>
      </dsp:txBody>
      <dsp:txXfrm>
        <a:off x="986531" y="1252253"/>
        <a:ext cx="2773680" cy="2773680"/>
      </dsp:txXfrm>
    </dsp:sp>
    <dsp:sp modelId="{670B97A8-AAC2-4D81-87CD-0D44EB822DEA}">
      <dsp:nvSpPr>
        <dsp:cNvPr id="0" name=""/>
        <dsp:cNvSpPr/>
      </dsp:nvSpPr>
      <dsp:spPr>
        <a:xfrm>
          <a:off x="53555" y="301199"/>
          <a:ext cx="4675632" cy="4675632"/>
        </a:xfrm>
        <a:prstGeom prst="circularArrow">
          <a:avLst>
            <a:gd name="adj1" fmla="val 5085"/>
            <a:gd name="adj2" fmla="val 327528"/>
            <a:gd name="adj3" fmla="val 15842725"/>
            <a:gd name="adj4" fmla="val 16229746"/>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69C3B-4220-4E1E-980F-FA42DB3990FF}">
      <dsp:nvSpPr>
        <dsp:cNvPr id="0" name=""/>
        <dsp:cNvSpPr/>
      </dsp:nvSpPr>
      <dsp:spPr>
        <a:xfrm>
          <a:off x="196836" y="609591"/>
          <a:ext cx="4160520" cy="4160520"/>
        </a:xfrm>
        <a:prstGeom prst="ellipse">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r>
            <a:rPr lang="en-US" sz="5000" kern="1200" dirty="0">
              <a:solidFill>
                <a:schemeClr val="tx1"/>
              </a:solidFill>
            </a:rPr>
            <a:t>Past abuse MATTERS</a:t>
          </a:r>
        </a:p>
      </dsp:txBody>
      <dsp:txXfrm>
        <a:off x="890256" y="1303011"/>
        <a:ext cx="2773680" cy="2773680"/>
      </dsp:txXfrm>
    </dsp:sp>
    <dsp:sp modelId="{92D6F4B3-0B95-E746-A766-072C809FCBE7}">
      <dsp:nvSpPr>
        <dsp:cNvPr id="0" name=""/>
        <dsp:cNvSpPr/>
      </dsp:nvSpPr>
      <dsp:spPr>
        <a:xfrm>
          <a:off x="-42719" y="351957"/>
          <a:ext cx="4675632" cy="4675632"/>
        </a:xfrm>
        <a:prstGeom prst="circularArrow">
          <a:avLst>
            <a:gd name="adj1" fmla="val 5085"/>
            <a:gd name="adj2" fmla="val 327528"/>
            <a:gd name="adj3" fmla="val 15842725"/>
            <a:gd name="adj4" fmla="val 16229746"/>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69C3B-4220-4E1E-980F-FA42DB3990FF}">
      <dsp:nvSpPr>
        <dsp:cNvPr id="0" name=""/>
        <dsp:cNvSpPr/>
      </dsp:nvSpPr>
      <dsp:spPr>
        <a:xfrm>
          <a:off x="196836" y="609591"/>
          <a:ext cx="4160520" cy="4160520"/>
        </a:xfrm>
        <a:prstGeom prst="ellips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en-US" sz="4700" kern="1200" dirty="0">
              <a:solidFill>
                <a:schemeClr val="tx1"/>
              </a:solidFill>
            </a:rPr>
            <a:t>Forced sex may be the only ABUSE</a:t>
          </a:r>
        </a:p>
      </dsp:txBody>
      <dsp:txXfrm>
        <a:off x="890256" y="1303011"/>
        <a:ext cx="2773680" cy="2773680"/>
      </dsp:txXfrm>
    </dsp:sp>
    <dsp:sp modelId="{670B97A8-AAC2-4D81-87CD-0D44EB822DEA}">
      <dsp:nvSpPr>
        <dsp:cNvPr id="0" name=""/>
        <dsp:cNvSpPr/>
      </dsp:nvSpPr>
      <dsp:spPr>
        <a:xfrm>
          <a:off x="-42719" y="351957"/>
          <a:ext cx="4675632" cy="4675632"/>
        </a:xfrm>
        <a:prstGeom prst="circularArrow">
          <a:avLst>
            <a:gd name="adj1" fmla="val 5085"/>
            <a:gd name="adj2" fmla="val 327528"/>
            <a:gd name="adj3" fmla="val 15842725"/>
            <a:gd name="adj4" fmla="val 16229746"/>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69C3B-4220-4E1E-980F-FA42DB3990FF}">
      <dsp:nvSpPr>
        <dsp:cNvPr id="0" name=""/>
        <dsp:cNvSpPr/>
      </dsp:nvSpPr>
      <dsp:spPr>
        <a:xfrm>
          <a:off x="196836" y="609591"/>
          <a:ext cx="4160520" cy="4160520"/>
        </a:xfrm>
        <a:prstGeom prst="ellipse">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en-US" sz="4300" kern="1200" dirty="0">
              <a:solidFill>
                <a:schemeClr val="tx1"/>
              </a:solidFill>
            </a:rPr>
            <a:t>NOT telling is not the same as LYING</a:t>
          </a:r>
        </a:p>
      </dsp:txBody>
      <dsp:txXfrm>
        <a:off x="890256" y="1303011"/>
        <a:ext cx="2773680" cy="2773680"/>
      </dsp:txXfrm>
    </dsp:sp>
    <dsp:sp modelId="{670B97A8-AAC2-4D81-87CD-0D44EB822DEA}">
      <dsp:nvSpPr>
        <dsp:cNvPr id="0" name=""/>
        <dsp:cNvSpPr/>
      </dsp:nvSpPr>
      <dsp:spPr>
        <a:xfrm>
          <a:off x="-36781" y="346019"/>
          <a:ext cx="4675632" cy="4675632"/>
        </a:xfrm>
        <a:prstGeom prst="circularArrow">
          <a:avLst>
            <a:gd name="adj1" fmla="val 5085"/>
            <a:gd name="adj2" fmla="val 327528"/>
            <a:gd name="adj3" fmla="val 15842725"/>
            <a:gd name="adj4" fmla="val 16229746"/>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69C3B-4220-4E1E-980F-FA42DB3990FF}">
      <dsp:nvSpPr>
        <dsp:cNvPr id="0" name=""/>
        <dsp:cNvSpPr/>
      </dsp:nvSpPr>
      <dsp:spPr>
        <a:xfrm>
          <a:off x="565666" y="431895"/>
          <a:ext cx="4160520" cy="4160520"/>
        </a:xfrm>
        <a:prstGeom prst="ellipse">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r>
            <a:rPr lang="en-US" sz="5100" kern="1200" dirty="0">
              <a:solidFill>
                <a:schemeClr val="tx1"/>
              </a:solidFill>
            </a:rPr>
            <a:t>Survivors have been surviving</a:t>
          </a:r>
        </a:p>
      </dsp:txBody>
      <dsp:txXfrm>
        <a:off x="1259086" y="1125315"/>
        <a:ext cx="2773680" cy="2773680"/>
      </dsp:txXfrm>
    </dsp:sp>
    <dsp:sp modelId="{670B97A8-AAC2-4D81-87CD-0D44EB822DEA}">
      <dsp:nvSpPr>
        <dsp:cNvPr id="0" name=""/>
        <dsp:cNvSpPr/>
      </dsp:nvSpPr>
      <dsp:spPr>
        <a:xfrm>
          <a:off x="337098" y="295641"/>
          <a:ext cx="4675632" cy="4675632"/>
        </a:xfrm>
        <a:prstGeom prst="circularArrow">
          <a:avLst>
            <a:gd name="adj1" fmla="val 5085"/>
            <a:gd name="adj2" fmla="val 327528"/>
            <a:gd name="adj3" fmla="val 15842725"/>
            <a:gd name="adj4" fmla="val 16229746"/>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50B60A-1190-481F-AF9C-5E0F0BB3596D}" type="datetimeFigureOut">
              <a:rPr lang="en-US" smtClean="0"/>
              <a:t>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ECB3C1-BF5F-45A1-BE05-5057F87A4560}" type="slidenum">
              <a:rPr lang="en-US" smtClean="0"/>
              <a:t>‹#›</a:t>
            </a:fld>
            <a:endParaRPr lang="en-US"/>
          </a:p>
        </p:txBody>
      </p:sp>
    </p:spTree>
    <p:extLst>
      <p:ext uri="{BB962C8B-B14F-4D97-AF65-F5344CB8AC3E}">
        <p14:creationId xmlns:p14="http://schemas.microsoft.com/office/powerpoint/2010/main" val="1292335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dshs.wa.gov/pdf/Publications/22-1314.pdf"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F4A6D8-E2CB-43AD-94B9-8DCA598D3B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514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F21531-B849-41A1-9857-A62852B073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3289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F21531-B849-41A1-9857-A62852B073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848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t>Partners are often manipulative and violent in ways that do not include physical violence.</a:t>
            </a:r>
          </a:p>
          <a:p>
            <a:pPr marL="285750" indent="-285750">
              <a:buFont typeface="Arial" panose="020B0604020202020204" pitchFamily="34" charset="0"/>
              <a:buChar char="•"/>
            </a:pPr>
            <a:r>
              <a:rPr lang="en-US" sz="1200" dirty="0"/>
              <a:t>The behavior may look subtle to an outsider, but the tactics are deliberate.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F21531-B849-41A1-9857-A62852B073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8542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t>May have been worse than what they are experiencing currently</a:t>
            </a:r>
          </a:p>
          <a:p>
            <a:pPr marL="285750" indent="-285750">
              <a:buFont typeface="Arial" panose="020B0604020202020204" pitchFamily="34" charset="0"/>
              <a:buChar char="•"/>
            </a:pPr>
            <a:r>
              <a:rPr lang="en-US" sz="1200" dirty="0"/>
              <a:t>Person causing harm may have seen father being abusive—behavior is normalized.</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F21531-B849-41A1-9857-A62852B073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3575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t>Too shameful or embarrassing</a:t>
            </a:r>
          </a:p>
          <a:p>
            <a:pPr marL="285750" indent="-285750">
              <a:buFont typeface="Arial" panose="020B0604020202020204" pitchFamily="34" charset="0"/>
              <a:buChar char="•"/>
            </a:pPr>
            <a:r>
              <a:rPr lang="en-US" sz="1200" dirty="0"/>
              <a:t>Believe that sex is owed/obligated – doesn’t see forced sex as abuse</a:t>
            </a:r>
          </a:p>
          <a:p>
            <a:pPr marL="285750" indent="-285750">
              <a:buFont typeface="Arial" panose="020B0604020202020204" pitchFamily="34" charset="0"/>
              <a:buChar char="•"/>
            </a:pPr>
            <a:r>
              <a:rPr lang="en-US" sz="1200" dirty="0"/>
              <a:t>Gives in so something worse doesn’t happen, or to keep partner pacified</a:t>
            </a:r>
          </a:p>
          <a:p>
            <a:pPr marL="285750" indent="-285750">
              <a:buFont typeface="Arial" panose="020B0604020202020204" pitchFamily="34" charset="0"/>
              <a:buChar char="•"/>
            </a:pPr>
            <a:r>
              <a:rPr lang="en-US" sz="1200" dirty="0"/>
              <a:t>Abuse can be pressuring a partner to have sex to prove their commitment to the relationship</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F21531-B849-41A1-9857-A62852B073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207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t>Consider how you would feel telling a stranger who controls access to your housing your deepest, scariest, most shameful secrets</a:t>
            </a:r>
          </a:p>
          <a:p>
            <a:pPr marL="285750" indent="-285750">
              <a:buFont typeface="Arial" panose="020B0604020202020204" pitchFamily="34" charset="0"/>
              <a:buChar char="•"/>
            </a:pPr>
            <a:r>
              <a:rPr lang="en-US" sz="1200" dirty="0"/>
              <a:t>What will you do with the information?</a:t>
            </a:r>
          </a:p>
          <a:p>
            <a:pPr marL="285750" indent="-285750">
              <a:buFont typeface="Arial" panose="020B0604020202020204" pitchFamily="34" charset="0"/>
              <a:buChar char="•"/>
            </a:pPr>
            <a:r>
              <a:rPr lang="en-US" sz="1200" dirty="0"/>
              <a:t>Will the abuser find out what was said?</a:t>
            </a:r>
          </a:p>
          <a:p>
            <a:pPr marL="285750" indent="-285750">
              <a:buFont typeface="Arial" panose="020B0604020202020204" pitchFamily="34" charset="0"/>
              <a:buChar char="•"/>
            </a:pPr>
            <a:r>
              <a:rPr lang="en-US" sz="1200" dirty="0"/>
              <a:t>No control over the information</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F21531-B849-41A1-9857-A62852B073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151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a:t>
            </a:r>
            <a:r>
              <a:rPr lang="en-US" sz="1200" dirty="0"/>
              <a:t>Before we met them</a:t>
            </a:r>
          </a:p>
          <a:p>
            <a:pPr marL="285750" indent="-285750">
              <a:buFont typeface="Arial" panose="020B0604020202020204" pitchFamily="34" charset="0"/>
              <a:buChar char="•"/>
            </a:pPr>
            <a:r>
              <a:rPr lang="en-US" sz="1200" dirty="0"/>
              <a:t>When we really listen to and believe a survivor’s experience, we take power away from the abuser.</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F21531-B849-41A1-9857-A62852B073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4312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Resiliency research states that the best way to build resilience is to support the parent and child—to see them as linked.</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F21531-B849-41A1-9857-A62852B073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4111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having no option to leave the same as making a decision to stay?”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F21531-B849-41A1-9857-A62852B073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0531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2400" dirty="0">
                <a:solidFill>
                  <a:srgbClr val="615D5B"/>
                </a:solidFill>
              </a:rPr>
              <a:t>Survivor and abuser may show up together, both needing services – program must address safety issues without victim blaming or increasing danger</a:t>
            </a:r>
          </a:p>
          <a:p>
            <a:pPr lvl="1">
              <a:spcBef>
                <a:spcPct val="0"/>
              </a:spcBef>
            </a:pPr>
            <a:r>
              <a:rPr lang="en-US" altLang="en-US" sz="2600" dirty="0">
                <a:solidFill>
                  <a:srgbClr val="615D5B"/>
                </a:solidFill>
              </a:rPr>
              <a:t>When interviewing a couple, be sensitive to dynamics of abuse between them.*  Avoid asking a couple during shared assessment or intake about DV or giving  written materials </a:t>
            </a:r>
            <a:r>
              <a:rPr lang="en-US" altLang="en-US" sz="2600" b="1" dirty="0">
                <a:solidFill>
                  <a:srgbClr val="615D5B"/>
                </a:solidFill>
              </a:rPr>
              <a:t>when it might not safe</a:t>
            </a:r>
            <a:r>
              <a:rPr lang="en-US" altLang="en-US" sz="2600" dirty="0">
                <a:solidFill>
                  <a:srgbClr val="615D5B"/>
                </a:solidFill>
              </a:rPr>
              <a:t>.</a:t>
            </a:r>
          </a:p>
          <a:p>
            <a:pPr eaLnBrk="1" hangingPunct="1">
              <a:spcBef>
                <a:spcPct val="0"/>
              </a:spcBef>
            </a:pPr>
            <a:r>
              <a:rPr lang="en-US" altLang="en-US" sz="2400" dirty="0">
                <a:solidFill>
                  <a:srgbClr val="615D5B"/>
                </a:solidFill>
              </a:rPr>
              <a:t>For others… Ask the question—</a:t>
            </a:r>
          </a:p>
          <a:p>
            <a:pPr lvl="2">
              <a:spcBef>
                <a:spcPct val="0"/>
              </a:spcBef>
            </a:pPr>
            <a:r>
              <a:rPr lang="en-US" altLang="en-US" sz="2400" dirty="0">
                <a:solidFill>
                  <a:srgbClr val="615D5B"/>
                </a:solidFill>
              </a:rPr>
              <a:t>Safely, respectfully, and universally</a:t>
            </a:r>
          </a:p>
          <a:p>
            <a:pPr lvl="2">
              <a:spcBef>
                <a:spcPct val="0"/>
              </a:spcBef>
            </a:pPr>
            <a:r>
              <a:rPr lang="en-US" altLang="en-US" sz="2400" dirty="0">
                <a:solidFill>
                  <a:srgbClr val="615D5B"/>
                </a:solidFill>
              </a:rPr>
              <a:t>Have you recently experienced abuse? </a:t>
            </a:r>
          </a:p>
          <a:p>
            <a:pPr lvl="2">
              <a:spcBef>
                <a:spcPct val="0"/>
              </a:spcBef>
            </a:pPr>
            <a:r>
              <a:rPr lang="en-US" altLang="en-US" sz="2400" dirty="0">
                <a:solidFill>
                  <a:srgbClr val="615D5B"/>
                </a:solidFill>
              </a:rPr>
              <a:t>Are you afraid of the person who has hurt you? </a:t>
            </a:r>
          </a:p>
          <a:p>
            <a:pPr lvl="2">
              <a:spcBef>
                <a:spcPct val="0"/>
              </a:spcBef>
            </a:pPr>
            <a:r>
              <a:rPr lang="en-US" altLang="en-US" sz="2400" dirty="0">
                <a:solidFill>
                  <a:srgbClr val="615D5B"/>
                </a:solidFill>
              </a:rPr>
              <a:t>Have you talked to a DV advocate?  Would you like to?</a:t>
            </a:r>
          </a:p>
          <a:p>
            <a:r>
              <a:rPr lang="en-US" altLang="en-US" dirty="0"/>
              <a:t>*There might have been abuse in a previous relationship for either or both.  Don’t make assumptions.</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0" eaLnBrk="0" hangingPunct="0">
              <a:defRPr>
                <a:solidFill>
                  <a:schemeClr val="tx1"/>
                </a:solidFill>
                <a:latin typeface="Arial" pitchFamily="34" charset="0"/>
              </a:defRPr>
            </a:lvl1pPr>
            <a:lvl2pPr marL="716108" indent="-275427" defTabSz="931860" eaLnBrk="0" hangingPunct="0">
              <a:defRPr>
                <a:solidFill>
                  <a:schemeClr val="tx1"/>
                </a:solidFill>
                <a:latin typeface="Arial" pitchFamily="34" charset="0"/>
              </a:defRPr>
            </a:lvl2pPr>
            <a:lvl3pPr marL="1101706" indent="-220341" defTabSz="931860" eaLnBrk="0" hangingPunct="0">
              <a:defRPr>
                <a:solidFill>
                  <a:schemeClr val="tx1"/>
                </a:solidFill>
                <a:latin typeface="Arial" pitchFamily="34" charset="0"/>
              </a:defRPr>
            </a:lvl3pPr>
            <a:lvl4pPr marL="1542388" indent="-220341" defTabSz="931860" eaLnBrk="0" hangingPunct="0">
              <a:defRPr>
                <a:solidFill>
                  <a:schemeClr val="tx1"/>
                </a:solidFill>
                <a:latin typeface="Arial" pitchFamily="34" charset="0"/>
              </a:defRPr>
            </a:lvl4pPr>
            <a:lvl5pPr marL="1983071" indent="-220341" defTabSz="931860" eaLnBrk="0" hangingPunct="0">
              <a:defRPr>
                <a:solidFill>
                  <a:schemeClr val="tx1"/>
                </a:solidFill>
                <a:latin typeface="Arial" pitchFamily="34" charset="0"/>
              </a:defRPr>
            </a:lvl5pPr>
            <a:lvl6pPr marL="2423753" indent="-220341" defTabSz="931860" eaLnBrk="0" fontAlgn="base" hangingPunct="0">
              <a:spcBef>
                <a:spcPct val="0"/>
              </a:spcBef>
              <a:spcAft>
                <a:spcPct val="0"/>
              </a:spcAft>
              <a:defRPr>
                <a:solidFill>
                  <a:schemeClr val="tx1"/>
                </a:solidFill>
                <a:latin typeface="Arial" pitchFamily="34" charset="0"/>
              </a:defRPr>
            </a:lvl6pPr>
            <a:lvl7pPr marL="2864435" indent="-220341" defTabSz="931860" eaLnBrk="0" fontAlgn="base" hangingPunct="0">
              <a:spcBef>
                <a:spcPct val="0"/>
              </a:spcBef>
              <a:spcAft>
                <a:spcPct val="0"/>
              </a:spcAft>
              <a:defRPr>
                <a:solidFill>
                  <a:schemeClr val="tx1"/>
                </a:solidFill>
                <a:latin typeface="Arial" pitchFamily="34" charset="0"/>
              </a:defRPr>
            </a:lvl7pPr>
            <a:lvl8pPr marL="3305117" indent="-220341" defTabSz="931860" eaLnBrk="0" fontAlgn="base" hangingPunct="0">
              <a:spcBef>
                <a:spcPct val="0"/>
              </a:spcBef>
              <a:spcAft>
                <a:spcPct val="0"/>
              </a:spcAft>
              <a:defRPr>
                <a:solidFill>
                  <a:schemeClr val="tx1"/>
                </a:solidFill>
                <a:latin typeface="Arial" pitchFamily="34" charset="0"/>
              </a:defRPr>
            </a:lvl8pPr>
            <a:lvl9pPr marL="3745800" indent="-220341" defTabSz="931860" eaLnBrk="0" fontAlgn="base" hangingPunct="0">
              <a:spcBef>
                <a:spcPct val="0"/>
              </a:spcBef>
              <a:spcAft>
                <a:spcPct val="0"/>
              </a:spcAft>
              <a:defRPr>
                <a:solidFill>
                  <a:schemeClr val="tx1"/>
                </a:solidFill>
                <a:latin typeface="Arial" pitchFamily="34" charset="0"/>
              </a:defRPr>
            </a:lvl9pPr>
          </a:lstStyle>
          <a:p>
            <a:pPr marL="0" marR="0" lvl="0" indent="0" algn="r" defTabSz="931860" rtl="0" eaLnBrk="1" fontAlgn="auto" latinLnBrk="0" hangingPunct="1">
              <a:lnSpc>
                <a:spcPct val="100000"/>
              </a:lnSpc>
              <a:spcBef>
                <a:spcPts val="0"/>
              </a:spcBef>
              <a:spcAft>
                <a:spcPts val="0"/>
              </a:spcAft>
              <a:buClrTx/>
              <a:buSzTx/>
              <a:buFontTx/>
              <a:buNone/>
              <a:tabLst/>
              <a:defRPr/>
            </a:pPr>
            <a:fld id="{8E218E89-B8D6-4ADF-B12F-BB8610479C79}"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3186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83791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28861F-7C68-42B4-AD39-0898544AA0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070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615D5B"/>
                </a:solidFill>
              </a:rPr>
              <a:t>(ex. showing up at the unit uninvited)</a:t>
            </a:r>
          </a:p>
          <a:p>
            <a:endParaRPr lang="en-US" altLang="en-US" dirty="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0" eaLnBrk="0" hangingPunct="0">
              <a:defRPr>
                <a:solidFill>
                  <a:schemeClr val="tx1"/>
                </a:solidFill>
                <a:latin typeface="Arial" pitchFamily="34" charset="0"/>
              </a:defRPr>
            </a:lvl1pPr>
            <a:lvl2pPr marL="716108" indent="-275427" defTabSz="931860" eaLnBrk="0" hangingPunct="0">
              <a:defRPr>
                <a:solidFill>
                  <a:schemeClr val="tx1"/>
                </a:solidFill>
                <a:latin typeface="Arial" pitchFamily="34" charset="0"/>
              </a:defRPr>
            </a:lvl2pPr>
            <a:lvl3pPr marL="1101706" indent="-220341" defTabSz="931860" eaLnBrk="0" hangingPunct="0">
              <a:defRPr>
                <a:solidFill>
                  <a:schemeClr val="tx1"/>
                </a:solidFill>
                <a:latin typeface="Arial" pitchFamily="34" charset="0"/>
              </a:defRPr>
            </a:lvl3pPr>
            <a:lvl4pPr marL="1542388" indent="-220341" defTabSz="931860" eaLnBrk="0" hangingPunct="0">
              <a:defRPr>
                <a:solidFill>
                  <a:schemeClr val="tx1"/>
                </a:solidFill>
                <a:latin typeface="Arial" pitchFamily="34" charset="0"/>
              </a:defRPr>
            </a:lvl4pPr>
            <a:lvl5pPr marL="1983071" indent="-220341" defTabSz="931860" eaLnBrk="0" hangingPunct="0">
              <a:defRPr>
                <a:solidFill>
                  <a:schemeClr val="tx1"/>
                </a:solidFill>
                <a:latin typeface="Arial" pitchFamily="34" charset="0"/>
              </a:defRPr>
            </a:lvl5pPr>
            <a:lvl6pPr marL="2423753" indent="-220341" defTabSz="931860" eaLnBrk="0" fontAlgn="base" hangingPunct="0">
              <a:spcBef>
                <a:spcPct val="0"/>
              </a:spcBef>
              <a:spcAft>
                <a:spcPct val="0"/>
              </a:spcAft>
              <a:defRPr>
                <a:solidFill>
                  <a:schemeClr val="tx1"/>
                </a:solidFill>
                <a:latin typeface="Arial" pitchFamily="34" charset="0"/>
              </a:defRPr>
            </a:lvl6pPr>
            <a:lvl7pPr marL="2864435" indent="-220341" defTabSz="931860" eaLnBrk="0" fontAlgn="base" hangingPunct="0">
              <a:spcBef>
                <a:spcPct val="0"/>
              </a:spcBef>
              <a:spcAft>
                <a:spcPct val="0"/>
              </a:spcAft>
              <a:defRPr>
                <a:solidFill>
                  <a:schemeClr val="tx1"/>
                </a:solidFill>
                <a:latin typeface="Arial" pitchFamily="34" charset="0"/>
              </a:defRPr>
            </a:lvl7pPr>
            <a:lvl8pPr marL="3305117" indent="-220341" defTabSz="931860" eaLnBrk="0" fontAlgn="base" hangingPunct="0">
              <a:spcBef>
                <a:spcPct val="0"/>
              </a:spcBef>
              <a:spcAft>
                <a:spcPct val="0"/>
              </a:spcAft>
              <a:defRPr>
                <a:solidFill>
                  <a:schemeClr val="tx1"/>
                </a:solidFill>
                <a:latin typeface="Arial" pitchFamily="34" charset="0"/>
              </a:defRPr>
            </a:lvl8pPr>
            <a:lvl9pPr marL="3745800" indent="-220341" defTabSz="931860" eaLnBrk="0" fontAlgn="base" hangingPunct="0">
              <a:spcBef>
                <a:spcPct val="0"/>
              </a:spcBef>
              <a:spcAft>
                <a:spcPct val="0"/>
              </a:spcAft>
              <a:defRPr>
                <a:solidFill>
                  <a:schemeClr val="tx1"/>
                </a:solidFill>
                <a:latin typeface="Arial" pitchFamily="34" charset="0"/>
              </a:defRPr>
            </a:lvl9pPr>
          </a:lstStyle>
          <a:p>
            <a:pPr marL="0" marR="0" lvl="0" indent="0" algn="r" defTabSz="931860" rtl="0" eaLnBrk="1" fontAlgn="auto" latinLnBrk="0" hangingPunct="1">
              <a:lnSpc>
                <a:spcPct val="100000"/>
              </a:lnSpc>
              <a:spcBef>
                <a:spcPts val="0"/>
              </a:spcBef>
              <a:spcAft>
                <a:spcPts val="0"/>
              </a:spcAft>
              <a:buClrTx/>
              <a:buSzTx/>
              <a:buFontTx/>
              <a:buNone/>
              <a:tabLst/>
              <a:defRPr/>
            </a:pPr>
            <a:fld id="{38A5E72E-396F-4704-B7D2-7C0422D6E26A}"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3186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20413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Talk to them separately.</a:t>
            </a:r>
          </a:p>
          <a:p>
            <a:r>
              <a:rPr lang="en-US" sz="1200" dirty="0"/>
              <a:t>Assess needs and desires of each versus evicting either or both.</a:t>
            </a:r>
          </a:p>
          <a:p>
            <a:r>
              <a:rPr lang="en-US" sz="1200" dirty="0"/>
              <a:t>Consider lease bifurcation and transfer for one of them.</a:t>
            </a:r>
          </a:p>
          <a:p>
            <a:r>
              <a:rPr lang="en-US" sz="1200" dirty="0"/>
              <a:t>Is there actual or imminent danger to other tenants or to program/facility employees?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9BCCBD-6D76-DC44-B2D2-AB7C9F50FA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4109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00"/>
              </a:spcBef>
            </a:pPr>
            <a:r>
              <a:rPr lang="en-US" altLang="en-US" sz="1200" dirty="0">
                <a:solidFill>
                  <a:srgbClr val="615D5B"/>
                </a:solidFill>
              </a:rPr>
              <a:t>No matter what decision is on the table – the survivor is asking themselves – are things going to be the same, better or worse – OR unknown?</a:t>
            </a:r>
          </a:p>
          <a:p>
            <a:pPr>
              <a:spcBef>
                <a:spcPts val="500"/>
              </a:spcBef>
            </a:pPr>
            <a:r>
              <a:rPr lang="en-US" altLang="en-US" sz="1200" dirty="0">
                <a:solidFill>
                  <a:srgbClr val="615D5B"/>
                </a:solidFill>
              </a:rPr>
              <a:t>Support vs. safety vs. isolation</a:t>
            </a:r>
          </a:p>
          <a:p>
            <a:pPr>
              <a:spcBef>
                <a:spcPts val="500"/>
              </a:spcBef>
            </a:pPr>
            <a:r>
              <a:rPr lang="en-US" altLang="en-US" sz="1200" dirty="0">
                <a:solidFill>
                  <a:srgbClr val="615D5B"/>
                </a:solidFill>
              </a:rPr>
              <a:t>Is s/he sabotaging their efforts? </a:t>
            </a:r>
          </a:p>
          <a:p>
            <a:endParaRPr lang="en-US" altLang="en-US" dirty="0"/>
          </a:p>
          <a:p>
            <a:endParaRPr lang="en-US" altLang="en-US" dirty="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pitchFamily="34" charset="0"/>
              </a:defRPr>
            </a:lvl1pPr>
            <a:lvl2pPr marL="702756" indent="-270291" defTabSz="914485" eaLnBrk="0" hangingPunct="0">
              <a:defRPr>
                <a:solidFill>
                  <a:schemeClr val="tx1"/>
                </a:solidFill>
                <a:latin typeface="Arial" pitchFamily="34" charset="0"/>
              </a:defRPr>
            </a:lvl2pPr>
            <a:lvl3pPr marL="1081164" indent="-216233" defTabSz="914485" eaLnBrk="0" hangingPunct="0">
              <a:defRPr>
                <a:solidFill>
                  <a:schemeClr val="tx1"/>
                </a:solidFill>
                <a:latin typeface="Arial" pitchFamily="34" charset="0"/>
              </a:defRPr>
            </a:lvl3pPr>
            <a:lvl4pPr marL="1513629" indent="-216233" defTabSz="914485" eaLnBrk="0" hangingPunct="0">
              <a:defRPr>
                <a:solidFill>
                  <a:schemeClr val="tx1"/>
                </a:solidFill>
                <a:latin typeface="Arial" pitchFamily="34" charset="0"/>
              </a:defRPr>
            </a:lvl4pPr>
            <a:lvl5pPr marL="1946095" indent="-216233" defTabSz="914485" eaLnBrk="0" hangingPunct="0">
              <a:defRPr>
                <a:solidFill>
                  <a:schemeClr val="tx1"/>
                </a:solidFill>
                <a:latin typeface="Arial" pitchFamily="34" charset="0"/>
              </a:defRPr>
            </a:lvl5pPr>
            <a:lvl6pPr marL="2378560" indent="-216233" defTabSz="914485" eaLnBrk="0" fontAlgn="base" hangingPunct="0">
              <a:spcBef>
                <a:spcPct val="0"/>
              </a:spcBef>
              <a:spcAft>
                <a:spcPct val="0"/>
              </a:spcAft>
              <a:defRPr>
                <a:solidFill>
                  <a:schemeClr val="tx1"/>
                </a:solidFill>
                <a:latin typeface="Arial" pitchFamily="34" charset="0"/>
              </a:defRPr>
            </a:lvl6pPr>
            <a:lvl7pPr marL="2811026" indent="-216233" defTabSz="914485" eaLnBrk="0" fontAlgn="base" hangingPunct="0">
              <a:spcBef>
                <a:spcPct val="0"/>
              </a:spcBef>
              <a:spcAft>
                <a:spcPct val="0"/>
              </a:spcAft>
              <a:defRPr>
                <a:solidFill>
                  <a:schemeClr val="tx1"/>
                </a:solidFill>
                <a:latin typeface="Arial" pitchFamily="34" charset="0"/>
              </a:defRPr>
            </a:lvl7pPr>
            <a:lvl8pPr marL="3243491" indent="-216233" defTabSz="914485" eaLnBrk="0" fontAlgn="base" hangingPunct="0">
              <a:spcBef>
                <a:spcPct val="0"/>
              </a:spcBef>
              <a:spcAft>
                <a:spcPct val="0"/>
              </a:spcAft>
              <a:defRPr>
                <a:solidFill>
                  <a:schemeClr val="tx1"/>
                </a:solidFill>
                <a:latin typeface="Arial" pitchFamily="34" charset="0"/>
              </a:defRPr>
            </a:lvl8pPr>
            <a:lvl9pPr marL="3675957" indent="-216233" defTabSz="914485" eaLnBrk="0" fontAlgn="base" hangingPunct="0">
              <a:spcBef>
                <a:spcPct val="0"/>
              </a:spcBef>
              <a:spcAft>
                <a:spcPct val="0"/>
              </a:spcAft>
              <a:defRPr>
                <a:solidFill>
                  <a:schemeClr val="tx1"/>
                </a:solidFill>
                <a:latin typeface="Arial" pitchFamily="34" charset="0"/>
              </a:defRPr>
            </a:lvl9pPr>
          </a:lstStyle>
          <a:p>
            <a:pPr marL="0" marR="0" lvl="0" indent="0" algn="r" defTabSz="914485" rtl="0" eaLnBrk="1" fontAlgn="auto" latinLnBrk="0" hangingPunct="1">
              <a:lnSpc>
                <a:spcPct val="100000"/>
              </a:lnSpc>
              <a:spcBef>
                <a:spcPts val="0"/>
              </a:spcBef>
              <a:spcAft>
                <a:spcPts val="0"/>
              </a:spcAft>
              <a:buClrTx/>
              <a:buSzTx/>
              <a:buFontTx/>
              <a:buNone/>
              <a:tabLst/>
              <a:defRPr/>
            </a:pPr>
            <a:fld id="{23099D09-B1A0-4398-9EAD-48F43A24DF59}"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85"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51542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rPr>
              <a:t>Ask if you can help the survivor connect with the dv program -- Help bridge the relationship between the survivor and the DV agency partnership—either as a referral or for consultation</a:t>
            </a:r>
          </a:p>
          <a:p>
            <a:endParaRPr lang="en-US" altLang="en-US" dirty="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0" eaLnBrk="0" hangingPunct="0">
              <a:defRPr>
                <a:solidFill>
                  <a:schemeClr val="tx1"/>
                </a:solidFill>
                <a:latin typeface="Arial" pitchFamily="34" charset="0"/>
              </a:defRPr>
            </a:lvl1pPr>
            <a:lvl2pPr marL="716108" indent="-275427" defTabSz="931860" eaLnBrk="0" hangingPunct="0">
              <a:defRPr>
                <a:solidFill>
                  <a:schemeClr val="tx1"/>
                </a:solidFill>
                <a:latin typeface="Arial" pitchFamily="34" charset="0"/>
              </a:defRPr>
            </a:lvl2pPr>
            <a:lvl3pPr marL="1101706" indent="-220341" defTabSz="931860" eaLnBrk="0" hangingPunct="0">
              <a:defRPr>
                <a:solidFill>
                  <a:schemeClr val="tx1"/>
                </a:solidFill>
                <a:latin typeface="Arial" pitchFamily="34" charset="0"/>
              </a:defRPr>
            </a:lvl3pPr>
            <a:lvl4pPr marL="1542388" indent="-220341" defTabSz="931860" eaLnBrk="0" hangingPunct="0">
              <a:defRPr>
                <a:solidFill>
                  <a:schemeClr val="tx1"/>
                </a:solidFill>
                <a:latin typeface="Arial" pitchFamily="34" charset="0"/>
              </a:defRPr>
            </a:lvl4pPr>
            <a:lvl5pPr marL="1983071" indent="-220341" defTabSz="931860" eaLnBrk="0" hangingPunct="0">
              <a:defRPr>
                <a:solidFill>
                  <a:schemeClr val="tx1"/>
                </a:solidFill>
                <a:latin typeface="Arial" pitchFamily="34" charset="0"/>
              </a:defRPr>
            </a:lvl5pPr>
            <a:lvl6pPr marL="2423753" indent="-220341" defTabSz="931860" eaLnBrk="0" fontAlgn="base" hangingPunct="0">
              <a:spcBef>
                <a:spcPct val="0"/>
              </a:spcBef>
              <a:spcAft>
                <a:spcPct val="0"/>
              </a:spcAft>
              <a:defRPr>
                <a:solidFill>
                  <a:schemeClr val="tx1"/>
                </a:solidFill>
                <a:latin typeface="Arial" pitchFamily="34" charset="0"/>
              </a:defRPr>
            </a:lvl6pPr>
            <a:lvl7pPr marL="2864435" indent="-220341" defTabSz="931860" eaLnBrk="0" fontAlgn="base" hangingPunct="0">
              <a:spcBef>
                <a:spcPct val="0"/>
              </a:spcBef>
              <a:spcAft>
                <a:spcPct val="0"/>
              </a:spcAft>
              <a:defRPr>
                <a:solidFill>
                  <a:schemeClr val="tx1"/>
                </a:solidFill>
                <a:latin typeface="Arial" pitchFamily="34" charset="0"/>
              </a:defRPr>
            </a:lvl7pPr>
            <a:lvl8pPr marL="3305117" indent="-220341" defTabSz="931860" eaLnBrk="0" fontAlgn="base" hangingPunct="0">
              <a:spcBef>
                <a:spcPct val="0"/>
              </a:spcBef>
              <a:spcAft>
                <a:spcPct val="0"/>
              </a:spcAft>
              <a:defRPr>
                <a:solidFill>
                  <a:schemeClr val="tx1"/>
                </a:solidFill>
                <a:latin typeface="Arial" pitchFamily="34" charset="0"/>
              </a:defRPr>
            </a:lvl8pPr>
            <a:lvl9pPr marL="3745800" indent="-220341" defTabSz="931860" eaLnBrk="0" fontAlgn="base" hangingPunct="0">
              <a:spcBef>
                <a:spcPct val="0"/>
              </a:spcBef>
              <a:spcAft>
                <a:spcPct val="0"/>
              </a:spcAft>
              <a:defRPr>
                <a:solidFill>
                  <a:schemeClr val="tx1"/>
                </a:solidFill>
                <a:latin typeface="Arial" pitchFamily="34" charset="0"/>
              </a:defRPr>
            </a:lvl9pPr>
          </a:lstStyle>
          <a:p>
            <a:pPr marL="0" marR="0" lvl="0" indent="0" algn="r" defTabSz="931860" rtl="0" eaLnBrk="1" fontAlgn="auto" latinLnBrk="0" hangingPunct="1">
              <a:lnSpc>
                <a:spcPct val="100000"/>
              </a:lnSpc>
              <a:spcBef>
                <a:spcPts val="0"/>
              </a:spcBef>
              <a:spcAft>
                <a:spcPts val="0"/>
              </a:spcAft>
              <a:buClrTx/>
              <a:buSzTx/>
              <a:buFontTx/>
              <a:buNone/>
              <a:tabLst/>
              <a:defRPr/>
            </a:pPr>
            <a:fld id="{433BAB47-9F5F-4ED4-BDCF-50DE174697B4}"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31860"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09662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a:solidFill>
                  <a:srgbClr val="615D5B"/>
                </a:solidFill>
              </a:rPr>
              <a:t>Federally funded programs (VAWA, HUD) have statutory requirements to protect survivor confidentiality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615D5B"/>
                </a:solidFill>
              </a:rPr>
              <a:t>Best practice is to afford all survivors basic safeguards of confidentiality, regardless of statute or funding (ex. Release of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615D5B"/>
                </a:solidFill>
              </a:rPr>
              <a:t>Examine all program aspects for breaches of confidentiality – use of technology, sharing paperwork, using personally identifying info. in public,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615D5B"/>
                </a:solidFill>
              </a:rPr>
              <a:t>When in doubt, ask the survivor – your expert! </a:t>
            </a:r>
            <a:r>
              <a:rPr lang="en-US" altLang="en-US" sz="1200" i="1" dirty="0">
                <a:solidFill>
                  <a:srgbClr val="615D5B"/>
                </a:solidFill>
              </a:rPr>
              <a:t>Which info. is OK to share? Is it OK to leave a message? Should we have a code word?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solidFill>
                <a:srgbClr val="615D5B"/>
              </a:solidFill>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0" eaLnBrk="0" hangingPunct="0">
              <a:defRPr>
                <a:solidFill>
                  <a:schemeClr val="tx1"/>
                </a:solidFill>
                <a:latin typeface="Arial" pitchFamily="34" charset="0"/>
              </a:defRPr>
            </a:lvl1pPr>
            <a:lvl2pPr marL="716108" indent="-275427" defTabSz="931860" eaLnBrk="0" hangingPunct="0">
              <a:defRPr>
                <a:solidFill>
                  <a:schemeClr val="tx1"/>
                </a:solidFill>
                <a:latin typeface="Arial" pitchFamily="34" charset="0"/>
              </a:defRPr>
            </a:lvl2pPr>
            <a:lvl3pPr marL="1101706" indent="-220341" defTabSz="931860" eaLnBrk="0" hangingPunct="0">
              <a:defRPr>
                <a:solidFill>
                  <a:schemeClr val="tx1"/>
                </a:solidFill>
                <a:latin typeface="Arial" pitchFamily="34" charset="0"/>
              </a:defRPr>
            </a:lvl3pPr>
            <a:lvl4pPr marL="1542388" indent="-220341" defTabSz="931860" eaLnBrk="0" hangingPunct="0">
              <a:defRPr>
                <a:solidFill>
                  <a:schemeClr val="tx1"/>
                </a:solidFill>
                <a:latin typeface="Arial" pitchFamily="34" charset="0"/>
              </a:defRPr>
            </a:lvl4pPr>
            <a:lvl5pPr marL="1983071" indent="-220341" defTabSz="931860" eaLnBrk="0" hangingPunct="0">
              <a:defRPr>
                <a:solidFill>
                  <a:schemeClr val="tx1"/>
                </a:solidFill>
                <a:latin typeface="Arial" pitchFamily="34" charset="0"/>
              </a:defRPr>
            </a:lvl5pPr>
            <a:lvl6pPr marL="2423753" indent="-220341" defTabSz="931860" eaLnBrk="0" fontAlgn="base" hangingPunct="0">
              <a:spcBef>
                <a:spcPct val="0"/>
              </a:spcBef>
              <a:spcAft>
                <a:spcPct val="0"/>
              </a:spcAft>
              <a:defRPr>
                <a:solidFill>
                  <a:schemeClr val="tx1"/>
                </a:solidFill>
                <a:latin typeface="Arial" pitchFamily="34" charset="0"/>
              </a:defRPr>
            </a:lvl6pPr>
            <a:lvl7pPr marL="2864435" indent="-220341" defTabSz="931860" eaLnBrk="0" fontAlgn="base" hangingPunct="0">
              <a:spcBef>
                <a:spcPct val="0"/>
              </a:spcBef>
              <a:spcAft>
                <a:spcPct val="0"/>
              </a:spcAft>
              <a:defRPr>
                <a:solidFill>
                  <a:schemeClr val="tx1"/>
                </a:solidFill>
                <a:latin typeface="Arial" pitchFamily="34" charset="0"/>
              </a:defRPr>
            </a:lvl7pPr>
            <a:lvl8pPr marL="3305117" indent="-220341" defTabSz="931860" eaLnBrk="0" fontAlgn="base" hangingPunct="0">
              <a:spcBef>
                <a:spcPct val="0"/>
              </a:spcBef>
              <a:spcAft>
                <a:spcPct val="0"/>
              </a:spcAft>
              <a:defRPr>
                <a:solidFill>
                  <a:schemeClr val="tx1"/>
                </a:solidFill>
                <a:latin typeface="Arial" pitchFamily="34" charset="0"/>
              </a:defRPr>
            </a:lvl8pPr>
            <a:lvl9pPr marL="3745800" indent="-220341" defTabSz="931860" eaLnBrk="0" fontAlgn="base" hangingPunct="0">
              <a:spcBef>
                <a:spcPct val="0"/>
              </a:spcBef>
              <a:spcAft>
                <a:spcPct val="0"/>
              </a:spcAft>
              <a:defRPr>
                <a:solidFill>
                  <a:schemeClr val="tx1"/>
                </a:solidFill>
                <a:latin typeface="Arial" pitchFamily="34" charset="0"/>
              </a:defRPr>
            </a:lvl9pPr>
          </a:lstStyle>
          <a:p>
            <a:pPr marL="0" marR="0" lvl="0" indent="0" algn="r" defTabSz="931860" rtl="0" eaLnBrk="1" fontAlgn="auto" latinLnBrk="0" hangingPunct="1">
              <a:lnSpc>
                <a:spcPct val="100000"/>
              </a:lnSpc>
              <a:spcBef>
                <a:spcPts val="0"/>
              </a:spcBef>
              <a:spcAft>
                <a:spcPts val="0"/>
              </a:spcAft>
              <a:buClrTx/>
              <a:buSzTx/>
              <a:buFontTx/>
              <a:buNone/>
              <a:tabLst/>
              <a:defRPr/>
            </a:pPr>
            <a:fld id="{15F2F6E7-2227-4A8D-A8DB-1D3CE7AF75DE}"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31860"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4727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Transnational Abandonment:</a:t>
            </a:r>
            <a:r>
              <a:rPr lang="en-US" baseline="0" dirty="0"/>
              <a:t> </a:t>
            </a:r>
            <a:r>
              <a:rPr lang="en-US" dirty="0"/>
              <a:t>Abuser</a:t>
            </a:r>
            <a:r>
              <a:rPr lang="en-US" baseline="0" dirty="0"/>
              <a:t> brings spouse to U.S. under H4 visa, then they bring them back home and they leave them there (make empty promises)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F4655A-8E61-4676-8E4D-2C92FA5727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536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F4655A-8E61-4676-8E4D-2C92FA5727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4367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F4655A-8E61-4676-8E4D-2C92FA5727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08594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37" rtl="0" eaLnBrk="1" fontAlgn="auto" latinLnBrk="0" hangingPunct="1">
              <a:lnSpc>
                <a:spcPct val="100000"/>
              </a:lnSpc>
              <a:spcBef>
                <a:spcPct val="0"/>
              </a:spcBef>
              <a:spcAft>
                <a:spcPts val="0"/>
              </a:spcAft>
              <a:buClrTx/>
              <a:buSzTx/>
              <a:buFontTx/>
              <a:buNone/>
              <a:tabLst/>
              <a:defRPr/>
            </a:pPr>
            <a:fld id="{9DE77345-3493-4426-A49A-B382A696B6CC}"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37" rtl="0" eaLnBrk="1" fontAlgn="auto" latinLnBrk="0" hangingPunct="1">
                <a:lnSpc>
                  <a:spcPct val="100000"/>
                </a:lnSpc>
                <a:spcBef>
                  <a:spcPct val="0"/>
                </a:spcBef>
                <a:spcAft>
                  <a:spcPts val="0"/>
                </a:spcAft>
                <a:buClrTx/>
                <a:buSzTx/>
                <a:buFontTx/>
                <a:buNone/>
                <a:tabLst/>
                <a:defRPr/>
              </a:pPr>
              <a:t>43</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102680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37" rtl="0" eaLnBrk="1" fontAlgn="auto" latinLnBrk="0" hangingPunct="1">
              <a:lnSpc>
                <a:spcPct val="100000"/>
              </a:lnSpc>
              <a:spcBef>
                <a:spcPct val="0"/>
              </a:spcBef>
              <a:spcAft>
                <a:spcPts val="0"/>
              </a:spcAft>
              <a:buClrTx/>
              <a:buSzTx/>
              <a:buFontTx/>
              <a:buNone/>
              <a:tabLst/>
              <a:defRPr/>
            </a:pPr>
            <a:fld id="{284F3316-C8FB-4EA8-9898-AB8E7CD18FD1}"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37" rtl="0" eaLnBrk="1" fontAlgn="auto" latinLnBrk="0" hangingPunct="1">
                <a:lnSpc>
                  <a:spcPct val="100000"/>
                </a:lnSpc>
                <a:spcBef>
                  <a:spcPct val="0"/>
                </a:spcBef>
                <a:spcAft>
                  <a:spcPts val="0"/>
                </a:spcAft>
                <a:buClrTx/>
                <a:buSzTx/>
                <a:buFontTx/>
                <a:buNone/>
                <a:tabLst/>
                <a:defRPr/>
              </a:pPr>
              <a:t>45</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07653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9FABED-39D0-924E-B5D3-608DD2220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45120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pitchFamily="34" charset="0"/>
              </a:defRPr>
            </a:lvl1pPr>
            <a:lvl2pPr marL="702756" indent="-270291" defTabSz="914485" eaLnBrk="0" hangingPunct="0">
              <a:defRPr>
                <a:solidFill>
                  <a:schemeClr val="tx1"/>
                </a:solidFill>
                <a:latin typeface="Arial" pitchFamily="34" charset="0"/>
              </a:defRPr>
            </a:lvl2pPr>
            <a:lvl3pPr marL="1081164" indent="-216233" defTabSz="914485" eaLnBrk="0" hangingPunct="0">
              <a:defRPr>
                <a:solidFill>
                  <a:schemeClr val="tx1"/>
                </a:solidFill>
                <a:latin typeface="Arial" pitchFamily="34" charset="0"/>
              </a:defRPr>
            </a:lvl3pPr>
            <a:lvl4pPr marL="1513629" indent="-216233" defTabSz="914485" eaLnBrk="0" hangingPunct="0">
              <a:defRPr>
                <a:solidFill>
                  <a:schemeClr val="tx1"/>
                </a:solidFill>
                <a:latin typeface="Arial" pitchFamily="34" charset="0"/>
              </a:defRPr>
            </a:lvl4pPr>
            <a:lvl5pPr marL="1946095" indent="-216233" defTabSz="914485" eaLnBrk="0" hangingPunct="0">
              <a:defRPr>
                <a:solidFill>
                  <a:schemeClr val="tx1"/>
                </a:solidFill>
                <a:latin typeface="Arial" pitchFamily="34" charset="0"/>
              </a:defRPr>
            </a:lvl5pPr>
            <a:lvl6pPr marL="2378560" indent="-216233" defTabSz="914485" eaLnBrk="0" fontAlgn="base" hangingPunct="0">
              <a:spcBef>
                <a:spcPct val="0"/>
              </a:spcBef>
              <a:spcAft>
                <a:spcPct val="0"/>
              </a:spcAft>
              <a:defRPr>
                <a:solidFill>
                  <a:schemeClr val="tx1"/>
                </a:solidFill>
                <a:latin typeface="Arial" pitchFamily="34" charset="0"/>
              </a:defRPr>
            </a:lvl6pPr>
            <a:lvl7pPr marL="2811026" indent="-216233" defTabSz="914485" eaLnBrk="0" fontAlgn="base" hangingPunct="0">
              <a:spcBef>
                <a:spcPct val="0"/>
              </a:spcBef>
              <a:spcAft>
                <a:spcPct val="0"/>
              </a:spcAft>
              <a:defRPr>
                <a:solidFill>
                  <a:schemeClr val="tx1"/>
                </a:solidFill>
                <a:latin typeface="Arial" pitchFamily="34" charset="0"/>
              </a:defRPr>
            </a:lvl7pPr>
            <a:lvl8pPr marL="3243491" indent="-216233" defTabSz="914485" eaLnBrk="0" fontAlgn="base" hangingPunct="0">
              <a:spcBef>
                <a:spcPct val="0"/>
              </a:spcBef>
              <a:spcAft>
                <a:spcPct val="0"/>
              </a:spcAft>
              <a:defRPr>
                <a:solidFill>
                  <a:schemeClr val="tx1"/>
                </a:solidFill>
                <a:latin typeface="Arial" pitchFamily="34" charset="0"/>
              </a:defRPr>
            </a:lvl8pPr>
            <a:lvl9pPr marL="3675957" indent="-216233" defTabSz="914485" eaLnBrk="0" fontAlgn="base" hangingPunct="0">
              <a:spcBef>
                <a:spcPct val="0"/>
              </a:spcBef>
              <a:spcAft>
                <a:spcPct val="0"/>
              </a:spcAft>
              <a:defRPr>
                <a:solidFill>
                  <a:schemeClr val="tx1"/>
                </a:solidFill>
                <a:latin typeface="Arial" pitchFamily="34" charset="0"/>
              </a:defRPr>
            </a:lvl9pPr>
          </a:lstStyle>
          <a:p>
            <a:pPr marL="0" marR="0" lvl="0" indent="0" algn="r" defTabSz="914485" rtl="0" eaLnBrk="1" fontAlgn="auto" latinLnBrk="0" hangingPunct="1">
              <a:lnSpc>
                <a:spcPct val="100000"/>
              </a:lnSpc>
              <a:spcBef>
                <a:spcPts val="0"/>
              </a:spcBef>
              <a:spcAft>
                <a:spcPts val="0"/>
              </a:spcAft>
              <a:buClrTx/>
              <a:buSzTx/>
              <a:buFontTx/>
              <a:buNone/>
              <a:tabLst/>
              <a:defRPr/>
            </a:pPr>
            <a:fld id="{31645627-7274-4375-AE42-98B21393307D}"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85" rtl="0" eaLnBrk="1" fontAlgn="auto" latinLnBrk="0" hangingPunct="1">
                <a:lnSpc>
                  <a:spcPct val="100000"/>
                </a:lnSpc>
                <a:spcBef>
                  <a:spcPts val="0"/>
                </a:spcBef>
                <a:spcAft>
                  <a:spcPts val="0"/>
                </a:spcAft>
                <a:buClrTx/>
                <a:buSzTx/>
                <a:buFontTx/>
                <a:buNone/>
                <a:tabLst/>
                <a:defRPr/>
              </a:pPr>
              <a:t>46</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881275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pitchFamily="34" charset="0"/>
              </a:defRPr>
            </a:lvl1pPr>
            <a:lvl2pPr marL="702756" indent="-270291" defTabSz="914485" eaLnBrk="0" hangingPunct="0">
              <a:defRPr>
                <a:solidFill>
                  <a:schemeClr val="tx1"/>
                </a:solidFill>
                <a:latin typeface="Arial" pitchFamily="34" charset="0"/>
              </a:defRPr>
            </a:lvl2pPr>
            <a:lvl3pPr marL="1081164" indent="-216233" defTabSz="914485" eaLnBrk="0" hangingPunct="0">
              <a:defRPr>
                <a:solidFill>
                  <a:schemeClr val="tx1"/>
                </a:solidFill>
                <a:latin typeface="Arial" pitchFamily="34" charset="0"/>
              </a:defRPr>
            </a:lvl3pPr>
            <a:lvl4pPr marL="1513629" indent="-216233" defTabSz="914485" eaLnBrk="0" hangingPunct="0">
              <a:defRPr>
                <a:solidFill>
                  <a:schemeClr val="tx1"/>
                </a:solidFill>
                <a:latin typeface="Arial" pitchFamily="34" charset="0"/>
              </a:defRPr>
            </a:lvl4pPr>
            <a:lvl5pPr marL="1946095" indent="-216233" defTabSz="914485" eaLnBrk="0" hangingPunct="0">
              <a:defRPr>
                <a:solidFill>
                  <a:schemeClr val="tx1"/>
                </a:solidFill>
                <a:latin typeface="Arial" pitchFamily="34" charset="0"/>
              </a:defRPr>
            </a:lvl5pPr>
            <a:lvl6pPr marL="2378560" indent="-216233" defTabSz="914485" eaLnBrk="0" fontAlgn="base" hangingPunct="0">
              <a:spcBef>
                <a:spcPct val="0"/>
              </a:spcBef>
              <a:spcAft>
                <a:spcPct val="0"/>
              </a:spcAft>
              <a:defRPr>
                <a:solidFill>
                  <a:schemeClr val="tx1"/>
                </a:solidFill>
                <a:latin typeface="Arial" pitchFamily="34" charset="0"/>
              </a:defRPr>
            </a:lvl6pPr>
            <a:lvl7pPr marL="2811026" indent="-216233" defTabSz="914485" eaLnBrk="0" fontAlgn="base" hangingPunct="0">
              <a:spcBef>
                <a:spcPct val="0"/>
              </a:spcBef>
              <a:spcAft>
                <a:spcPct val="0"/>
              </a:spcAft>
              <a:defRPr>
                <a:solidFill>
                  <a:schemeClr val="tx1"/>
                </a:solidFill>
                <a:latin typeface="Arial" pitchFamily="34" charset="0"/>
              </a:defRPr>
            </a:lvl7pPr>
            <a:lvl8pPr marL="3243491" indent="-216233" defTabSz="914485" eaLnBrk="0" fontAlgn="base" hangingPunct="0">
              <a:spcBef>
                <a:spcPct val="0"/>
              </a:spcBef>
              <a:spcAft>
                <a:spcPct val="0"/>
              </a:spcAft>
              <a:defRPr>
                <a:solidFill>
                  <a:schemeClr val="tx1"/>
                </a:solidFill>
                <a:latin typeface="Arial" pitchFamily="34" charset="0"/>
              </a:defRPr>
            </a:lvl8pPr>
            <a:lvl9pPr marL="3675957" indent="-216233" defTabSz="914485" eaLnBrk="0" fontAlgn="base" hangingPunct="0">
              <a:spcBef>
                <a:spcPct val="0"/>
              </a:spcBef>
              <a:spcAft>
                <a:spcPct val="0"/>
              </a:spcAft>
              <a:defRPr>
                <a:solidFill>
                  <a:schemeClr val="tx1"/>
                </a:solidFill>
                <a:latin typeface="Arial" pitchFamily="34" charset="0"/>
              </a:defRPr>
            </a:lvl9pPr>
          </a:lstStyle>
          <a:p>
            <a:pPr marL="0" marR="0" lvl="0" indent="0" algn="r" defTabSz="914485" rtl="0" eaLnBrk="1" fontAlgn="auto" latinLnBrk="0" hangingPunct="1">
              <a:lnSpc>
                <a:spcPct val="100000"/>
              </a:lnSpc>
              <a:spcBef>
                <a:spcPts val="0"/>
              </a:spcBef>
              <a:spcAft>
                <a:spcPts val="0"/>
              </a:spcAft>
              <a:buClrTx/>
              <a:buSzTx/>
              <a:buFontTx/>
              <a:buNone/>
              <a:tabLst/>
              <a:defRPr/>
            </a:pPr>
            <a:fld id="{C1D8568F-B789-4AD7-BD75-1EB92CB47646}"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85" rtl="0" eaLnBrk="1" fontAlgn="auto" latinLnBrk="0" hangingPunct="1">
                <a:lnSpc>
                  <a:spcPct val="100000"/>
                </a:lnSpc>
                <a:spcBef>
                  <a:spcPts val="0"/>
                </a:spcBef>
                <a:spcAft>
                  <a:spcPts val="0"/>
                </a:spcAft>
                <a:buClrTx/>
                <a:buSzTx/>
                <a:buFontTx/>
                <a:buNone/>
                <a:tabLst/>
                <a:defRPr/>
              </a:pPr>
              <a:t>47</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10092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a framework</a:t>
            </a:r>
            <a:r>
              <a:rPr lang="en-US" baseline="0" dirty="0"/>
              <a:t> that will guide you and help you with anything that comes up.  </a:t>
            </a:r>
          </a:p>
          <a:p>
            <a:r>
              <a:rPr lang="en-US" baseline="0" dirty="0"/>
              <a:t>No matter what the questions is – survivor’s experience and perspective will help guide you.</a:t>
            </a:r>
          </a:p>
          <a:p>
            <a:endParaRPr lang="en-US" dirty="0"/>
          </a:p>
          <a:p>
            <a:r>
              <a:rPr lang="en-US" dirty="0"/>
              <a:t>First bubble - Includes her priorities for</a:t>
            </a:r>
            <a:r>
              <a:rPr lang="en-US" baseline="0" dirty="0"/>
              <a:t> her children. Victim’s perspective is linked to her decision-making – helps you understand why she making the decision.</a:t>
            </a:r>
          </a:p>
          <a:p>
            <a:r>
              <a:rPr lang="en-US" baseline="0" dirty="0"/>
              <a:t>second bubble – not replacing her strategies with what we think is best. </a:t>
            </a:r>
          </a:p>
          <a:p>
            <a:r>
              <a:rPr lang="en-US" baseline="0" dirty="0"/>
              <a:t>Third bubble - help with understanding the limitations of resources, options and system responses in your community. What is really </a:t>
            </a:r>
            <a:r>
              <a:rPr lang="en-US" baseline="0" dirty="0" err="1"/>
              <a:t>availbae</a:t>
            </a:r>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48B82AD-F0AB-47FF-A8B1-CD5CECF90854}" type="slidenum">
              <a:rPr lang="en-US" smtClean="0"/>
              <a:t>50</a:t>
            </a:fld>
            <a:endParaRPr lang="en-US"/>
          </a:p>
        </p:txBody>
      </p:sp>
    </p:spTree>
    <p:extLst>
      <p:ext uri="{BB962C8B-B14F-4D97-AF65-F5344CB8AC3E}">
        <p14:creationId xmlns:p14="http://schemas.microsoft.com/office/powerpoint/2010/main" val="28272060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Abusers rarely disappear completely from a survivor’s life.  Support the safety planning process at all stages of contact—from complete separation to a choice to remain in the relationship.</a:t>
            </a:r>
          </a:p>
        </p:txBody>
      </p:sp>
      <p:sp>
        <p:nvSpPr>
          <p:cNvPr id="4" name="Slide Number Placeholder 3"/>
          <p:cNvSpPr>
            <a:spLocks noGrp="1"/>
          </p:cNvSpPr>
          <p:nvPr>
            <p:ph type="sldNum" sz="quarter" idx="10"/>
          </p:nvPr>
        </p:nvSpPr>
        <p:spPr/>
        <p:txBody>
          <a:bodyPr/>
          <a:lstStyle/>
          <a:p>
            <a:fld id="{A48B82AD-F0AB-47FF-A8B1-CD5CECF90854}" type="slidenum">
              <a:rPr lang="en-US" smtClean="0"/>
              <a:t>51</a:t>
            </a:fld>
            <a:endParaRPr lang="en-US"/>
          </a:p>
        </p:txBody>
      </p:sp>
    </p:spTree>
    <p:extLst>
      <p:ext uri="{BB962C8B-B14F-4D97-AF65-F5344CB8AC3E}">
        <p14:creationId xmlns:p14="http://schemas.microsoft.com/office/powerpoint/2010/main" val="2079135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Jill Davies (Greater Hartford Legal Aid, Connecticut) &amp; Elinor Lyon, </a:t>
            </a:r>
            <a:r>
              <a:rPr lang="en-US" u="sng" dirty="0"/>
              <a:t>Domestic Violence Advocacy 2, </a:t>
            </a:r>
            <a:r>
              <a:rPr lang="en-US" u="none" dirty="0"/>
              <a:t>Developed within the legal system frame with corresponding language</a:t>
            </a:r>
            <a:endParaRPr lang="en-US" u="sng" dirty="0"/>
          </a:p>
        </p:txBody>
      </p:sp>
      <p:sp>
        <p:nvSpPr>
          <p:cNvPr id="4" name="Slide Number Placeholder 3"/>
          <p:cNvSpPr>
            <a:spLocks noGrp="1"/>
          </p:cNvSpPr>
          <p:nvPr>
            <p:ph type="sldNum" sz="quarter" idx="10"/>
          </p:nvPr>
        </p:nvSpPr>
        <p:spPr/>
        <p:txBody>
          <a:bodyPr/>
          <a:lstStyle/>
          <a:p>
            <a:fld id="{930C9677-4CD4-9244-A8B8-0D6C6DAAF3CE}" type="slidenum">
              <a:rPr lang="en-US" smtClean="0"/>
              <a:t>52</a:t>
            </a:fld>
            <a:endParaRPr lang="en-US"/>
          </a:p>
        </p:txBody>
      </p:sp>
    </p:spTree>
    <p:extLst>
      <p:ext uri="{BB962C8B-B14F-4D97-AF65-F5344CB8AC3E}">
        <p14:creationId xmlns:p14="http://schemas.microsoft.com/office/powerpoint/2010/main" val="28859168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 the risk analysis to survivor process—especially for the reality of a survivor choosing to stay in an abusive relationship</a:t>
            </a:r>
          </a:p>
        </p:txBody>
      </p:sp>
      <p:sp>
        <p:nvSpPr>
          <p:cNvPr id="4" name="Slide Number Placeholder 3"/>
          <p:cNvSpPr>
            <a:spLocks noGrp="1"/>
          </p:cNvSpPr>
          <p:nvPr>
            <p:ph type="sldNum" sz="quarter" idx="10"/>
          </p:nvPr>
        </p:nvSpPr>
        <p:spPr/>
        <p:txBody>
          <a:bodyPr/>
          <a:lstStyle/>
          <a:p>
            <a:fld id="{A48B82AD-F0AB-47FF-A8B1-CD5CECF90854}" type="slidenum">
              <a:rPr lang="en-US" smtClean="0"/>
              <a:t>53</a:t>
            </a:fld>
            <a:endParaRPr lang="en-US"/>
          </a:p>
        </p:txBody>
      </p:sp>
    </p:spTree>
    <p:extLst>
      <p:ext uri="{BB962C8B-B14F-4D97-AF65-F5344CB8AC3E}">
        <p14:creationId xmlns:p14="http://schemas.microsoft.com/office/powerpoint/2010/main" val="12404482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8B82AD-F0AB-47FF-A8B1-CD5CECF90854}" type="slidenum">
              <a:rPr lang="en-US" smtClean="0"/>
              <a:t>55</a:t>
            </a:fld>
            <a:endParaRPr lang="en-US"/>
          </a:p>
        </p:txBody>
      </p:sp>
    </p:spTree>
    <p:extLst>
      <p:ext uri="{BB962C8B-B14F-4D97-AF65-F5344CB8AC3E}">
        <p14:creationId xmlns:p14="http://schemas.microsoft.com/office/powerpoint/2010/main" val="10964681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pitchFamily="34" charset="0"/>
              </a:defRPr>
            </a:lvl1pPr>
            <a:lvl2pPr marL="702756" indent="-270291" defTabSz="914485" eaLnBrk="0" hangingPunct="0">
              <a:defRPr>
                <a:solidFill>
                  <a:schemeClr val="tx1"/>
                </a:solidFill>
                <a:latin typeface="Arial" pitchFamily="34" charset="0"/>
              </a:defRPr>
            </a:lvl2pPr>
            <a:lvl3pPr marL="1081164" indent="-216233" defTabSz="914485" eaLnBrk="0" hangingPunct="0">
              <a:defRPr>
                <a:solidFill>
                  <a:schemeClr val="tx1"/>
                </a:solidFill>
                <a:latin typeface="Arial" pitchFamily="34" charset="0"/>
              </a:defRPr>
            </a:lvl3pPr>
            <a:lvl4pPr marL="1513629" indent="-216233" defTabSz="914485" eaLnBrk="0" hangingPunct="0">
              <a:defRPr>
                <a:solidFill>
                  <a:schemeClr val="tx1"/>
                </a:solidFill>
                <a:latin typeface="Arial" pitchFamily="34" charset="0"/>
              </a:defRPr>
            </a:lvl4pPr>
            <a:lvl5pPr marL="1946095" indent="-216233" defTabSz="914485" eaLnBrk="0" hangingPunct="0">
              <a:defRPr>
                <a:solidFill>
                  <a:schemeClr val="tx1"/>
                </a:solidFill>
                <a:latin typeface="Arial" pitchFamily="34" charset="0"/>
              </a:defRPr>
            </a:lvl5pPr>
            <a:lvl6pPr marL="2378560" indent="-216233" defTabSz="914485" eaLnBrk="0" fontAlgn="base" hangingPunct="0">
              <a:spcBef>
                <a:spcPct val="0"/>
              </a:spcBef>
              <a:spcAft>
                <a:spcPct val="0"/>
              </a:spcAft>
              <a:defRPr>
                <a:solidFill>
                  <a:schemeClr val="tx1"/>
                </a:solidFill>
                <a:latin typeface="Arial" pitchFamily="34" charset="0"/>
              </a:defRPr>
            </a:lvl6pPr>
            <a:lvl7pPr marL="2811026" indent="-216233" defTabSz="914485" eaLnBrk="0" fontAlgn="base" hangingPunct="0">
              <a:spcBef>
                <a:spcPct val="0"/>
              </a:spcBef>
              <a:spcAft>
                <a:spcPct val="0"/>
              </a:spcAft>
              <a:defRPr>
                <a:solidFill>
                  <a:schemeClr val="tx1"/>
                </a:solidFill>
                <a:latin typeface="Arial" pitchFamily="34" charset="0"/>
              </a:defRPr>
            </a:lvl7pPr>
            <a:lvl8pPr marL="3243491" indent="-216233" defTabSz="914485" eaLnBrk="0" fontAlgn="base" hangingPunct="0">
              <a:spcBef>
                <a:spcPct val="0"/>
              </a:spcBef>
              <a:spcAft>
                <a:spcPct val="0"/>
              </a:spcAft>
              <a:defRPr>
                <a:solidFill>
                  <a:schemeClr val="tx1"/>
                </a:solidFill>
                <a:latin typeface="Arial" pitchFamily="34" charset="0"/>
              </a:defRPr>
            </a:lvl8pPr>
            <a:lvl9pPr marL="3675957" indent="-216233" defTabSz="914485" eaLnBrk="0" fontAlgn="base" hangingPunct="0">
              <a:spcBef>
                <a:spcPct val="0"/>
              </a:spcBef>
              <a:spcAft>
                <a:spcPct val="0"/>
              </a:spcAft>
              <a:defRPr>
                <a:solidFill>
                  <a:schemeClr val="tx1"/>
                </a:solidFill>
                <a:latin typeface="Arial" pitchFamily="34" charset="0"/>
              </a:defRPr>
            </a:lvl9pPr>
          </a:lstStyle>
          <a:p>
            <a:pPr eaLnBrk="1" hangingPunct="1"/>
            <a:fld id="{E635CD68-55E9-4235-839D-B21F6AF89B0C}" type="slidenum">
              <a:rPr lang="en-US" altLang="en-US" smtClean="0">
                <a:latin typeface="Times New Roman" pitchFamily="18" charset="0"/>
              </a:rPr>
              <a:pPr eaLnBrk="1" hangingPunct="1"/>
              <a:t>56</a:t>
            </a:fld>
            <a:endParaRPr lang="en-US" altLang="en-US">
              <a:latin typeface="Times New Roman" pitchFamily="18" charset="0"/>
            </a:endParaRPr>
          </a:p>
        </p:txBody>
      </p:sp>
    </p:spTree>
    <p:extLst>
      <p:ext uri="{BB962C8B-B14F-4D97-AF65-F5344CB8AC3E}">
        <p14:creationId xmlns:p14="http://schemas.microsoft.com/office/powerpoint/2010/main" val="41498607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pitchFamily="34" charset="0"/>
              </a:defRPr>
            </a:lvl1pPr>
            <a:lvl2pPr marL="702756" indent="-270291" defTabSz="914485" eaLnBrk="0" hangingPunct="0">
              <a:defRPr>
                <a:solidFill>
                  <a:schemeClr val="tx1"/>
                </a:solidFill>
                <a:latin typeface="Arial" pitchFamily="34" charset="0"/>
              </a:defRPr>
            </a:lvl2pPr>
            <a:lvl3pPr marL="1081164" indent="-216233" defTabSz="914485" eaLnBrk="0" hangingPunct="0">
              <a:defRPr>
                <a:solidFill>
                  <a:schemeClr val="tx1"/>
                </a:solidFill>
                <a:latin typeface="Arial" pitchFamily="34" charset="0"/>
              </a:defRPr>
            </a:lvl3pPr>
            <a:lvl4pPr marL="1513629" indent="-216233" defTabSz="914485" eaLnBrk="0" hangingPunct="0">
              <a:defRPr>
                <a:solidFill>
                  <a:schemeClr val="tx1"/>
                </a:solidFill>
                <a:latin typeface="Arial" pitchFamily="34" charset="0"/>
              </a:defRPr>
            </a:lvl4pPr>
            <a:lvl5pPr marL="1946095" indent="-216233" defTabSz="914485" eaLnBrk="0" hangingPunct="0">
              <a:defRPr>
                <a:solidFill>
                  <a:schemeClr val="tx1"/>
                </a:solidFill>
                <a:latin typeface="Arial" pitchFamily="34" charset="0"/>
              </a:defRPr>
            </a:lvl5pPr>
            <a:lvl6pPr marL="2378560" indent="-216233" defTabSz="914485" eaLnBrk="0" fontAlgn="base" hangingPunct="0">
              <a:spcBef>
                <a:spcPct val="0"/>
              </a:spcBef>
              <a:spcAft>
                <a:spcPct val="0"/>
              </a:spcAft>
              <a:defRPr>
                <a:solidFill>
                  <a:schemeClr val="tx1"/>
                </a:solidFill>
                <a:latin typeface="Arial" pitchFamily="34" charset="0"/>
              </a:defRPr>
            </a:lvl6pPr>
            <a:lvl7pPr marL="2811026" indent="-216233" defTabSz="914485" eaLnBrk="0" fontAlgn="base" hangingPunct="0">
              <a:spcBef>
                <a:spcPct val="0"/>
              </a:spcBef>
              <a:spcAft>
                <a:spcPct val="0"/>
              </a:spcAft>
              <a:defRPr>
                <a:solidFill>
                  <a:schemeClr val="tx1"/>
                </a:solidFill>
                <a:latin typeface="Arial" pitchFamily="34" charset="0"/>
              </a:defRPr>
            </a:lvl7pPr>
            <a:lvl8pPr marL="3243491" indent="-216233" defTabSz="914485" eaLnBrk="0" fontAlgn="base" hangingPunct="0">
              <a:spcBef>
                <a:spcPct val="0"/>
              </a:spcBef>
              <a:spcAft>
                <a:spcPct val="0"/>
              </a:spcAft>
              <a:defRPr>
                <a:solidFill>
                  <a:schemeClr val="tx1"/>
                </a:solidFill>
                <a:latin typeface="Arial" pitchFamily="34" charset="0"/>
              </a:defRPr>
            </a:lvl8pPr>
            <a:lvl9pPr marL="3675957" indent="-216233" defTabSz="914485" eaLnBrk="0" fontAlgn="base" hangingPunct="0">
              <a:spcBef>
                <a:spcPct val="0"/>
              </a:spcBef>
              <a:spcAft>
                <a:spcPct val="0"/>
              </a:spcAft>
              <a:defRPr>
                <a:solidFill>
                  <a:schemeClr val="tx1"/>
                </a:solidFill>
                <a:latin typeface="Arial" pitchFamily="34" charset="0"/>
              </a:defRPr>
            </a:lvl9pPr>
          </a:lstStyle>
          <a:p>
            <a:pPr eaLnBrk="1" hangingPunct="1"/>
            <a:fld id="{CBDE2CFC-68F6-48AF-A1B0-9EB7A8C5895B}" type="slidenum">
              <a:rPr lang="en-US" altLang="en-US" smtClean="0">
                <a:latin typeface="Times New Roman" pitchFamily="18" charset="0"/>
              </a:rPr>
              <a:pPr eaLnBrk="1" hangingPunct="1"/>
              <a:t>57</a:t>
            </a:fld>
            <a:endParaRPr lang="en-US" altLang="en-US">
              <a:latin typeface="Times New Roman" pitchFamily="18" charset="0"/>
            </a:endParaRPr>
          </a:p>
        </p:txBody>
      </p:sp>
    </p:spTree>
    <p:extLst>
      <p:ext uri="{BB962C8B-B14F-4D97-AF65-F5344CB8AC3E}">
        <p14:creationId xmlns:p14="http://schemas.microsoft.com/office/powerpoint/2010/main" val="3069355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Learn about external fears – limitations and resources of the community, like legal status . .. </a:t>
            </a:r>
          </a:p>
          <a:p>
            <a:endParaRPr lang="en-US" dirty="0"/>
          </a:p>
        </p:txBody>
      </p:sp>
      <p:sp>
        <p:nvSpPr>
          <p:cNvPr id="4" name="Slide Number Placeholder 3"/>
          <p:cNvSpPr>
            <a:spLocks noGrp="1"/>
          </p:cNvSpPr>
          <p:nvPr>
            <p:ph type="sldNum" sz="quarter" idx="10"/>
          </p:nvPr>
        </p:nvSpPr>
        <p:spPr/>
        <p:txBody>
          <a:bodyPr/>
          <a:lstStyle/>
          <a:p>
            <a:fld id="{930C9677-4CD4-9244-A8B8-0D6C6DAAF3CE}" type="slidenum">
              <a:rPr lang="en-US" smtClean="0"/>
              <a:t>59</a:t>
            </a:fld>
            <a:endParaRPr lang="en-US"/>
          </a:p>
        </p:txBody>
      </p:sp>
    </p:spTree>
    <p:extLst>
      <p:ext uri="{BB962C8B-B14F-4D97-AF65-F5344CB8AC3E}">
        <p14:creationId xmlns:p14="http://schemas.microsoft.com/office/powerpoint/2010/main" val="2330454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08" eaLnBrk="0" hangingPunct="0">
              <a:defRPr>
                <a:solidFill>
                  <a:schemeClr val="tx1"/>
                </a:solidFill>
                <a:latin typeface="Arial" pitchFamily="34" charset="0"/>
              </a:defRPr>
            </a:lvl1pPr>
            <a:lvl2pPr marL="716068" indent="-275412" defTabSz="931808" eaLnBrk="0" hangingPunct="0">
              <a:defRPr>
                <a:solidFill>
                  <a:schemeClr val="tx1"/>
                </a:solidFill>
                <a:latin typeface="Arial" pitchFamily="34" charset="0"/>
              </a:defRPr>
            </a:lvl2pPr>
            <a:lvl3pPr marL="1101645" indent="-220328" defTabSz="931808" eaLnBrk="0" hangingPunct="0">
              <a:defRPr>
                <a:solidFill>
                  <a:schemeClr val="tx1"/>
                </a:solidFill>
                <a:latin typeface="Arial" pitchFamily="34" charset="0"/>
              </a:defRPr>
            </a:lvl3pPr>
            <a:lvl4pPr marL="1542302" indent="-220328" defTabSz="931808" eaLnBrk="0" hangingPunct="0">
              <a:defRPr>
                <a:solidFill>
                  <a:schemeClr val="tx1"/>
                </a:solidFill>
                <a:latin typeface="Arial" pitchFamily="34" charset="0"/>
              </a:defRPr>
            </a:lvl4pPr>
            <a:lvl5pPr marL="1982961" indent="-220328" defTabSz="931808" eaLnBrk="0" hangingPunct="0">
              <a:defRPr>
                <a:solidFill>
                  <a:schemeClr val="tx1"/>
                </a:solidFill>
                <a:latin typeface="Arial" pitchFamily="34" charset="0"/>
              </a:defRPr>
            </a:lvl5pPr>
            <a:lvl6pPr marL="2423619" indent="-220328" defTabSz="931808" eaLnBrk="0" fontAlgn="base" hangingPunct="0">
              <a:spcBef>
                <a:spcPct val="0"/>
              </a:spcBef>
              <a:spcAft>
                <a:spcPct val="0"/>
              </a:spcAft>
              <a:defRPr>
                <a:solidFill>
                  <a:schemeClr val="tx1"/>
                </a:solidFill>
                <a:latin typeface="Arial" pitchFamily="34" charset="0"/>
              </a:defRPr>
            </a:lvl6pPr>
            <a:lvl7pPr marL="2864276" indent="-220328" defTabSz="931808" eaLnBrk="0" fontAlgn="base" hangingPunct="0">
              <a:spcBef>
                <a:spcPct val="0"/>
              </a:spcBef>
              <a:spcAft>
                <a:spcPct val="0"/>
              </a:spcAft>
              <a:defRPr>
                <a:solidFill>
                  <a:schemeClr val="tx1"/>
                </a:solidFill>
                <a:latin typeface="Arial" pitchFamily="34" charset="0"/>
              </a:defRPr>
            </a:lvl7pPr>
            <a:lvl8pPr marL="3304934" indent="-220328" defTabSz="931808" eaLnBrk="0" fontAlgn="base" hangingPunct="0">
              <a:spcBef>
                <a:spcPct val="0"/>
              </a:spcBef>
              <a:spcAft>
                <a:spcPct val="0"/>
              </a:spcAft>
              <a:defRPr>
                <a:solidFill>
                  <a:schemeClr val="tx1"/>
                </a:solidFill>
                <a:latin typeface="Arial" pitchFamily="34" charset="0"/>
              </a:defRPr>
            </a:lvl8pPr>
            <a:lvl9pPr marL="3745593" indent="-220328" defTabSz="931808" eaLnBrk="0" fontAlgn="base" hangingPunct="0">
              <a:spcBef>
                <a:spcPct val="0"/>
              </a:spcBef>
              <a:spcAft>
                <a:spcPct val="0"/>
              </a:spcAft>
              <a:defRPr>
                <a:solidFill>
                  <a:schemeClr val="tx1"/>
                </a:solidFill>
                <a:latin typeface="Arial" pitchFamily="34" charset="0"/>
              </a:defRPr>
            </a:lvl9pPr>
          </a:lstStyle>
          <a:p>
            <a:pPr marL="0" marR="0" lvl="0" indent="0" algn="r" defTabSz="931808" rtl="0" eaLnBrk="1" fontAlgn="auto" latinLnBrk="0" hangingPunct="1">
              <a:lnSpc>
                <a:spcPct val="100000"/>
              </a:lnSpc>
              <a:spcBef>
                <a:spcPts val="0"/>
              </a:spcBef>
              <a:spcAft>
                <a:spcPts val="0"/>
              </a:spcAft>
              <a:buClrTx/>
              <a:buSzTx/>
              <a:buFontTx/>
              <a:buNone/>
              <a:tabLst/>
              <a:defRPr/>
            </a:pPr>
            <a:fld id="{36AA23E2-5D16-4191-840D-3A0AA6222192}"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31808"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6563" name="Rectangle 2"/>
          <p:cNvSpPr>
            <a:spLocks noGrp="1" noRot="1" noChangeAspect="1" noChangeArrowheads="1" noTextEdit="1"/>
          </p:cNvSpPr>
          <p:nvPr>
            <p:ph type="sldImg"/>
          </p:nvPr>
        </p:nvSpPr>
        <p:spPr>
          <a:xfrm>
            <a:off x="381000" y="685800"/>
            <a:ext cx="6096000" cy="3429000"/>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altLang="en-US" sz="900" dirty="0"/>
          </a:p>
        </p:txBody>
      </p:sp>
    </p:spTree>
    <p:extLst>
      <p:ext uri="{BB962C8B-B14F-4D97-AF65-F5344CB8AC3E}">
        <p14:creationId xmlns:p14="http://schemas.microsoft.com/office/powerpoint/2010/main" val="13180898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information/expertise but make sure you are listening for the survivor’s perspectives of their risks.  The survivor’s understanding of their risks influences their decision-making.</a:t>
            </a:r>
          </a:p>
        </p:txBody>
      </p:sp>
      <p:sp>
        <p:nvSpPr>
          <p:cNvPr id="4" name="Slide Number Placeholder 3"/>
          <p:cNvSpPr>
            <a:spLocks noGrp="1"/>
          </p:cNvSpPr>
          <p:nvPr>
            <p:ph type="sldNum" sz="quarter" idx="10"/>
          </p:nvPr>
        </p:nvSpPr>
        <p:spPr/>
        <p:txBody>
          <a:bodyPr/>
          <a:lstStyle/>
          <a:p>
            <a:fld id="{930C9677-4CD4-9244-A8B8-0D6C6DAAF3CE}" type="slidenum">
              <a:rPr lang="en-US" smtClean="0"/>
              <a:t>62</a:t>
            </a:fld>
            <a:endParaRPr lang="en-US"/>
          </a:p>
        </p:txBody>
      </p:sp>
    </p:spTree>
    <p:extLst>
      <p:ext uri="{BB962C8B-B14F-4D97-AF65-F5344CB8AC3E}">
        <p14:creationId xmlns:p14="http://schemas.microsoft.com/office/powerpoint/2010/main" val="33258711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pitchFamily="34" charset="0"/>
              </a:defRPr>
            </a:lvl1pPr>
            <a:lvl2pPr marL="702756" indent="-270291" defTabSz="914485" eaLnBrk="0" hangingPunct="0">
              <a:defRPr>
                <a:solidFill>
                  <a:schemeClr val="tx1"/>
                </a:solidFill>
                <a:latin typeface="Arial" pitchFamily="34" charset="0"/>
              </a:defRPr>
            </a:lvl2pPr>
            <a:lvl3pPr marL="1081164" indent="-216233" defTabSz="914485" eaLnBrk="0" hangingPunct="0">
              <a:defRPr>
                <a:solidFill>
                  <a:schemeClr val="tx1"/>
                </a:solidFill>
                <a:latin typeface="Arial" pitchFamily="34" charset="0"/>
              </a:defRPr>
            </a:lvl3pPr>
            <a:lvl4pPr marL="1513629" indent="-216233" defTabSz="914485" eaLnBrk="0" hangingPunct="0">
              <a:defRPr>
                <a:solidFill>
                  <a:schemeClr val="tx1"/>
                </a:solidFill>
                <a:latin typeface="Arial" pitchFamily="34" charset="0"/>
              </a:defRPr>
            </a:lvl4pPr>
            <a:lvl5pPr marL="1946095" indent="-216233" defTabSz="914485" eaLnBrk="0" hangingPunct="0">
              <a:defRPr>
                <a:solidFill>
                  <a:schemeClr val="tx1"/>
                </a:solidFill>
                <a:latin typeface="Arial" pitchFamily="34" charset="0"/>
              </a:defRPr>
            </a:lvl5pPr>
            <a:lvl6pPr marL="2378560" indent="-216233" defTabSz="914485" eaLnBrk="0" fontAlgn="base" hangingPunct="0">
              <a:spcBef>
                <a:spcPct val="0"/>
              </a:spcBef>
              <a:spcAft>
                <a:spcPct val="0"/>
              </a:spcAft>
              <a:defRPr>
                <a:solidFill>
                  <a:schemeClr val="tx1"/>
                </a:solidFill>
                <a:latin typeface="Arial" pitchFamily="34" charset="0"/>
              </a:defRPr>
            </a:lvl6pPr>
            <a:lvl7pPr marL="2811026" indent="-216233" defTabSz="914485" eaLnBrk="0" fontAlgn="base" hangingPunct="0">
              <a:spcBef>
                <a:spcPct val="0"/>
              </a:spcBef>
              <a:spcAft>
                <a:spcPct val="0"/>
              </a:spcAft>
              <a:defRPr>
                <a:solidFill>
                  <a:schemeClr val="tx1"/>
                </a:solidFill>
                <a:latin typeface="Arial" pitchFamily="34" charset="0"/>
              </a:defRPr>
            </a:lvl7pPr>
            <a:lvl8pPr marL="3243491" indent="-216233" defTabSz="914485" eaLnBrk="0" fontAlgn="base" hangingPunct="0">
              <a:spcBef>
                <a:spcPct val="0"/>
              </a:spcBef>
              <a:spcAft>
                <a:spcPct val="0"/>
              </a:spcAft>
              <a:defRPr>
                <a:solidFill>
                  <a:schemeClr val="tx1"/>
                </a:solidFill>
                <a:latin typeface="Arial" pitchFamily="34" charset="0"/>
              </a:defRPr>
            </a:lvl8pPr>
            <a:lvl9pPr marL="3675957" indent="-216233" defTabSz="914485" eaLnBrk="0" fontAlgn="base" hangingPunct="0">
              <a:spcBef>
                <a:spcPct val="0"/>
              </a:spcBef>
              <a:spcAft>
                <a:spcPct val="0"/>
              </a:spcAft>
              <a:defRPr>
                <a:solidFill>
                  <a:schemeClr val="tx1"/>
                </a:solidFill>
                <a:latin typeface="Arial" pitchFamily="34" charset="0"/>
              </a:defRPr>
            </a:lvl9pPr>
          </a:lstStyle>
          <a:p>
            <a:pPr marL="0" marR="0" lvl="0" indent="0" algn="r" defTabSz="914485" rtl="0" eaLnBrk="1" fontAlgn="auto" latinLnBrk="0" hangingPunct="1">
              <a:lnSpc>
                <a:spcPct val="100000"/>
              </a:lnSpc>
              <a:spcBef>
                <a:spcPts val="0"/>
              </a:spcBef>
              <a:spcAft>
                <a:spcPts val="0"/>
              </a:spcAft>
              <a:buClrTx/>
              <a:buSzTx/>
              <a:buFontTx/>
              <a:buNone/>
              <a:tabLst/>
              <a:defRPr/>
            </a:pPr>
            <a:fld id="{350935AF-FA62-4798-9DDA-D2848CD09183}"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85" rtl="0" eaLnBrk="1" fontAlgn="auto" latinLnBrk="0" hangingPunct="1">
                <a:lnSpc>
                  <a:spcPct val="100000"/>
                </a:lnSpc>
                <a:spcBef>
                  <a:spcPts val="0"/>
                </a:spcBef>
                <a:spcAft>
                  <a:spcPts val="0"/>
                </a:spcAft>
                <a:buClrTx/>
                <a:buSzTx/>
                <a:buFontTx/>
                <a:buNone/>
                <a:tabLst/>
                <a:defRPr/>
              </a:pPr>
              <a:t>68</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Tree>
    <p:extLst>
      <p:ext uri="{BB962C8B-B14F-4D97-AF65-F5344CB8AC3E}">
        <p14:creationId xmlns:p14="http://schemas.microsoft.com/office/powerpoint/2010/main" val="21096118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 state statutes support survivor-centered advocacy</a:t>
            </a:r>
          </a:p>
          <a:p>
            <a:r>
              <a:rPr lang="en-US" dirty="0"/>
              <a:t>Laws support survivor</a:t>
            </a:r>
            <a:r>
              <a:rPr lang="en-US" baseline="0" dirty="0"/>
              <a:t> centered advocacy (</a:t>
            </a:r>
            <a:r>
              <a:rPr lang="en-US" dirty="0"/>
              <a:t>Laws that help support advocates do their work – there is actual language in state law that supports advocacy work – </a:t>
            </a:r>
            <a:r>
              <a:rPr lang="en-US" b="1" dirty="0"/>
              <a:t>advocates &amp;</a:t>
            </a:r>
            <a:r>
              <a:rPr lang="en-US" b="1" baseline="0" dirty="0"/>
              <a:t> survivors have had a voice- that has been heard – that helped craft laws is unique to Washington</a:t>
            </a:r>
            <a:r>
              <a:rPr lang="en-US" baseline="0" dirty="0"/>
              <a:t>). Not the same across the country!</a:t>
            </a:r>
          </a:p>
          <a:p>
            <a:r>
              <a:rPr lang="en-US" baseline="0" dirty="0"/>
              <a:t>Elements to advocacy</a:t>
            </a:r>
          </a:p>
          <a:p>
            <a:r>
              <a:rPr lang="en-US" baseline="0" dirty="0"/>
              <a:t>Foundations to advocacy</a:t>
            </a:r>
          </a:p>
          <a:p>
            <a:endParaRPr lang="en-US" baseline="0" dirty="0"/>
          </a:p>
          <a:p>
            <a:r>
              <a:rPr lang="en-US" baseline="0" dirty="0"/>
              <a:t>Safety planning is a process not a product</a:t>
            </a:r>
          </a:p>
          <a:p>
            <a:r>
              <a:rPr lang="en-US" baseline="0" dirty="0"/>
              <a:t>Bread and butter activity of advocates – constant, fluid, changes with expectations/survivors direction</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1AC429-32A4-4D1A-939B-A51E7C3545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2513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Brief overview of reporting requirements by Statute</a:t>
            </a:r>
          </a:p>
          <a:p>
            <a:pPr lvl="0"/>
            <a:r>
              <a:rPr lang="en-US" sz="1200" kern="1200" dirty="0">
                <a:solidFill>
                  <a:schemeClr val="tx1"/>
                </a:solidFill>
                <a:effectLst/>
                <a:latin typeface="+mn-lt"/>
                <a:ea typeface="+mn-ea"/>
                <a:cs typeface="+mn-cs"/>
              </a:rPr>
              <a:t>Local practices vary</a:t>
            </a:r>
          </a:p>
          <a:p>
            <a:pPr lvl="0"/>
            <a:r>
              <a:rPr lang="en-US" sz="1200" kern="1200" dirty="0">
                <a:solidFill>
                  <a:schemeClr val="tx1"/>
                </a:solidFill>
                <a:effectLst/>
                <a:latin typeface="+mn-lt"/>
                <a:ea typeface="+mn-ea"/>
                <a:cs typeface="+mn-cs"/>
              </a:rPr>
              <a:t>Making a report that supports non-abusive parent’s safety and autonomy</a:t>
            </a:r>
          </a:p>
          <a:p>
            <a:r>
              <a:rPr lang="en-US" sz="1200" kern="1200" dirty="0">
                <a:solidFill>
                  <a:schemeClr val="tx1"/>
                </a:solidFill>
                <a:effectLst/>
                <a:latin typeface="+mn-lt"/>
                <a:ea typeface="+mn-ea"/>
                <a:cs typeface="+mn-cs"/>
              </a:rPr>
              <a:t>See handout “Making a mandatory report – best practices” – for statute citation</a:t>
            </a:r>
          </a:p>
          <a:p>
            <a:r>
              <a:rPr lang="en-US" sz="1200" kern="1200" dirty="0">
                <a:solidFill>
                  <a:schemeClr val="tx1"/>
                </a:solidFill>
                <a:effectLst/>
                <a:latin typeface="+mn-lt"/>
                <a:ea typeface="+mn-ea"/>
                <a:cs typeface="+mn-cs"/>
              </a:rPr>
              <a:t>CPS comes knocking – Know your rights</a:t>
            </a:r>
          </a:p>
          <a:p>
            <a:r>
              <a:rPr lang="en-US" sz="1200" kern="1200" dirty="0">
                <a:solidFill>
                  <a:schemeClr val="tx1"/>
                </a:solidFill>
                <a:effectLst/>
                <a:latin typeface="+mn-lt"/>
                <a:ea typeface="+mn-ea"/>
                <a:cs typeface="+mn-cs"/>
              </a:rPr>
              <a:t>WA Children’s </a:t>
            </a:r>
            <a:r>
              <a:rPr lang="en-US" sz="1200" kern="1200" dirty="0" err="1">
                <a:solidFill>
                  <a:schemeClr val="tx1"/>
                </a:solidFill>
                <a:effectLst/>
                <a:latin typeface="+mn-lt"/>
                <a:ea typeface="+mn-ea"/>
                <a:cs typeface="+mn-cs"/>
              </a:rPr>
              <a:t>Admn</a:t>
            </a:r>
            <a:r>
              <a:rPr lang="en-US" sz="1200" kern="1200" dirty="0">
                <a:solidFill>
                  <a:schemeClr val="tx1"/>
                </a:solidFill>
                <a:effectLst/>
                <a:latin typeface="+mn-lt"/>
                <a:ea typeface="+mn-ea"/>
                <a:cs typeface="+mn-cs"/>
              </a:rPr>
              <a:t>, DSHS has developed a </a:t>
            </a:r>
            <a:r>
              <a:rPr lang="en-US" sz="1200" i="1" kern="1200" dirty="0">
                <a:solidFill>
                  <a:schemeClr val="tx1"/>
                </a:solidFill>
                <a:effectLst/>
                <a:latin typeface="+mn-lt"/>
                <a:ea typeface="+mn-ea"/>
                <a:cs typeface="+mn-cs"/>
              </a:rPr>
              <a:t>Social Workers Practice Guide to domestic Violence, Children’s Administration, Revised May 2010, </a:t>
            </a:r>
            <a:r>
              <a:rPr lang="en-US" sz="1200" u="sng" kern="1200" dirty="0">
                <a:solidFill>
                  <a:schemeClr val="tx1"/>
                </a:solidFill>
                <a:effectLst/>
                <a:latin typeface="+mn-lt"/>
                <a:ea typeface="+mn-ea"/>
                <a:cs typeface="+mn-cs"/>
                <a:hlinkClick r:id="rId3"/>
              </a:rPr>
              <a:t>http://www.dshs.wa.gov/pdf/Publications/22-1314.pdf</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Appropriate for advocates to be part of a Family Team Decision – DSHS has a dv protocol, advocates can help keep CPS focused on the intent of their own protocol.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Includes polices and practice recommendations for social workers (including CPS)</a:t>
            </a:r>
          </a:p>
          <a:p>
            <a:r>
              <a:rPr lang="en-US" sz="1200" kern="1200" dirty="0">
                <a:solidFill>
                  <a:schemeClr val="tx1"/>
                </a:solidFill>
                <a:effectLst/>
                <a:latin typeface="+mn-lt"/>
                <a:ea typeface="+mn-ea"/>
                <a:cs typeface="+mn-cs"/>
              </a:rPr>
              <a:t>When DV is present, witnessing dv is not child abuse – this is child welfare policy.</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Mandatory reporting is NOT the ONLY action to take:</a:t>
            </a:r>
          </a:p>
          <a:p>
            <a:pPr lvl="0"/>
            <a:r>
              <a:rPr lang="en-US" sz="1200" kern="1200" dirty="0">
                <a:solidFill>
                  <a:schemeClr val="tx1"/>
                </a:solidFill>
                <a:effectLst/>
                <a:latin typeface="+mn-lt"/>
                <a:ea typeface="+mn-ea"/>
                <a:cs typeface="+mn-cs"/>
              </a:rPr>
              <a:t>Support around parenting</a:t>
            </a:r>
          </a:p>
          <a:p>
            <a:pPr lvl="0"/>
            <a:r>
              <a:rPr lang="en-US" sz="1200" kern="1200" dirty="0">
                <a:solidFill>
                  <a:schemeClr val="tx1"/>
                </a:solidFill>
                <a:effectLst/>
                <a:latin typeface="+mn-lt"/>
                <a:ea typeface="+mn-ea"/>
                <a:cs typeface="+mn-cs"/>
              </a:rPr>
              <a:t>Consult with other advocates and other parenting experts</a:t>
            </a:r>
          </a:p>
          <a:p>
            <a:pPr lvl="0"/>
            <a:r>
              <a:rPr lang="en-US" sz="1200" kern="1200" dirty="0">
                <a:solidFill>
                  <a:schemeClr val="tx1"/>
                </a:solidFill>
                <a:effectLst/>
                <a:latin typeface="+mn-lt"/>
                <a:ea typeface="+mn-ea"/>
                <a:cs typeface="+mn-cs"/>
              </a:rPr>
              <a:t>Identify resources</a:t>
            </a:r>
          </a:p>
          <a:p>
            <a:pPr lvl="0"/>
            <a:r>
              <a:rPr lang="en-US" sz="1200" kern="1200" dirty="0">
                <a:solidFill>
                  <a:schemeClr val="tx1"/>
                </a:solidFill>
                <a:effectLst/>
                <a:latin typeface="+mn-lt"/>
                <a:ea typeface="+mn-ea"/>
                <a:cs typeface="+mn-cs"/>
              </a:rPr>
              <a:t>Get help from colleagues and experts around making the distinction between poor parenting vs. abuse/and or neglect.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Give examples of the kind of harm that would be reportable:</a:t>
            </a:r>
          </a:p>
          <a:p>
            <a:pPr lvl="0"/>
            <a:r>
              <a:rPr lang="en-US" sz="1200" kern="1200" dirty="0">
                <a:solidFill>
                  <a:schemeClr val="tx1"/>
                </a:solidFill>
                <a:effectLst/>
                <a:latin typeface="+mn-lt"/>
                <a:ea typeface="+mn-ea"/>
                <a:cs typeface="+mn-cs"/>
              </a:rPr>
              <a:t>if there is a gun or weapon pointed at you and your child (</a:t>
            </a:r>
            <a:r>
              <a:rPr lang="en-US" sz="1200" kern="1200" dirty="0" err="1">
                <a:solidFill>
                  <a:schemeClr val="tx1"/>
                </a:solidFill>
                <a:effectLst/>
                <a:latin typeface="+mn-lt"/>
                <a:ea typeface="+mn-ea"/>
                <a:cs typeface="+mn-cs"/>
              </a:rPr>
              <a:t>ren</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if the person is throwing things at you or your children, </a:t>
            </a:r>
          </a:p>
          <a:p>
            <a:pPr lvl="0"/>
            <a:r>
              <a:rPr lang="en-US" sz="1200" kern="1200" dirty="0">
                <a:solidFill>
                  <a:schemeClr val="tx1"/>
                </a:solidFill>
                <a:effectLst/>
                <a:latin typeface="+mn-lt"/>
                <a:ea typeface="+mn-ea"/>
                <a:cs typeface="+mn-cs"/>
              </a:rPr>
              <a:t>hurting you when the child is in your arms.</a:t>
            </a:r>
          </a:p>
          <a:p>
            <a:endParaRPr lang="en-US" dirty="0"/>
          </a:p>
          <a:p>
            <a:r>
              <a:rPr lang="en-US" b="1" dirty="0"/>
              <a:t>What about peer-on-peer dating violence? </a:t>
            </a:r>
            <a:r>
              <a:rPr lang="en-US" dirty="0"/>
              <a:t>Washington law4 is fundamentally unclear regarding mandatory reporting obligations in the case of peer-on-peer dating violence. If you have “reasonable cause” to believe that a child has experienced abuse or neglect, you must make a report to Child Protective Services (CPS) and/or law enforcement within 48 hours.5 WSCADV consulted with DSHS/Children’s Administration staff, law enforcement, and others and concluded that in most cases teen dating violence6 , 7 will not trigger an advocate’s mandatory reporting duties. That said, if you reasonably believe your client experienced serious physical abuse resulting in actual injury, and particularly if that serious physical abuse is ongoing, you should report it. Your job is to be the most effective advocate possible, even when you are also a mandatory reporter. Many of your advocacy skills can be used to ensure your client understands the process, receives essential support, and is empowered to make informed choices. See this document for more information.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FD20F-0B99-492D-85AD-60E82E3F0F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7684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buFont typeface="Arial" pitchFamily="34" charset="0"/>
              <a:buNone/>
            </a:pPr>
            <a:endParaRPr lang="en-US" sz="1200" dirty="0">
              <a:solidFill>
                <a:schemeClr val="accent2">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76549D-3B1E-463D-8A1C-F452CDD1D3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0749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F7CB0E-2CE3-4DD2-9CF0-2F1F7E20085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130" name="Rectangle 2"/>
          <p:cNvSpPr>
            <a:spLocks noGrp="1" noRot="1" noChangeAspect="1" noChangeArrowheads="1" noTextEdit="1"/>
          </p:cNvSpPr>
          <p:nvPr>
            <p:ph type="sldImg"/>
          </p:nvPr>
        </p:nvSpPr>
        <p:spPr>
          <a:xfrm>
            <a:off x="717550" y="1162050"/>
            <a:ext cx="5575300" cy="3136900"/>
          </a:xfrm>
          <a:ln/>
        </p:spPr>
      </p:sp>
      <p:sp>
        <p:nvSpPr>
          <p:cNvPr id="304131" name="Rectangle 3"/>
          <p:cNvSpPr>
            <a:spLocks noGrp="1" noChangeArrowheads="1"/>
          </p:cNvSpPr>
          <p:nvPr>
            <p:ph type="body" idx="1"/>
          </p:nvPr>
        </p:nvSpPr>
        <p:spPr/>
        <p:txBody>
          <a:bodyPr/>
          <a:lstStyle/>
          <a:p>
            <a:r>
              <a:rPr lang="en-US" b="1" dirty="0"/>
              <a:t>Remembering that many of the DV survivors you encounter will have children, it’s clear that being prepared to attend to children’s needs is also imperative.</a:t>
            </a:r>
          </a:p>
        </p:txBody>
      </p:sp>
    </p:spTree>
    <p:extLst>
      <p:ext uri="{BB962C8B-B14F-4D97-AF65-F5344CB8AC3E}">
        <p14:creationId xmlns:p14="http://schemas.microsoft.com/office/powerpoint/2010/main" val="3781011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HUD Exchange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9FABED-39D0-924E-B5D3-608DD2220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9332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reflects the complicated relationships that people have—domestic violence might be present at the beginning with a couple seeking housing, a single who has left and trying to stay safe, couples reuniting, or couples in a new relationship in the unit.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9BCCBD-6D76-DC44-B2D2-AB7C9F50FA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932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way to understand standards of practice </a:t>
            </a:r>
          </a:p>
          <a:p>
            <a:r>
              <a:rPr lang="en-US" dirty="0"/>
              <a:t>Assault, isolation, intimidation, and control (what to wear, what to cook, who to see, </a:t>
            </a:r>
          </a:p>
          <a:p>
            <a:pPr defTabSz="931774">
              <a:defRPr/>
            </a:pPr>
            <a:r>
              <a:rPr lang="en-US" dirty="0"/>
              <a:t>People who abuse make a conscious choice to manipulate, control and keep their partners from leaving.  They know their partners very well and will use what is most precious and frightening to coerce them into staying. The reality is that violent partners do whatever they can to make leaving unlikely or even impossible.</a:t>
            </a: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dirty="0"/>
              <a:t>anticipating it - often dominates– both to increase their own safety and to resist/cope </a:t>
            </a: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0B19B3-868B-4F59-AEBA-2249EEC929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664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8BDE2-113C-41D1-9845-FF31803D61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5FA075-5A6E-4804-A7E0-162D8AABA2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226CFB-6A0D-452A-B0D1-465FF70501AA}"/>
              </a:ext>
            </a:extLst>
          </p:cNvPr>
          <p:cNvSpPr>
            <a:spLocks noGrp="1"/>
          </p:cNvSpPr>
          <p:nvPr>
            <p:ph type="dt" sz="half" idx="10"/>
          </p:nvPr>
        </p:nvSpPr>
        <p:spPr/>
        <p:txBody>
          <a:bodyPr/>
          <a:lstStyle/>
          <a:p>
            <a:fld id="{250A1DC9-9455-46F5-ABF5-383BC587BE81}" type="datetimeFigureOut">
              <a:rPr lang="en-US" smtClean="0"/>
              <a:t>2/7/2019</a:t>
            </a:fld>
            <a:endParaRPr lang="en-US"/>
          </a:p>
        </p:txBody>
      </p:sp>
      <p:sp>
        <p:nvSpPr>
          <p:cNvPr id="5" name="Footer Placeholder 4">
            <a:extLst>
              <a:ext uri="{FF2B5EF4-FFF2-40B4-BE49-F238E27FC236}">
                <a16:creationId xmlns:a16="http://schemas.microsoft.com/office/drawing/2014/main" id="{78FE56B6-CB97-4AC3-9374-D8B924708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59EE53-8941-4C48-9FD3-A818B6AD65F9}"/>
              </a:ext>
            </a:extLst>
          </p:cNvPr>
          <p:cNvSpPr>
            <a:spLocks noGrp="1"/>
          </p:cNvSpPr>
          <p:nvPr>
            <p:ph type="sldNum" sz="quarter" idx="12"/>
          </p:nvPr>
        </p:nvSpPr>
        <p:spPr/>
        <p:txBody>
          <a:bodyPr/>
          <a:lstStyle/>
          <a:p>
            <a:fld id="{250A1559-91CD-456E-8135-5508124B2D90}" type="slidenum">
              <a:rPr lang="en-US" smtClean="0"/>
              <a:t>‹#›</a:t>
            </a:fld>
            <a:endParaRPr lang="en-US"/>
          </a:p>
        </p:txBody>
      </p:sp>
    </p:spTree>
    <p:extLst>
      <p:ext uri="{BB962C8B-B14F-4D97-AF65-F5344CB8AC3E}">
        <p14:creationId xmlns:p14="http://schemas.microsoft.com/office/powerpoint/2010/main" val="845892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8AD5C-66B0-4E3A-9EF9-BD284EFE4C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2E0CC8-8851-417A-9E86-11D99629444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0A96D4-75BB-404D-B2C9-4BBF9C1BA449}"/>
              </a:ext>
            </a:extLst>
          </p:cNvPr>
          <p:cNvSpPr>
            <a:spLocks noGrp="1"/>
          </p:cNvSpPr>
          <p:nvPr>
            <p:ph type="dt" sz="half" idx="10"/>
          </p:nvPr>
        </p:nvSpPr>
        <p:spPr/>
        <p:txBody>
          <a:bodyPr/>
          <a:lstStyle/>
          <a:p>
            <a:fld id="{250A1DC9-9455-46F5-ABF5-383BC587BE81}" type="datetimeFigureOut">
              <a:rPr lang="en-US" smtClean="0"/>
              <a:t>2/7/2019</a:t>
            </a:fld>
            <a:endParaRPr lang="en-US"/>
          </a:p>
        </p:txBody>
      </p:sp>
      <p:sp>
        <p:nvSpPr>
          <p:cNvPr id="5" name="Footer Placeholder 4">
            <a:extLst>
              <a:ext uri="{FF2B5EF4-FFF2-40B4-BE49-F238E27FC236}">
                <a16:creationId xmlns:a16="http://schemas.microsoft.com/office/drawing/2014/main" id="{15A6426D-622A-4F6C-8554-97668E6146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0792C-B5C4-4C0A-9A92-DA75C45ED941}"/>
              </a:ext>
            </a:extLst>
          </p:cNvPr>
          <p:cNvSpPr>
            <a:spLocks noGrp="1"/>
          </p:cNvSpPr>
          <p:nvPr>
            <p:ph type="sldNum" sz="quarter" idx="12"/>
          </p:nvPr>
        </p:nvSpPr>
        <p:spPr/>
        <p:txBody>
          <a:bodyPr/>
          <a:lstStyle/>
          <a:p>
            <a:fld id="{250A1559-91CD-456E-8135-5508124B2D90}" type="slidenum">
              <a:rPr lang="en-US" smtClean="0"/>
              <a:t>‹#›</a:t>
            </a:fld>
            <a:endParaRPr lang="en-US"/>
          </a:p>
        </p:txBody>
      </p:sp>
    </p:spTree>
    <p:extLst>
      <p:ext uri="{BB962C8B-B14F-4D97-AF65-F5344CB8AC3E}">
        <p14:creationId xmlns:p14="http://schemas.microsoft.com/office/powerpoint/2010/main" val="705492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DED5F7-4019-470B-9464-D45772FD1C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9C9528-E555-4D88-BFA0-6C1AD5AF371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5349B0-F3BE-4F46-9D47-1C667DF95682}"/>
              </a:ext>
            </a:extLst>
          </p:cNvPr>
          <p:cNvSpPr>
            <a:spLocks noGrp="1"/>
          </p:cNvSpPr>
          <p:nvPr>
            <p:ph type="dt" sz="half" idx="10"/>
          </p:nvPr>
        </p:nvSpPr>
        <p:spPr/>
        <p:txBody>
          <a:bodyPr/>
          <a:lstStyle/>
          <a:p>
            <a:fld id="{250A1DC9-9455-46F5-ABF5-383BC587BE81}" type="datetimeFigureOut">
              <a:rPr lang="en-US" smtClean="0"/>
              <a:t>2/7/2019</a:t>
            </a:fld>
            <a:endParaRPr lang="en-US"/>
          </a:p>
        </p:txBody>
      </p:sp>
      <p:sp>
        <p:nvSpPr>
          <p:cNvPr id="5" name="Footer Placeholder 4">
            <a:extLst>
              <a:ext uri="{FF2B5EF4-FFF2-40B4-BE49-F238E27FC236}">
                <a16:creationId xmlns:a16="http://schemas.microsoft.com/office/drawing/2014/main" id="{6D9ED572-D7AC-401D-9EA1-83BED1CAC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759E8-FBE4-40D5-A4BD-4533A08943D2}"/>
              </a:ext>
            </a:extLst>
          </p:cNvPr>
          <p:cNvSpPr>
            <a:spLocks noGrp="1"/>
          </p:cNvSpPr>
          <p:nvPr>
            <p:ph type="sldNum" sz="quarter" idx="12"/>
          </p:nvPr>
        </p:nvSpPr>
        <p:spPr/>
        <p:txBody>
          <a:bodyPr/>
          <a:lstStyle/>
          <a:p>
            <a:fld id="{250A1559-91CD-456E-8135-5508124B2D90}" type="slidenum">
              <a:rPr lang="en-US" smtClean="0"/>
              <a:t>‹#›</a:t>
            </a:fld>
            <a:endParaRPr lang="en-US"/>
          </a:p>
        </p:txBody>
      </p:sp>
    </p:spTree>
    <p:extLst>
      <p:ext uri="{BB962C8B-B14F-4D97-AF65-F5344CB8AC3E}">
        <p14:creationId xmlns:p14="http://schemas.microsoft.com/office/powerpoint/2010/main" val="299503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7" name="Rectangle 6"/>
          <p:cNvSpPr/>
          <p:nvPr/>
        </p:nvSpPr>
        <p:spPr>
          <a:xfrm>
            <a:off x="446533" y="3085765"/>
            <a:ext cx="11262867"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3" y="2495447"/>
            <a:ext cx="10993547"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9"/>
            <a:ext cx="2844800"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4D1434">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2/7/2019</a:t>
            </a:fld>
            <a:endParaRPr kumimoji="0" lang="en-US" sz="900" b="0" i="0" u="none" strike="noStrike" kern="1200" cap="none" spc="0" normalizeH="0" baseline="0" noProof="0" dirty="0">
              <a:ln>
                <a:noFill/>
              </a:ln>
              <a:solidFill>
                <a:srgbClr val="4D1434">
                  <a:lumMod val="75000"/>
                  <a:lumOff val="25000"/>
                </a:srgb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a:xfrm>
            <a:off x="581192" y="5951813"/>
            <a:ext cx="6917211" cy="365125"/>
          </a:xfrm>
        </p:spPr>
        <p:txBody>
          <a:bodyPr/>
          <a:lstStyle>
            <a:lvl1pPr>
              <a:defRPr>
                <a:solidFill>
                  <a:schemeClr val="accent1">
                    <a:lumMod val="75000"/>
                    <a:lumOff val="2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4D1434">
                  <a:lumMod val="75000"/>
                  <a:lumOff val="25000"/>
                </a:srgb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a:xfrm>
            <a:off x="10558300" y="5956139"/>
            <a:ext cx="1016440"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4D1434">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4D1434">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3023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4" y="2180498"/>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903163"/>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2/7/2019</a:t>
            </a:fld>
            <a:endParaRPr kumimoji="0" lang="en-US" sz="900" b="0" i="0" u="none" strike="noStrike" kern="1200" cap="none" spc="0" normalizeH="0" baseline="0" noProof="0" dirty="0">
              <a:ln>
                <a:noFill/>
              </a:ln>
              <a:solidFill>
                <a:srgbClr val="903163"/>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903163"/>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a:xfrm>
            <a:off x="10558301" y="5956139"/>
            <a:ext cx="105250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903163"/>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903163"/>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147031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903163"/>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2/7/2019</a:t>
            </a:fld>
            <a:endParaRPr kumimoji="0" lang="en-US" sz="900" b="0" i="0" u="none" strike="noStrike" kern="1200" cap="none" spc="0" normalizeH="0" baseline="0" noProof="0" dirty="0">
              <a:ln>
                <a:noFill/>
              </a:ln>
              <a:solidFill>
                <a:srgbClr val="903163"/>
              </a:solidFill>
              <a:effectLst/>
              <a:uLnTx/>
              <a:uFillTx/>
              <a:latin typeface="Gill Sans MT" panose="020B0502020104020203"/>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903163"/>
              </a:solidFill>
              <a:effectLst/>
              <a:uLnTx/>
              <a:uFillTx/>
              <a:latin typeface="Gill Sans MT" panose="020B05020201040202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903163"/>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903163"/>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664881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A5300F">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2/7/2019</a:t>
            </a:fld>
            <a:endParaRPr kumimoji="0" lang="en-US" sz="900" b="0" i="0" u="none" strike="noStrike" kern="1200" cap="none" spc="0" normalizeH="0" baseline="0" noProof="0" dirty="0">
              <a:ln>
                <a:noFill/>
              </a:ln>
              <a:solidFill>
                <a:srgbClr val="A5300F">
                  <a:lumMod val="75000"/>
                  <a:lumOff val="25000"/>
                </a:srgb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A5300F">
                  <a:lumMod val="75000"/>
                  <a:lumOff val="25000"/>
                </a:srgb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A5300F">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A5300F">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53144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D55816"/>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2/7/2019</a:t>
            </a:fld>
            <a:endParaRPr kumimoji="0" lang="en-US" sz="900" b="0" i="0" u="none" strike="noStrike" kern="1200" cap="none" spc="0" normalizeH="0" baseline="0" noProof="0" dirty="0">
              <a:ln>
                <a:noFill/>
              </a:ln>
              <a:solidFill>
                <a:srgbClr val="D55816"/>
              </a:solidFill>
              <a:effectLst/>
              <a:uLnTx/>
              <a:uFillTx/>
              <a:latin typeface="Gill Sans MT" panose="020B0502020104020203"/>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D55816"/>
              </a:solidFill>
              <a:effectLst/>
              <a:uLnTx/>
              <a:uFillTx/>
              <a:latin typeface="Gill Sans MT" panose="020B05020201040202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D55816"/>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D55816"/>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832602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D55816"/>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2/7/2019</a:t>
            </a:fld>
            <a:endParaRPr kumimoji="0" lang="en-US" sz="900" b="0" i="0" u="none" strike="noStrike" kern="1200" cap="none" spc="0" normalizeH="0" baseline="0" noProof="0" dirty="0">
              <a:ln>
                <a:noFill/>
              </a:ln>
              <a:solidFill>
                <a:srgbClr val="D55816"/>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D55816"/>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a:xfrm>
            <a:off x="10558300" y="5956137"/>
            <a:ext cx="105250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D55816"/>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D55816"/>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756816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F0A22E">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2/7/2019</a:t>
            </a:fld>
            <a:endParaRPr kumimoji="0" lang="en-US" sz="900" b="0" i="0" u="none" strike="noStrike" kern="1200" cap="none" spc="0" normalizeH="0" baseline="0" noProof="0" dirty="0">
              <a:ln>
                <a:noFill/>
              </a:ln>
              <a:solidFill>
                <a:srgbClr val="F0A22E">
                  <a:lumMod val="75000"/>
                  <a:lumOff val="25000"/>
                </a:srgb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F0A22E">
                  <a:lumMod val="75000"/>
                  <a:lumOff val="25000"/>
                </a:srgb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F0A22E">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0A22E">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87289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A5644E"/>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2/7/2019</a:t>
            </a:fld>
            <a:endParaRPr kumimoji="0" lang="en-US" sz="900" b="0" i="0" u="none" strike="noStrike" kern="1200" cap="none" spc="0" normalizeH="0" baseline="0" noProof="0" dirty="0">
              <a:ln>
                <a:noFill/>
              </a:ln>
              <a:solidFill>
                <a:srgbClr val="A5644E"/>
              </a:solidFill>
              <a:effectLst/>
              <a:uLnTx/>
              <a:uFillTx/>
              <a:latin typeface="Gill Sans MT" panose="020B0502020104020203"/>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A5644E"/>
              </a:solidFill>
              <a:effectLst/>
              <a:uLnTx/>
              <a:uFillTx/>
              <a:latin typeface="Gill Sans MT" panose="020B05020201040202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A5644E"/>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A5644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255253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459C9-F47B-4BA1-8620-96B15386B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C4ED80-0904-4C3D-AC3F-0EEA750C250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51C3A6-CA3E-4737-B769-8B0314483616}"/>
              </a:ext>
            </a:extLst>
          </p:cNvPr>
          <p:cNvSpPr>
            <a:spLocks noGrp="1"/>
          </p:cNvSpPr>
          <p:nvPr>
            <p:ph type="dt" sz="half" idx="10"/>
          </p:nvPr>
        </p:nvSpPr>
        <p:spPr/>
        <p:txBody>
          <a:bodyPr/>
          <a:lstStyle/>
          <a:p>
            <a:fld id="{250A1DC9-9455-46F5-ABF5-383BC587BE81}" type="datetimeFigureOut">
              <a:rPr lang="en-US" smtClean="0"/>
              <a:t>2/7/2019</a:t>
            </a:fld>
            <a:endParaRPr lang="en-US"/>
          </a:p>
        </p:txBody>
      </p:sp>
      <p:sp>
        <p:nvSpPr>
          <p:cNvPr id="5" name="Footer Placeholder 4">
            <a:extLst>
              <a:ext uri="{FF2B5EF4-FFF2-40B4-BE49-F238E27FC236}">
                <a16:creationId xmlns:a16="http://schemas.microsoft.com/office/drawing/2014/main" id="{120C29EE-BB98-4D40-A366-EBA451249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86C215-1DC7-4E91-B0B8-BA3188CD514D}"/>
              </a:ext>
            </a:extLst>
          </p:cNvPr>
          <p:cNvSpPr>
            <a:spLocks noGrp="1"/>
          </p:cNvSpPr>
          <p:nvPr>
            <p:ph type="sldNum" sz="quarter" idx="12"/>
          </p:nvPr>
        </p:nvSpPr>
        <p:spPr/>
        <p:txBody>
          <a:bodyPr/>
          <a:lstStyle/>
          <a:p>
            <a:fld id="{250A1559-91CD-456E-8135-5508124B2D90}" type="slidenum">
              <a:rPr lang="en-US" smtClean="0"/>
              <a:t>‹#›</a:t>
            </a:fld>
            <a:endParaRPr lang="en-US"/>
          </a:p>
        </p:txBody>
      </p:sp>
    </p:spTree>
    <p:extLst>
      <p:ext uri="{BB962C8B-B14F-4D97-AF65-F5344CB8AC3E}">
        <p14:creationId xmlns:p14="http://schemas.microsoft.com/office/powerpoint/2010/main" val="36305657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A5644E"/>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2/7/2019</a:t>
            </a:fld>
            <a:endParaRPr kumimoji="0" lang="en-US" sz="900" b="0" i="0" u="none" strike="noStrike" kern="1200" cap="none" spc="0" normalizeH="0" baseline="0" noProof="0" dirty="0">
              <a:ln>
                <a:noFill/>
              </a:ln>
              <a:solidFill>
                <a:srgbClr val="A5644E"/>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A5644E"/>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a:xfrm>
            <a:off x="10558300" y="5956137"/>
            <a:ext cx="105250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A5644E"/>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A5644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582357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465359">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2/7/2019</a:t>
            </a:fld>
            <a:endParaRPr kumimoji="0" lang="en-US" sz="900" b="0" i="0" u="none" strike="noStrike" kern="1200" cap="none" spc="0" normalizeH="0" baseline="0" noProof="0" dirty="0">
              <a:ln>
                <a:noFill/>
              </a:ln>
              <a:solidFill>
                <a:srgbClr val="465359">
                  <a:lumMod val="75000"/>
                  <a:lumOff val="25000"/>
                </a:srgb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465359">
                  <a:lumMod val="75000"/>
                  <a:lumOff val="25000"/>
                </a:srgb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465359">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465359">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751330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ED842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2/7/2019</a:t>
            </a:fld>
            <a:endParaRPr kumimoji="0" lang="en-US" sz="900" b="0" i="0" u="none" strike="noStrike" kern="1200" cap="none" spc="0" normalizeH="0" baseline="0" noProof="0" dirty="0">
              <a:ln>
                <a:noFill/>
              </a:ln>
              <a:solidFill>
                <a:srgbClr val="ED8428"/>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ED8428"/>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a:xfrm>
            <a:off x="10558300" y="5956137"/>
            <a:ext cx="105250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ED842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ED842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31763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13502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34063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7573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2/7/2019</a:t>
            </a:fld>
            <a:endParaRPr kumimoji="0" lang="en-US" sz="900" b="0" i="0" u="none" strike="noStrike" kern="1200" cap="none" spc="0" normalizeH="0" baseline="0" noProof="0" dirty="0">
              <a:ln>
                <a:noFill/>
              </a:ln>
              <a:solidFill>
                <a:srgbClr val="366658">
                  <a:lumMod val="75000"/>
                  <a:lumOff val="25000"/>
                </a:srgb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366658">
                  <a:lumMod val="75000"/>
                  <a:lumOff val="25000"/>
                </a:srgb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366658">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366658">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8075292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2/7/2019</a:t>
            </a:fld>
            <a:endParaRPr kumimoji="0" lang="en-US" sz="900" b="0" i="0" u="none" strike="noStrike" kern="1200" cap="none" spc="0" normalizeH="0" baseline="0" noProof="0" dirty="0">
              <a:ln>
                <a:noFill/>
              </a:ln>
              <a:solidFill>
                <a:srgbClr val="8CB64A"/>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8CB64A"/>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a:xfrm>
            <a:off x="10558300" y="5956137"/>
            <a:ext cx="105250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8CB64A"/>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284563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5D89D-66F1-40C9-81BA-91440AFC8D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DF66D4-B355-4C9B-8874-EEED71761E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72DB43C-ED7B-473C-AF35-95E65181D4DA}"/>
              </a:ext>
            </a:extLst>
          </p:cNvPr>
          <p:cNvSpPr>
            <a:spLocks noGrp="1"/>
          </p:cNvSpPr>
          <p:nvPr>
            <p:ph type="dt" sz="half" idx="10"/>
          </p:nvPr>
        </p:nvSpPr>
        <p:spPr/>
        <p:txBody>
          <a:bodyPr/>
          <a:lstStyle/>
          <a:p>
            <a:fld id="{250A1DC9-9455-46F5-ABF5-383BC587BE81}" type="datetimeFigureOut">
              <a:rPr lang="en-US" smtClean="0"/>
              <a:t>2/7/2019</a:t>
            </a:fld>
            <a:endParaRPr lang="en-US"/>
          </a:p>
        </p:txBody>
      </p:sp>
      <p:sp>
        <p:nvSpPr>
          <p:cNvPr id="5" name="Footer Placeholder 4">
            <a:extLst>
              <a:ext uri="{FF2B5EF4-FFF2-40B4-BE49-F238E27FC236}">
                <a16:creationId xmlns:a16="http://schemas.microsoft.com/office/drawing/2014/main" id="{75BC6833-B349-452F-9AC2-DED9979CA6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918B84-17BA-4951-840E-65BDBA83E181}"/>
              </a:ext>
            </a:extLst>
          </p:cNvPr>
          <p:cNvSpPr>
            <a:spLocks noGrp="1"/>
          </p:cNvSpPr>
          <p:nvPr>
            <p:ph type="sldNum" sz="quarter" idx="12"/>
          </p:nvPr>
        </p:nvSpPr>
        <p:spPr/>
        <p:txBody>
          <a:bodyPr/>
          <a:lstStyle/>
          <a:p>
            <a:fld id="{250A1559-91CD-456E-8135-5508124B2D90}" type="slidenum">
              <a:rPr lang="en-US" smtClean="0"/>
              <a:t>‹#›</a:t>
            </a:fld>
            <a:endParaRPr lang="en-US"/>
          </a:p>
        </p:txBody>
      </p:sp>
    </p:spTree>
    <p:extLst>
      <p:ext uri="{BB962C8B-B14F-4D97-AF65-F5344CB8AC3E}">
        <p14:creationId xmlns:p14="http://schemas.microsoft.com/office/powerpoint/2010/main" val="149288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DE016-4E0F-4842-9C3E-CBDB3EF134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3BFC9C-EFD7-44FE-B9C2-CAD402117F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8A22D2-0716-4B22-8E62-5AC0D649301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B0B672-2E37-4C54-B348-4252D4815DB8}"/>
              </a:ext>
            </a:extLst>
          </p:cNvPr>
          <p:cNvSpPr>
            <a:spLocks noGrp="1"/>
          </p:cNvSpPr>
          <p:nvPr>
            <p:ph type="dt" sz="half" idx="10"/>
          </p:nvPr>
        </p:nvSpPr>
        <p:spPr/>
        <p:txBody>
          <a:bodyPr/>
          <a:lstStyle/>
          <a:p>
            <a:fld id="{250A1DC9-9455-46F5-ABF5-383BC587BE81}" type="datetimeFigureOut">
              <a:rPr lang="en-US" smtClean="0"/>
              <a:t>2/7/2019</a:t>
            </a:fld>
            <a:endParaRPr lang="en-US"/>
          </a:p>
        </p:txBody>
      </p:sp>
      <p:sp>
        <p:nvSpPr>
          <p:cNvPr id="6" name="Footer Placeholder 5">
            <a:extLst>
              <a:ext uri="{FF2B5EF4-FFF2-40B4-BE49-F238E27FC236}">
                <a16:creationId xmlns:a16="http://schemas.microsoft.com/office/drawing/2014/main" id="{3C984651-B96B-4789-924E-9A3167178A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E22683-FFDD-43A1-B099-F3193E819955}"/>
              </a:ext>
            </a:extLst>
          </p:cNvPr>
          <p:cNvSpPr>
            <a:spLocks noGrp="1"/>
          </p:cNvSpPr>
          <p:nvPr>
            <p:ph type="sldNum" sz="quarter" idx="12"/>
          </p:nvPr>
        </p:nvSpPr>
        <p:spPr/>
        <p:txBody>
          <a:bodyPr/>
          <a:lstStyle/>
          <a:p>
            <a:fld id="{250A1559-91CD-456E-8135-5508124B2D90}" type="slidenum">
              <a:rPr lang="en-US" smtClean="0"/>
              <a:t>‹#›</a:t>
            </a:fld>
            <a:endParaRPr lang="en-US"/>
          </a:p>
        </p:txBody>
      </p:sp>
    </p:spTree>
    <p:extLst>
      <p:ext uri="{BB962C8B-B14F-4D97-AF65-F5344CB8AC3E}">
        <p14:creationId xmlns:p14="http://schemas.microsoft.com/office/powerpoint/2010/main" val="1357067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60122-4E19-475B-9817-5C24C74E88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156B5F-5ED6-4BEC-85C5-94429D9E5F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519260E-C301-4003-B702-177CA208DC7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08F772-31F2-4BF3-930F-645A1D70DD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B7E4B4B-4CA8-420B-B658-C313C9F5568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F1DC30-FD1D-4416-8FCD-92EFC236ACEC}"/>
              </a:ext>
            </a:extLst>
          </p:cNvPr>
          <p:cNvSpPr>
            <a:spLocks noGrp="1"/>
          </p:cNvSpPr>
          <p:nvPr>
            <p:ph type="dt" sz="half" idx="10"/>
          </p:nvPr>
        </p:nvSpPr>
        <p:spPr/>
        <p:txBody>
          <a:bodyPr/>
          <a:lstStyle/>
          <a:p>
            <a:fld id="{250A1DC9-9455-46F5-ABF5-383BC587BE81}" type="datetimeFigureOut">
              <a:rPr lang="en-US" smtClean="0"/>
              <a:t>2/7/2019</a:t>
            </a:fld>
            <a:endParaRPr lang="en-US"/>
          </a:p>
        </p:txBody>
      </p:sp>
      <p:sp>
        <p:nvSpPr>
          <p:cNvPr id="8" name="Footer Placeholder 7">
            <a:extLst>
              <a:ext uri="{FF2B5EF4-FFF2-40B4-BE49-F238E27FC236}">
                <a16:creationId xmlns:a16="http://schemas.microsoft.com/office/drawing/2014/main" id="{885E52D4-AEBD-4289-86A3-58CFA226AC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7BF015-3DFD-4A88-8915-72A2E7C60669}"/>
              </a:ext>
            </a:extLst>
          </p:cNvPr>
          <p:cNvSpPr>
            <a:spLocks noGrp="1"/>
          </p:cNvSpPr>
          <p:nvPr>
            <p:ph type="sldNum" sz="quarter" idx="12"/>
          </p:nvPr>
        </p:nvSpPr>
        <p:spPr/>
        <p:txBody>
          <a:bodyPr/>
          <a:lstStyle/>
          <a:p>
            <a:fld id="{250A1559-91CD-456E-8135-5508124B2D90}" type="slidenum">
              <a:rPr lang="en-US" smtClean="0"/>
              <a:t>‹#›</a:t>
            </a:fld>
            <a:endParaRPr lang="en-US"/>
          </a:p>
        </p:txBody>
      </p:sp>
    </p:spTree>
    <p:extLst>
      <p:ext uri="{BB962C8B-B14F-4D97-AF65-F5344CB8AC3E}">
        <p14:creationId xmlns:p14="http://schemas.microsoft.com/office/powerpoint/2010/main" val="2273597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D449F-5517-4B03-97CA-A47AF35A38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CC2B1C-2B54-4BA5-A0BA-C3B12A7994E5}"/>
              </a:ext>
            </a:extLst>
          </p:cNvPr>
          <p:cNvSpPr>
            <a:spLocks noGrp="1"/>
          </p:cNvSpPr>
          <p:nvPr>
            <p:ph type="dt" sz="half" idx="10"/>
          </p:nvPr>
        </p:nvSpPr>
        <p:spPr/>
        <p:txBody>
          <a:bodyPr/>
          <a:lstStyle/>
          <a:p>
            <a:fld id="{250A1DC9-9455-46F5-ABF5-383BC587BE81}" type="datetimeFigureOut">
              <a:rPr lang="en-US" smtClean="0"/>
              <a:t>2/7/2019</a:t>
            </a:fld>
            <a:endParaRPr lang="en-US"/>
          </a:p>
        </p:txBody>
      </p:sp>
      <p:sp>
        <p:nvSpPr>
          <p:cNvPr id="4" name="Footer Placeholder 3">
            <a:extLst>
              <a:ext uri="{FF2B5EF4-FFF2-40B4-BE49-F238E27FC236}">
                <a16:creationId xmlns:a16="http://schemas.microsoft.com/office/drawing/2014/main" id="{BFD6F351-0A59-4574-91DB-4BB8D19095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CE5242-65A1-4AD9-A19A-D92B64B6FFC5}"/>
              </a:ext>
            </a:extLst>
          </p:cNvPr>
          <p:cNvSpPr>
            <a:spLocks noGrp="1"/>
          </p:cNvSpPr>
          <p:nvPr>
            <p:ph type="sldNum" sz="quarter" idx="12"/>
          </p:nvPr>
        </p:nvSpPr>
        <p:spPr/>
        <p:txBody>
          <a:bodyPr/>
          <a:lstStyle/>
          <a:p>
            <a:fld id="{250A1559-91CD-456E-8135-5508124B2D90}" type="slidenum">
              <a:rPr lang="en-US" smtClean="0"/>
              <a:t>‹#›</a:t>
            </a:fld>
            <a:endParaRPr lang="en-US"/>
          </a:p>
        </p:txBody>
      </p:sp>
    </p:spTree>
    <p:extLst>
      <p:ext uri="{BB962C8B-B14F-4D97-AF65-F5344CB8AC3E}">
        <p14:creationId xmlns:p14="http://schemas.microsoft.com/office/powerpoint/2010/main" val="2062502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2B9539-88FE-48D1-9D8C-0C91FB21E557}"/>
              </a:ext>
            </a:extLst>
          </p:cNvPr>
          <p:cNvSpPr>
            <a:spLocks noGrp="1"/>
          </p:cNvSpPr>
          <p:nvPr>
            <p:ph type="dt" sz="half" idx="10"/>
          </p:nvPr>
        </p:nvSpPr>
        <p:spPr/>
        <p:txBody>
          <a:bodyPr/>
          <a:lstStyle/>
          <a:p>
            <a:fld id="{250A1DC9-9455-46F5-ABF5-383BC587BE81}" type="datetimeFigureOut">
              <a:rPr lang="en-US" smtClean="0"/>
              <a:t>2/7/2019</a:t>
            </a:fld>
            <a:endParaRPr lang="en-US"/>
          </a:p>
        </p:txBody>
      </p:sp>
      <p:sp>
        <p:nvSpPr>
          <p:cNvPr id="3" name="Footer Placeholder 2">
            <a:extLst>
              <a:ext uri="{FF2B5EF4-FFF2-40B4-BE49-F238E27FC236}">
                <a16:creationId xmlns:a16="http://schemas.microsoft.com/office/drawing/2014/main" id="{DA817691-A565-46DF-8F33-A05FF26CE5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BBC015-31E4-427E-A322-88227AB1FBEA}"/>
              </a:ext>
            </a:extLst>
          </p:cNvPr>
          <p:cNvSpPr>
            <a:spLocks noGrp="1"/>
          </p:cNvSpPr>
          <p:nvPr>
            <p:ph type="sldNum" sz="quarter" idx="12"/>
          </p:nvPr>
        </p:nvSpPr>
        <p:spPr/>
        <p:txBody>
          <a:bodyPr/>
          <a:lstStyle/>
          <a:p>
            <a:fld id="{250A1559-91CD-456E-8135-5508124B2D90}" type="slidenum">
              <a:rPr lang="en-US" smtClean="0"/>
              <a:t>‹#›</a:t>
            </a:fld>
            <a:endParaRPr lang="en-US"/>
          </a:p>
        </p:txBody>
      </p:sp>
    </p:spTree>
    <p:extLst>
      <p:ext uri="{BB962C8B-B14F-4D97-AF65-F5344CB8AC3E}">
        <p14:creationId xmlns:p14="http://schemas.microsoft.com/office/powerpoint/2010/main" val="233277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CF28C-7F78-445F-9306-737422E8D0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25A23B-03C1-4593-A702-FD3B4820A2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213F6-E36C-4415-9575-FA6FCCB313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007900-66A4-4A2F-918A-616A98EF476E}"/>
              </a:ext>
            </a:extLst>
          </p:cNvPr>
          <p:cNvSpPr>
            <a:spLocks noGrp="1"/>
          </p:cNvSpPr>
          <p:nvPr>
            <p:ph type="dt" sz="half" idx="10"/>
          </p:nvPr>
        </p:nvSpPr>
        <p:spPr/>
        <p:txBody>
          <a:bodyPr/>
          <a:lstStyle/>
          <a:p>
            <a:fld id="{250A1DC9-9455-46F5-ABF5-383BC587BE81}" type="datetimeFigureOut">
              <a:rPr lang="en-US" smtClean="0"/>
              <a:t>2/7/2019</a:t>
            </a:fld>
            <a:endParaRPr lang="en-US"/>
          </a:p>
        </p:txBody>
      </p:sp>
      <p:sp>
        <p:nvSpPr>
          <p:cNvPr id="6" name="Footer Placeholder 5">
            <a:extLst>
              <a:ext uri="{FF2B5EF4-FFF2-40B4-BE49-F238E27FC236}">
                <a16:creationId xmlns:a16="http://schemas.microsoft.com/office/drawing/2014/main" id="{2A58E74A-7F0C-4E3A-B0C5-3D72D78031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14F32D-A07D-42A6-AEEB-97C4CC724F35}"/>
              </a:ext>
            </a:extLst>
          </p:cNvPr>
          <p:cNvSpPr>
            <a:spLocks noGrp="1"/>
          </p:cNvSpPr>
          <p:nvPr>
            <p:ph type="sldNum" sz="quarter" idx="12"/>
          </p:nvPr>
        </p:nvSpPr>
        <p:spPr/>
        <p:txBody>
          <a:bodyPr/>
          <a:lstStyle/>
          <a:p>
            <a:fld id="{250A1559-91CD-456E-8135-5508124B2D90}" type="slidenum">
              <a:rPr lang="en-US" smtClean="0"/>
              <a:t>‹#›</a:t>
            </a:fld>
            <a:endParaRPr lang="en-US"/>
          </a:p>
        </p:txBody>
      </p:sp>
    </p:spTree>
    <p:extLst>
      <p:ext uri="{BB962C8B-B14F-4D97-AF65-F5344CB8AC3E}">
        <p14:creationId xmlns:p14="http://schemas.microsoft.com/office/powerpoint/2010/main" val="2988032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011FC-2F09-496C-B860-74A657F697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7310BF-D56C-4CDC-A442-5B25C68C06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EA0CBA-46B2-49C2-94B6-9A81A59EE5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68FA1C-7CE5-4B7A-B1AF-9D6C288DA491}"/>
              </a:ext>
            </a:extLst>
          </p:cNvPr>
          <p:cNvSpPr>
            <a:spLocks noGrp="1"/>
          </p:cNvSpPr>
          <p:nvPr>
            <p:ph type="dt" sz="half" idx="10"/>
          </p:nvPr>
        </p:nvSpPr>
        <p:spPr/>
        <p:txBody>
          <a:bodyPr/>
          <a:lstStyle/>
          <a:p>
            <a:fld id="{250A1DC9-9455-46F5-ABF5-383BC587BE81}" type="datetimeFigureOut">
              <a:rPr lang="en-US" smtClean="0"/>
              <a:t>2/7/2019</a:t>
            </a:fld>
            <a:endParaRPr lang="en-US"/>
          </a:p>
        </p:txBody>
      </p:sp>
      <p:sp>
        <p:nvSpPr>
          <p:cNvPr id="6" name="Footer Placeholder 5">
            <a:extLst>
              <a:ext uri="{FF2B5EF4-FFF2-40B4-BE49-F238E27FC236}">
                <a16:creationId xmlns:a16="http://schemas.microsoft.com/office/drawing/2014/main" id="{4CB0D601-FF9F-4DDD-AC6E-083EBA639D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A65D62-AE56-4C59-A472-FEDD1651BA89}"/>
              </a:ext>
            </a:extLst>
          </p:cNvPr>
          <p:cNvSpPr>
            <a:spLocks noGrp="1"/>
          </p:cNvSpPr>
          <p:nvPr>
            <p:ph type="sldNum" sz="quarter" idx="12"/>
          </p:nvPr>
        </p:nvSpPr>
        <p:spPr/>
        <p:txBody>
          <a:bodyPr/>
          <a:lstStyle/>
          <a:p>
            <a:fld id="{250A1559-91CD-456E-8135-5508124B2D90}" type="slidenum">
              <a:rPr lang="en-US" smtClean="0"/>
              <a:t>‹#›</a:t>
            </a:fld>
            <a:endParaRPr lang="en-US"/>
          </a:p>
        </p:txBody>
      </p:sp>
    </p:spTree>
    <p:extLst>
      <p:ext uri="{BB962C8B-B14F-4D97-AF65-F5344CB8AC3E}">
        <p14:creationId xmlns:p14="http://schemas.microsoft.com/office/powerpoint/2010/main" val="2542229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FABEF3-6D52-405C-AA27-DAB8CA71E3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509A4C-2F1C-467B-A816-93C3D9E531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BDFF-7EE6-437C-AE87-9599F6DF5F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0A1DC9-9455-46F5-ABF5-383BC587BE81}" type="datetimeFigureOut">
              <a:rPr lang="en-US" smtClean="0"/>
              <a:t>2/7/2019</a:t>
            </a:fld>
            <a:endParaRPr lang="en-US"/>
          </a:p>
        </p:txBody>
      </p:sp>
      <p:sp>
        <p:nvSpPr>
          <p:cNvPr id="5" name="Footer Placeholder 4">
            <a:extLst>
              <a:ext uri="{FF2B5EF4-FFF2-40B4-BE49-F238E27FC236}">
                <a16:creationId xmlns:a16="http://schemas.microsoft.com/office/drawing/2014/main" id="{C9B50D63-FDED-4C35-90C8-4547B7024C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4109A9-3C4F-4B6D-BC10-79CB122C74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0A1559-91CD-456E-8135-5508124B2D90}" type="slidenum">
              <a:rPr lang="en-US" smtClean="0"/>
              <a:t>‹#›</a:t>
            </a:fld>
            <a:endParaRPr lang="en-US"/>
          </a:p>
        </p:txBody>
      </p:sp>
    </p:spTree>
    <p:extLst>
      <p:ext uri="{BB962C8B-B14F-4D97-AF65-F5344CB8AC3E}">
        <p14:creationId xmlns:p14="http://schemas.microsoft.com/office/powerpoint/2010/main" val="2616485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3" y="5956139"/>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2/7/2019</a:t>
            </a:fld>
            <a:endParaRPr lang="en-US" dirty="0"/>
          </a:p>
        </p:txBody>
      </p:sp>
      <p:sp>
        <p:nvSpPr>
          <p:cNvPr id="5" name="Footer Placeholder 4"/>
          <p:cNvSpPr>
            <a:spLocks noGrp="1"/>
          </p:cNvSpPr>
          <p:nvPr>
            <p:ph type="ftr" sz="quarter" idx="3"/>
          </p:nvPr>
        </p:nvSpPr>
        <p:spPr>
          <a:xfrm>
            <a:off x="581192" y="5951813"/>
            <a:ext cx="6917211"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1" y="5956139"/>
            <a:ext cx="1052511"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5"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29107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2/7/2019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6932592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2/7/2019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9206996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2/7/2019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93632241"/>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7" r:id="rId3"/>
    <p:sldLayoutId id="2147483678" r:id="rId4"/>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A5C8040-F10F-489C-833A-34A90C4C336F}"/>
              </a:ext>
            </a:extLst>
          </p:cNvPr>
          <p:cNvSpPr>
            <a:spLocks noGrp="1"/>
          </p:cNvSpPr>
          <p:nvPr>
            <p:ph type="title"/>
          </p:nvPr>
        </p:nvSpPr>
        <p:spPr bwMode="auto">
          <a:xfrm>
            <a:off x="838200" y="365128"/>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EE7BC02-C74A-4956-95D4-68AB88742D92}"/>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175793E-523D-4BAD-9C3D-E1AD6C1E2D67}"/>
              </a:ext>
            </a:extLst>
          </p:cNvPr>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CCC50C2F-3EA4-4BAE-9F05-BBB716E1A1B4}" type="datetimeFigureOut">
              <a:rPr lang="en-US"/>
              <a:pPr>
                <a:defRPr/>
              </a:pPr>
              <a:t>2/7/2019</a:t>
            </a:fld>
            <a:endParaRPr lang="en-US"/>
          </a:p>
        </p:txBody>
      </p:sp>
      <p:sp>
        <p:nvSpPr>
          <p:cNvPr id="5" name="Footer Placeholder 4">
            <a:extLst>
              <a:ext uri="{FF2B5EF4-FFF2-40B4-BE49-F238E27FC236}">
                <a16:creationId xmlns:a16="http://schemas.microsoft.com/office/drawing/2014/main" id="{D422B0C5-71AE-416D-A629-3AD8EDFF1EB5}"/>
              </a:ext>
            </a:extLst>
          </p:cNvPr>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grpSp>
        <p:nvGrpSpPr>
          <p:cNvPr id="1030" name="Group 9">
            <a:extLst>
              <a:ext uri="{FF2B5EF4-FFF2-40B4-BE49-F238E27FC236}">
                <a16:creationId xmlns:a16="http://schemas.microsoft.com/office/drawing/2014/main" id="{B147DA5F-BABC-45CD-A124-1A2254FF4BDB}"/>
              </a:ext>
            </a:extLst>
          </p:cNvPr>
          <p:cNvGrpSpPr>
            <a:grpSpLocks/>
          </p:cNvGrpSpPr>
          <p:nvPr/>
        </p:nvGrpSpPr>
        <p:grpSpPr bwMode="auto">
          <a:xfrm>
            <a:off x="-1" y="0"/>
            <a:ext cx="12192001" cy="6858000"/>
            <a:chOff x="0" y="0"/>
            <a:chExt cx="5948514" cy="4457700"/>
          </a:xfrm>
        </p:grpSpPr>
        <p:pic>
          <p:nvPicPr>
            <p:cNvPr id="1032" name="Picture 10">
              <a:extLst>
                <a:ext uri="{FF2B5EF4-FFF2-40B4-BE49-F238E27FC236}">
                  <a16:creationId xmlns:a16="http://schemas.microsoft.com/office/drawing/2014/main" id="{93695152-A15D-4C66-AB63-8FBDDB6B4AC4}"/>
                </a:ext>
              </a:extLst>
            </p:cNvPr>
            <p:cNvPicPr>
              <a:picLocks noChangeAspect="1"/>
            </p:cNvPicPr>
            <p:nvPr/>
          </p:nvPicPr>
          <p:blipFill>
            <a:blip r:embed="rId3">
              <a:clrChange>
                <a:clrFrom>
                  <a:srgbClr val="F1F1F1"/>
                </a:clrFrom>
                <a:clrTo>
                  <a:srgbClr val="F1F1F1">
                    <a:alpha val="0"/>
                  </a:srgbClr>
                </a:clrTo>
              </a:clrChange>
              <a:extLst>
                <a:ext uri="{28A0092B-C50C-407E-A947-70E740481C1C}">
                  <a14:useLocalDpi xmlns:a14="http://schemas.microsoft.com/office/drawing/2010/main" val="0"/>
                </a:ext>
              </a:extLst>
            </a:blip>
            <a:srcRect/>
            <a:stretch>
              <a:fillRect/>
            </a:stretch>
          </p:blipFill>
          <p:spPr bwMode="auto">
            <a:xfrm>
              <a:off x="0" y="0"/>
              <a:ext cx="5943600" cy="445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3290EB2E-50A4-4815-A3CE-F5DD362D9AE7}"/>
                </a:ext>
              </a:extLst>
            </p:cNvPr>
            <p:cNvSpPr/>
            <p:nvPr userDrawn="1"/>
          </p:nvSpPr>
          <p:spPr>
            <a:xfrm>
              <a:off x="0" y="111443"/>
              <a:ext cx="457499" cy="571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ea typeface="Calibri" charset="0"/>
                  <a:cs typeface="Times New Roman" charset="0"/>
                </a:rPr>
                <a:t> </a:t>
              </a:r>
            </a:p>
          </p:txBody>
        </p:sp>
        <p:sp>
          <p:nvSpPr>
            <p:cNvPr id="13" name="Rectangle 12">
              <a:extLst>
                <a:ext uri="{FF2B5EF4-FFF2-40B4-BE49-F238E27FC236}">
                  <a16:creationId xmlns:a16="http://schemas.microsoft.com/office/drawing/2014/main" id="{0C190F04-6563-463A-B007-58E4AAFDF8A6}"/>
                </a:ext>
              </a:extLst>
            </p:cNvPr>
            <p:cNvSpPr/>
            <p:nvPr/>
          </p:nvSpPr>
          <p:spPr>
            <a:xfrm>
              <a:off x="453368" y="0"/>
              <a:ext cx="5495146" cy="1028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grpSp>
      <p:sp>
        <p:nvSpPr>
          <p:cNvPr id="9" name="Slide Number Placeholder 5">
            <a:extLst>
              <a:ext uri="{FF2B5EF4-FFF2-40B4-BE49-F238E27FC236}">
                <a16:creationId xmlns:a16="http://schemas.microsoft.com/office/drawing/2014/main" id="{0B83C99F-33FE-441B-A38B-EF0818586999}"/>
              </a:ext>
            </a:extLst>
          </p:cNvPr>
          <p:cNvSpPr txBox="1">
            <a:spLocks/>
          </p:cNvSpPr>
          <p:nvPr/>
        </p:nvSpPr>
        <p:spPr>
          <a:xfrm>
            <a:off x="9169400" y="6509462"/>
            <a:ext cx="2743200" cy="25172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7CA0EC8D-D983-41C0-810A-D48E5995A5B8}" type="slidenum">
              <a:rPr lang="en-US" sz="1800" smtClean="0">
                <a:solidFill>
                  <a:srgbClr val="A9B140"/>
                </a:solidFill>
              </a:rPr>
              <a:pPr algn="r" fontAlgn="auto">
                <a:spcBef>
                  <a:spcPts val="0"/>
                </a:spcBef>
                <a:spcAft>
                  <a:spcPts val="0"/>
                </a:spcAft>
                <a:defRPr/>
              </a:pPr>
              <a:t>‹#›</a:t>
            </a:fld>
            <a:endParaRPr lang="en-US" sz="1800" dirty="0">
              <a:solidFill>
                <a:srgbClr val="A9B140"/>
              </a:solidFill>
            </a:endParaRPr>
          </a:p>
        </p:txBody>
      </p:sp>
    </p:spTree>
    <p:extLst>
      <p:ext uri="{BB962C8B-B14F-4D97-AF65-F5344CB8AC3E}">
        <p14:creationId xmlns:p14="http://schemas.microsoft.com/office/powerpoint/2010/main" val="1783186537"/>
      </p:ext>
    </p:extLst>
  </p:cSld>
  <p:clrMap bg1="lt1" tx1="dk1" bg2="lt2" tx2="dk2" accent1="accent1" accent2="accent2" accent3="accent3" accent4="accent4" accent5="accent5" accent6="accent6" hlink="hlink" folHlink="folHlink"/>
  <p:sldLayoutIdLst>
    <p:sldLayoutId id="2147483675"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2/7/2019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4784185"/>
      </p:ext>
    </p:extLst>
  </p:cSld>
  <p:clrMap bg1="lt1" tx1="dk1" bg2="lt2" tx2="dk2" accent1="accent1" accent2="accent2" accent3="accent3" accent4="accent4" accent5="accent5" accent6="accent6" hlink="hlink" folHlink="folHlink"/>
  <p:sldLayoutIdLst>
    <p:sldLayoutId id="2147483680" r:id="rId1"/>
    <p:sldLayoutId id="2147483681" r:id="rId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s://wscadv.org/wp-content/uploads/2019/01/LGBTQhomelessFactSheetbyNAEH.pdf"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hyperlink" Target="https://wscadv.org/wp-content/uploads/2019/01/9thingstoknow.pdf" TargetMode="Externa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png"/><Relationship Id="rId2" Type="http://schemas.openxmlformats.org/officeDocument/2006/relationships/diagramData" Target="../diagrams/data12.xml"/><Relationship Id="rId1" Type="http://schemas.openxmlformats.org/officeDocument/2006/relationships/slideLayout" Target="../slideLayouts/slideLayout1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1.xml"/><Relationship Id="rId4" Type="http://schemas.openxmlformats.org/officeDocument/2006/relationships/comments" Target="../comments/commen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2.xml"/><Relationship Id="rId4" Type="http://schemas.openxmlformats.org/officeDocument/2006/relationships/comments" Target="../comments/comment3.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hyperlink" Target="http://socialsciences.people.hawaii.edu/publications_lib/domestic%20violence%20and%20housing.pdf" TargetMode="External"/><Relationship Id="rId2" Type="http://schemas.openxmlformats.org/officeDocument/2006/relationships/hyperlink" Target="https://www.ncbi.nlm.nih.gov/pubmed/17234488" TargetMode="Externa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hyperlink" Target="http://www.nccp.org/publications/pdf/text_888.pdf"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3.xml"/><Relationship Id="rId1" Type="http://schemas.openxmlformats.org/officeDocument/2006/relationships/slideLayout" Target="../slideLayouts/slideLayout2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2.png"/><Relationship Id="rId2" Type="http://schemas.openxmlformats.org/officeDocument/2006/relationships/diagramData" Target="../diagrams/data14.xml"/><Relationship Id="rId1" Type="http://schemas.openxmlformats.org/officeDocument/2006/relationships/slideLayout" Target="../slideLayouts/slideLayout2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6.xml"/><Relationship Id="rId1" Type="http://schemas.openxmlformats.org/officeDocument/2006/relationships/slideLayout" Target="../slideLayouts/slideLayout2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12.png"/><Relationship Id="rId2" Type="http://schemas.openxmlformats.org/officeDocument/2006/relationships/diagramData" Target="../diagrams/data16.xml"/><Relationship Id="rId1" Type="http://schemas.openxmlformats.org/officeDocument/2006/relationships/slideLayout" Target="../slideLayouts/slideLayout2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9.xml"/><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12.png"/><Relationship Id="rId2" Type="http://schemas.openxmlformats.org/officeDocument/2006/relationships/diagramData" Target="../diagrams/data17.xml"/><Relationship Id="rId1" Type="http://schemas.openxmlformats.org/officeDocument/2006/relationships/slideLayout" Target="../slideLayouts/slideLayout2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0.xml"/><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1.xml"/><Relationship Id="rId1" Type="http://schemas.openxmlformats.org/officeDocument/2006/relationships/slideLayout" Target="../slideLayouts/slideLayout27.xml"/><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71.xml.rels><?xml version="1.0" encoding="UTF-8" standalone="yes"?>
<Relationships xmlns="http://schemas.openxmlformats.org/package/2006/relationships"><Relationship Id="rId3" Type="http://schemas.openxmlformats.org/officeDocument/2006/relationships/hyperlink" Target="https://wscadv.org/wp-content/uploads/2015/06/Making-a-Mandatory-Child-Abuse-Report-Best-Practices1.pdf" TargetMode="External"/><Relationship Id="rId2" Type="http://schemas.openxmlformats.org/officeDocument/2006/relationships/notesSlide" Target="../notesSlides/notesSlide43.xml"/><Relationship Id="rId1" Type="http://schemas.openxmlformats.org/officeDocument/2006/relationships/slideLayout" Target="../slideLayouts/slideLayout27.xml"/><Relationship Id="rId5" Type="http://schemas.openxmlformats.org/officeDocument/2006/relationships/image" Target="../media/image3.png"/><Relationship Id="rId4" Type="http://schemas.openxmlformats.org/officeDocument/2006/relationships/hyperlink" Target="https://wscadv.org/wp-content/uploads/2015/06/Mandatory-Reporting-and-Teen-Dating-Violence.pdf" TargetMode="Externa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7586EA-60FD-42F2-88A3-EA438310DB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useBgFill="1">
        <p:nvSpPr>
          <p:cNvPr id="11" name="Rectangle 10">
            <a:extLst>
              <a:ext uri="{FF2B5EF4-FFF2-40B4-BE49-F238E27FC236}">
                <a16:creationId xmlns:a16="http://schemas.microsoft.com/office/drawing/2014/main" id="{02CC9D39-BB06-4AD7-A8E2-764CAEC2A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38177"/>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4" name="Picture 3">
            <a:extLst>
              <a:ext uri="{FF2B5EF4-FFF2-40B4-BE49-F238E27FC236}">
                <a16:creationId xmlns:a16="http://schemas.microsoft.com/office/drawing/2014/main" id="{6682C090-3EC4-974E-808B-F054A6815DDE}"/>
              </a:ext>
            </a:extLst>
          </p:cNvPr>
          <p:cNvPicPr>
            <a:picLocks noChangeAspect="1"/>
          </p:cNvPicPr>
          <p:nvPr/>
        </p:nvPicPr>
        <p:blipFill rotWithShape="1">
          <a:blip r:embed="rId2"/>
          <a:srcRect l="8052"/>
          <a:stretch/>
        </p:blipFill>
        <p:spPr>
          <a:xfrm>
            <a:off x="446534" y="723899"/>
            <a:ext cx="6202841" cy="5666666"/>
          </a:xfrm>
          <a:prstGeom prst="rect">
            <a:avLst/>
          </a:prstGeom>
        </p:spPr>
      </p:pic>
      <p:sp>
        <p:nvSpPr>
          <p:cNvPr id="13" name="Rectangle 12">
            <a:extLst>
              <a:ext uri="{FF2B5EF4-FFF2-40B4-BE49-F238E27FC236}">
                <a16:creationId xmlns:a16="http://schemas.microsoft.com/office/drawing/2014/main" id="{C685FEC3-AC4E-4604-AAE1-BC317B834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5" name="Group 14">
            <a:extLst>
              <a:ext uri="{FF2B5EF4-FFF2-40B4-BE49-F238E27FC236}">
                <a16:creationId xmlns:a16="http://schemas.microsoft.com/office/drawing/2014/main" id="{42C8672C-C7ED-40AB-AF9B-4586C5F37F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5" y="453643"/>
            <a:ext cx="11298933" cy="98554"/>
            <a:chOff x="446534" y="453643"/>
            <a:chExt cx="11298933" cy="98554"/>
          </a:xfrm>
        </p:grpSpPr>
        <p:sp>
          <p:nvSpPr>
            <p:cNvPr id="16" name="Rectangle 15">
              <a:extLst>
                <a:ext uri="{FF2B5EF4-FFF2-40B4-BE49-F238E27FC236}">
                  <a16:creationId xmlns:a16="http://schemas.microsoft.com/office/drawing/2014/main" id="{23C01033-7A56-41B6-A23C-4A02E582F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436C8E7B-AE2C-4791-9998-2739EC7BA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6D2DE5BD-D6FF-4F7E-98D5-69A51C916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6BA00F33-61E3-9145-A424-DC63386C9090}"/>
              </a:ext>
            </a:extLst>
          </p:cNvPr>
          <p:cNvSpPr>
            <a:spLocks noGrp="1"/>
          </p:cNvSpPr>
          <p:nvPr>
            <p:ph type="ctrTitle"/>
          </p:nvPr>
        </p:nvSpPr>
        <p:spPr>
          <a:xfrm>
            <a:off x="7261935" y="1419227"/>
            <a:ext cx="4115917" cy="2085869"/>
          </a:xfrm>
        </p:spPr>
        <p:txBody>
          <a:bodyPr>
            <a:normAutofit/>
          </a:bodyPr>
          <a:lstStyle/>
          <a:p>
            <a:r>
              <a:rPr lang="en-US">
                <a:solidFill>
                  <a:srgbClr val="FFFFFF"/>
                </a:solidFill>
              </a:rPr>
              <a:t>DV and Homelessness </a:t>
            </a:r>
          </a:p>
        </p:txBody>
      </p:sp>
      <p:grpSp>
        <p:nvGrpSpPr>
          <p:cNvPr id="12" name="Group 11">
            <a:extLst>
              <a:ext uri="{FF2B5EF4-FFF2-40B4-BE49-F238E27FC236}">
                <a16:creationId xmlns:a16="http://schemas.microsoft.com/office/drawing/2014/main" id="{E0295E0C-E2C6-44E8-B6EC-E0EBA69BAB80}"/>
              </a:ext>
            </a:extLst>
          </p:cNvPr>
          <p:cNvGrpSpPr/>
          <p:nvPr/>
        </p:nvGrpSpPr>
        <p:grpSpPr>
          <a:xfrm>
            <a:off x="96773" y="5990911"/>
            <a:ext cx="9144000" cy="1057539"/>
            <a:chOff x="0" y="5447948"/>
            <a:chExt cx="12192000" cy="1410052"/>
          </a:xfrm>
        </p:grpSpPr>
        <p:pic>
          <p:nvPicPr>
            <p:cNvPr id="14" name="Content Placeholder 4">
              <a:extLst>
                <a:ext uri="{FF2B5EF4-FFF2-40B4-BE49-F238E27FC236}">
                  <a16:creationId xmlns:a16="http://schemas.microsoft.com/office/drawing/2014/main" id="{82751CED-3AD5-4873-B4EA-7F73F83790F2}"/>
                </a:ext>
              </a:extLst>
            </p:cNvPr>
            <p:cNvPicPr>
              <a:picLocks noChangeAspect="1"/>
            </p:cNvPicPr>
            <p:nvPr/>
          </p:nvPicPr>
          <p:blipFill>
            <a:blip r:embed="rId3"/>
            <a:stretch>
              <a:fillRect/>
            </a:stretch>
          </p:blipFill>
          <p:spPr>
            <a:xfrm>
              <a:off x="0" y="5447948"/>
              <a:ext cx="1812175" cy="952853"/>
            </a:xfrm>
            <a:prstGeom prst="rect">
              <a:avLst/>
            </a:prstGeom>
          </p:spPr>
        </p:pic>
        <p:sp>
          <p:nvSpPr>
            <p:cNvPr id="19" name="Rectangle 18">
              <a:extLst>
                <a:ext uri="{FF2B5EF4-FFF2-40B4-BE49-F238E27FC236}">
                  <a16:creationId xmlns:a16="http://schemas.microsoft.com/office/drawing/2014/main" id="{A2C65AA3-E2B4-4346-A0D8-8FA98D6F40BD}"/>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A17A1A15-422B-4855-B599-C82CB0DAC9FE}"/>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426460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2205317" y="676053"/>
            <a:ext cx="7624483" cy="881477"/>
          </a:xfrm>
        </p:spPr>
        <p:txBody>
          <a:bodyPr>
            <a:normAutofit/>
          </a:bodyPr>
          <a:lstStyle/>
          <a:p>
            <a:pPr algn="ctr"/>
            <a:r>
              <a:rPr lang="en-US" sz="3600" dirty="0"/>
              <a:t>DON’T FORGET THE CHILDREN</a:t>
            </a:r>
          </a:p>
        </p:txBody>
      </p:sp>
      <p:sp>
        <p:nvSpPr>
          <p:cNvPr id="303107" name="Rectangle 3"/>
          <p:cNvSpPr>
            <a:spLocks noGrp="1" noChangeArrowheads="1"/>
          </p:cNvSpPr>
          <p:nvPr>
            <p:ph idx="1"/>
          </p:nvPr>
        </p:nvSpPr>
        <p:spPr>
          <a:xfrm>
            <a:off x="1213911" y="1342990"/>
            <a:ext cx="9607296" cy="4152900"/>
          </a:xfrm>
        </p:spPr>
        <p:txBody>
          <a:bodyPr>
            <a:normAutofit/>
          </a:bodyPr>
          <a:lstStyle/>
          <a:p>
            <a:r>
              <a:rPr lang="en-US" sz="2400" dirty="0">
                <a:solidFill>
                  <a:schemeClr val="tx1">
                    <a:lumMod val="65000"/>
                    <a:lumOff val="35000"/>
                  </a:schemeClr>
                </a:solidFill>
              </a:rPr>
              <a:t>More than half of DV survivors live in households with children under 12</a:t>
            </a:r>
          </a:p>
          <a:p>
            <a:pPr>
              <a:spcBef>
                <a:spcPct val="50000"/>
              </a:spcBef>
              <a:spcAft>
                <a:spcPct val="50000"/>
              </a:spcAft>
            </a:pPr>
            <a:r>
              <a:rPr lang="en-US" sz="2400" dirty="0">
                <a:solidFill>
                  <a:schemeClr val="tx1">
                    <a:lumMod val="65000"/>
                    <a:lumOff val="35000"/>
                  </a:schemeClr>
                </a:solidFill>
              </a:rPr>
              <a:t>47% of homeless school-aged children and 29% of homeless children under 5 have witnessed domestic violence in their families</a:t>
            </a:r>
          </a:p>
          <a:p>
            <a:r>
              <a:rPr lang="en-US" sz="2400" dirty="0">
                <a:solidFill>
                  <a:schemeClr val="tx1">
                    <a:lumMod val="65000"/>
                    <a:lumOff val="35000"/>
                  </a:schemeClr>
                </a:solidFill>
              </a:rPr>
              <a:t>Exposure to violence significantly impacts development, behavior, education, health, mental health, and increased risk- taking behaviors as adolescents and adults</a:t>
            </a: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ADE1ED-5940-41E9-AB2B-91CFE906B953}" type="slidenum">
              <a:rPr kumimoji="0" lang="en-US" sz="900" b="0" i="0" u="none" strike="noStrike" kern="1200" cap="none" spc="0" normalizeH="0" baseline="0" noProof="0" smtClean="0">
                <a:ln>
                  <a:noFill/>
                </a:ln>
                <a:solidFill>
                  <a:srgbClr val="903163"/>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903163"/>
              </a:solidFill>
              <a:effectLst/>
              <a:uLnTx/>
              <a:uFillTx/>
              <a:latin typeface="Gill Sans MT" panose="020B0502020104020203"/>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0576" y="4773352"/>
            <a:ext cx="8558784" cy="1925726"/>
          </a:xfrm>
          <a:prstGeom prst="rect">
            <a:avLst/>
          </a:prstGeom>
        </p:spPr>
      </p:pic>
      <p:grpSp>
        <p:nvGrpSpPr>
          <p:cNvPr id="8" name="Group 7">
            <a:extLst>
              <a:ext uri="{FF2B5EF4-FFF2-40B4-BE49-F238E27FC236}">
                <a16:creationId xmlns:a16="http://schemas.microsoft.com/office/drawing/2014/main" id="{3C1F0957-6CDC-4782-91C2-75B426224EE2}"/>
              </a:ext>
            </a:extLst>
          </p:cNvPr>
          <p:cNvGrpSpPr/>
          <p:nvPr/>
        </p:nvGrpSpPr>
        <p:grpSpPr>
          <a:xfrm>
            <a:off x="-256032" y="5805016"/>
            <a:ext cx="12192000" cy="1057539"/>
            <a:chOff x="0" y="5447948"/>
            <a:chExt cx="12192000" cy="1410052"/>
          </a:xfrm>
        </p:grpSpPr>
        <p:pic>
          <p:nvPicPr>
            <p:cNvPr id="9" name="Content Placeholder 4">
              <a:extLst>
                <a:ext uri="{FF2B5EF4-FFF2-40B4-BE49-F238E27FC236}">
                  <a16:creationId xmlns:a16="http://schemas.microsoft.com/office/drawing/2014/main" id="{C1DDADB1-C67A-49B2-903F-5475FF3D5793}"/>
                </a:ext>
              </a:extLst>
            </p:cNvPr>
            <p:cNvPicPr>
              <a:picLocks noChangeAspect="1"/>
            </p:cNvPicPr>
            <p:nvPr/>
          </p:nvPicPr>
          <p:blipFill>
            <a:blip r:embed="rId4"/>
            <a:stretch>
              <a:fillRect/>
            </a:stretch>
          </p:blipFill>
          <p:spPr>
            <a:xfrm>
              <a:off x="0" y="5447948"/>
              <a:ext cx="1812175" cy="952853"/>
            </a:xfrm>
            <a:prstGeom prst="rect">
              <a:avLst/>
            </a:prstGeom>
          </p:spPr>
        </p:pic>
        <p:sp>
          <p:nvSpPr>
            <p:cNvPr id="10" name="Rectangle 9">
              <a:extLst>
                <a:ext uri="{FF2B5EF4-FFF2-40B4-BE49-F238E27FC236}">
                  <a16:creationId xmlns:a16="http://schemas.microsoft.com/office/drawing/2014/main" id="{448764FC-2179-4C7D-9D53-BD4FC0A351CA}"/>
                </a:ext>
              </a:extLst>
            </p:cNvPr>
            <p:cNvSpPr/>
            <p:nvPr/>
          </p:nvSpPr>
          <p:spPr>
            <a:xfrm>
              <a:off x="0" y="6467302"/>
              <a:ext cx="12192000" cy="39069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1" name="Rectangle 10">
              <a:extLst>
                <a:ext uri="{FF2B5EF4-FFF2-40B4-BE49-F238E27FC236}">
                  <a16:creationId xmlns:a16="http://schemas.microsoft.com/office/drawing/2014/main" id="{2DC468E1-5386-4A45-A515-D0128BB9D37B}"/>
                </a:ext>
              </a:extLst>
            </p:cNvPr>
            <p:cNvSpPr/>
            <p:nvPr/>
          </p:nvSpPr>
          <p:spPr>
            <a:xfrm>
              <a:off x="0" y="6334299"/>
              <a:ext cx="12192000" cy="133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grpSp>
    </p:spTree>
    <p:extLst>
      <p:ext uri="{BB962C8B-B14F-4D97-AF65-F5344CB8AC3E}">
        <p14:creationId xmlns:p14="http://schemas.microsoft.com/office/powerpoint/2010/main" val="310332293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E716D-D473-42A0-926F-6BC00CAD8916}"/>
              </a:ext>
            </a:extLst>
          </p:cNvPr>
          <p:cNvSpPr>
            <a:spLocks noGrp="1"/>
          </p:cNvSpPr>
          <p:nvPr>
            <p:ph type="title"/>
          </p:nvPr>
        </p:nvSpPr>
        <p:spPr/>
        <p:txBody>
          <a:bodyPr/>
          <a:lstStyle/>
          <a:p>
            <a:pPr algn="ctr"/>
            <a:r>
              <a:rPr lang="en-US" dirty="0"/>
              <a:t>LGBT Homelessness</a:t>
            </a:r>
          </a:p>
        </p:txBody>
      </p:sp>
      <p:sp>
        <p:nvSpPr>
          <p:cNvPr id="3" name="Content Placeholder 2">
            <a:extLst>
              <a:ext uri="{FF2B5EF4-FFF2-40B4-BE49-F238E27FC236}">
                <a16:creationId xmlns:a16="http://schemas.microsoft.com/office/drawing/2014/main" id="{2C55CD77-960E-4489-80C4-981769B6B111}"/>
              </a:ext>
            </a:extLst>
          </p:cNvPr>
          <p:cNvSpPr>
            <a:spLocks noGrp="1"/>
          </p:cNvSpPr>
          <p:nvPr>
            <p:ph idx="1"/>
          </p:nvPr>
        </p:nvSpPr>
        <p:spPr/>
        <p:txBody>
          <a:bodyPr>
            <a:normAutofit/>
          </a:bodyPr>
          <a:lstStyle/>
          <a:p>
            <a:r>
              <a:rPr lang="en-US" sz="2000" dirty="0"/>
              <a:t>Discrimination not only threatens access to housing but the stability of communities</a:t>
            </a:r>
          </a:p>
          <a:p>
            <a:r>
              <a:rPr lang="en-US" sz="2000" dirty="0"/>
              <a:t>Members of the LGBT community are more likely to become homeless</a:t>
            </a:r>
          </a:p>
          <a:p>
            <a:r>
              <a:rPr lang="en-US" sz="2000" dirty="0"/>
              <a:t>Once homeless, they are more likely to endure discrimination and harassment that extends their homelessness</a:t>
            </a:r>
          </a:p>
          <a:p>
            <a:r>
              <a:rPr lang="en-US" sz="2000" dirty="0"/>
              <a:t>Between 20 and 40 percent of all homeless youth identify as LGBT</a:t>
            </a:r>
          </a:p>
          <a:p>
            <a:r>
              <a:rPr lang="en-US" sz="2000" dirty="0"/>
              <a:t>Housing instability may force them into survival behaviors that jeopardize their wellbeing and safety.</a:t>
            </a:r>
          </a:p>
        </p:txBody>
      </p:sp>
      <p:grpSp>
        <p:nvGrpSpPr>
          <p:cNvPr id="4" name="Group 3">
            <a:extLst>
              <a:ext uri="{FF2B5EF4-FFF2-40B4-BE49-F238E27FC236}">
                <a16:creationId xmlns:a16="http://schemas.microsoft.com/office/drawing/2014/main" id="{1E03E8C3-377B-4ED4-8D71-A6E05E574EA4}"/>
              </a:ext>
            </a:extLst>
          </p:cNvPr>
          <p:cNvGrpSpPr/>
          <p:nvPr/>
        </p:nvGrpSpPr>
        <p:grpSpPr>
          <a:xfrm>
            <a:off x="-256032" y="5805016"/>
            <a:ext cx="12192000" cy="1057539"/>
            <a:chOff x="0" y="5447948"/>
            <a:chExt cx="12192000" cy="1410052"/>
          </a:xfrm>
        </p:grpSpPr>
        <p:pic>
          <p:nvPicPr>
            <p:cNvPr id="5" name="Content Placeholder 4">
              <a:extLst>
                <a:ext uri="{FF2B5EF4-FFF2-40B4-BE49-F238E27FC236}">
                  <a16:creationId xmlns:a16="http://schemas.microsoft.com/office/drawing/2014/main" id="{492EAE74-4520-450D-9A80-0EA12296A27F}"/>
                </a:ext>
              </a:extLst>
            </p:cNvPr>
            <p:cNvPicPr>
              <a:picLocks noChangeAspect="1"/>
            </p:cNvPicPr>
            <p:nvPr/>
          </p:nvPicPr>
          <p:blipFill>
            <a:blip r:embed="rId3"/>
            <a:stretch>
              <a:fillRect/>
            </a:stretch>
          </p:blipFill>
          <p:spPr>
            <a:xfrm>
              <a:off x="0" y="5447948"/>
              <a:ext cx="1812175" cy="952853"/>
            </a:xfrm>
            <a:prstGeom prst="rect">
              <a:avLst/>
            </a:prstGeom>
          </p:spPr>
        </p:pic>
        <p:sp>
          <p:nvSpPr>
            <p:cNvPr id="6" name="Rectangle 5">
              <a:extLst>
                <a:ext uri="{FF2B5EF4-FFF2-40B4-BE49-F238E27FC236}">
                  <a16:creationId xmlns:a16="http://schemas.microsoft.com/office/drawing/2014/main" id="{B4113404-A72B-408B-AB9A-9733A2D02EF5}"/>
                </a:ext>
              </a:extLst>
            </p:cNvPr>
            <p:cNvSpPr/>
            <p:nvPr/>
          </p:nvSpPr>
          <p:spPr>
            <a:xfrm>
              <a:off x="0" y="6467302"/>
              <a:ext cx="12192000" cy="39069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7" name="Rectangle 6">
              <a:extLst>
                <a:ext uri="{FF2B5EF4-FFF2-40B4-BE49-F238E27FC236}">
                  <a16:creationId xmlns:a16="http://schemas.microsoft.com/office/drawing/2014/main" id="{2718FADD-61BD-448B-88BD-5D9DFC57D8EE}"/>
                </a:ext>
              </a:extLst>
            </p:cNvPr>
            <p:cNvSpPr/>
            <p:nvPr/>
          </p:nvSpPr>
          <p:spPr>
            <a:xfrm>
              <a:off x="0" y="6334299"/>
              <a:ext cx="12192000" cy="133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grpSp>
    </p:spTree>
    <p:extLst>
      <p:ext uri="{BB962C8B-B14F-4D97-AF65-F5344CB8AC3E}">
        <p14:creationId xmlns:p14="http://schemas.microsoft.com/office/powerpoint/2010/main" val="4051618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0DD83-EFEE-4AB6-82E4-55623C00A1E3}"/>
              </a:ext>
            </a:extLst>
          </p:cNvPr>
          <p:cNvSpPr>
            <a:spLocks noGrp="1"/>
          </p:cNvSpPr>
          <p:nvPr>
            <p:ph type="title"/>
          </p:nvPr>
        </p:nvSpPr>
        <p:spPr/>
        <p:txBody>
          <a:bodyPr/>
          <a:lstStyle/>
          <a:p>
            <a:r>
              <a:rPr lang="en-US" dirty="0"/>
              <a:t>Relevant Handouts for this section</a:t>
            </a:r>
          </a:p>
        </p:txBody>
      </p:sp>
      <p:sp>
        <p:nvSpPr>
          <p:cNvPr id="3" name="Content Placeholder 2">
            <a:extLst>
              <a:ext uri="{FF2B5EF4-FFF2-40B4-BE49-F238E27FC236}">
                <a16:creationId xmlns:a16="http://schemas.microsoft.com/office/drawing/2014/main" id="{5C8E06F7-6107-461C-9F44-AB75B77BA773}"/>
              </a:ext>
            </a:extLst>
          </p:cNvPr>
          <p:cNvSpPr>
            <a:spLocks noGrp="1"/>
          </p:cNvSpPr>
          <p:nvPr>
            <p:ph idx="1"/>
          </p:nvPr>
        </p:nvSpPr>
        <p:spPr/>
        <p:txBody>
          <a:bodyPr/>
          <a:lstStyle/>
          <a:p>
            <a:r>
              <a:rPr lang="en-US" dirty="0">
                <a:hlinkClick r:id="rId2"/>
              </a:rPr>
              <a:t>LGBTQ Homelessness Fact Sheet</a:t>
            </a:r>
            <a:endParaRPr lang="en-US" dirty="0"/>
          </a:p>
        </p:txBody>
      </p:sp>
    </p:spTree>
    <p:extLst>
      <p:ext uri="{BB962C8B-B14F-4D97-AF65-F5344CB8AC3E}">
        <p14:creationId xmlns:p14="http://schemas.microsoft.com/office/powerpoint/2010/main" val="4247755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2E9D7B-AC8A-4860-BD41-E04FC6559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useBgFill="1">
        <p:nvSpPr>
          <p:cNvPr id="12" name="Rectangle 11">
            <a:extLst>
              <a:ext uri="{FF2B5EF4-FFF2-40B4-BE49-F238E27FC236}">
                <a16:creationId xmlns:a16="http://schemas.microsoft.com/office/drawing/2014/main" id="{697B8C9C-91DF-4F8D-94A0-2C0C660301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5" name="Picture 4">
            <a:extLst>
              <a:ext uri="{FF2B5EF4-FFF2-40B4-BE49-F238E27FC236}">
                <a16:creationId xmlns:a16="http://schemas.microsoft.com/office/drawing/2014/main" id="{6F487510-AA5A-7545-808A-F6C17C22E77C}"/>
              </a:ext>
            </a:extLst>
          </p:cNvPr>
          <p:cNvPicPr>
            <a:picLocks noChangeAspect="1"/>
          </p:cNvPicPr>
          <p:nvPr/>
        </p:nvPicPr>
        <p:blipFill rotWithShape="1">
          <a:blip r:embed="rId2"/>
          <a:srcRect l="1713" r="19746" b="-2"/>
          <a:stretch/>
        </p:blipFill>
        <p:spPr>
          <a:xfrm>
            <a:off x="446534" y="723899"/>
            <a:ext cx="6202841" cy="5666666"/>
          </a:xfrm>
          <a:prstGeom prst="rect">
            <a:avLst/>
          </a:prstGeom>
        </p:spPr>
      </p:pic>
      <p:sp>
        <p:nvSpPr>
          <p:cNvPr id="14" name="Rectangle 13">
            <a:extLst>
              <a:ext uri="{FF2B5EF4-FFF2-40B4-BE49-F238E27FC236}">
                <a16:creationId xmlns:a16="http://schemas.microsoft.com/office/drawing/2014/main" id="{54D43BDD-ED29-4BE9-AEA1-6D0AE5A061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6" name="Group 15">
            <a:extLst>
              <a:ext uri="{FF2B5EF4-FFF2-40B4-BE49-F238E27FC236}">
                <a16:creationId xmlns:a16="http://schemas.microsoft.com/office/drawing/2014/main" id="{D87A5CD2-E3CD-4870-957C-173AD2C873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7" name="Rectangle 16">
              <a:extLst>
                <a:ext uri="{FF2B5EF4-FFF2-40B4-BE49-F238E27FC236}">
                  <a16:creationId xmlns:a16="http://schemas.microsoft.com/office/drawing/2014/main" id="{00BF2A26-F7CA-4E8B-BC24-1AF436CD5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B21A4B9-14CF-4CA1-9ECF-0DE52B2910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C6DADA72-F9FE-48F9-9DAD-B379AE2BC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466C6F0-F8A5-AF44-9354-36B514032CF2}"/>
              </a:ext>
            </a:extLst>
          </p:cNvPr>
          <p:cNvSpPr>
            <a:spLocks noGrp="1"/>
          </p:cNvSpPr>
          <p:nvPr>
            <p:ph type="ctrTitle"/>
          </p:nvPr>
        </p:nvSpPr>
        <p:spPr>
          <a:xfrm>
            <a:off x="7261934" y="1419225"/>
            <a:ext cx="4115917" cy="2085869"/>
          </a:xfrm>
        </p:spPr>
        <p:txBody>
          <a:bodyPr>
            <a:normAutofit/>
          </a:bodyPr>
          <a:lstStyle/>
          <a:p>
            <a:r>
              <a:rPr lang="en-US">
                <a:solidFill>
                  <a:srgbClr val="FFFFFF"/>
                </a:solidFill>
              </a:rPr>
              <a:t>Recognizing and Responding </a:t>
            </a:r>
          </a:p>
        </p:txBody>
      </p:sp>
      <p:grpSp>
        <p:nvGrpSpPr>
          <p:cNvPr id="11" name="Group 10">
            <a:extLst>
              <a:ext uri="{FF2B5EF4-FFF2-40B4-BE49-F238E27FC236}">
                <a16:creationId xmlns:a16="http://schemas.microsoft.com/office/drawing/2014/main" id="{767B670B-C43E-40B4-9DE4-BCBFE16FFE99}"/>
              </a:ext>
            </a:extLst>
          </p:cNvPr>
          <p:cNvGrpSpPr/>
          <p:nvPr/>
        </p:nvGrpSpPr>
        <p:grpSpPr>
          <a:xfrm>
            <a:off x="0" y="5941034"/>
            <a:ext cx="9144000" cy="1057539"/>
            <a:chOff x="0" y="5447948"/>
            <a:chExt cx="12192000" cy="1410052"/>
          </a:xfrm>
        </p:grpSpPr>
        <p:pic>
          <p:nvPicPr>
            <p:cNvPr id="13" name="Content Placeholder 4">
              <a:extLst>
                <a:ext uri="{FF2B5EF4-FFF2-40B4-BE49-F238E27FC236}">
                  <a16:creationId xmlns:a16="http://schemas.microsoft.com/office/drawing/2014/main" id="{EFEF0899-C1F5-406F-BD3B-8AF5BCFEAE63}"/>
                </a:ext>
              </a:extLst>
            </p:cNvPr>
            <p:cNvPicPr>
              <a:picLocks noChangeAspect="1"/>
            </p:cNvPicPr>
            <p:nvPr/>
          </p:nvPicPr>
          <p:blipFill>
            <a:blip r:embed="rId3"/>
            <a:stretch>
              <a:fillRect/>
            </a:stretch>
          </p:blipFill>
          <p:spPr>
            <a:xfrm>
              <a:off x="0" y="5447948"/>
              <a:ext cx="1812175" cy="952853"/>
            </a:xfrm>
            <a:prstGeom prst="rect">
              <a:avLst/>
            </a:prstGeom>
          </p:spPr>
        </p:pic>
        <p:sp>
          <p:nvSpPr>
            <p:cNvPr id="15" name="Rectangle 14">
              <a:extLst>
                <a:ext uri="{FF2B5EF4-FFF2-40B4-BE49-F238E27FC236}">
                  <a16:creationId xmlns:a16="http://schemas.microsoft.com/office/drawing/2014/main" id="{20639799-6087-487F-AA35-C2EF8112CAC6}"/>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123033C0-F82F-4694-8238-3AD6E8866533}"/>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995833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6BF933-B89C-7C46-85C4-53C59117A84A}"/>
              </a:ext>
            </a:extLst>
          </p:cNvPr>
          <p:cNvSpPr txBox="1"/>
          <p:nvPr/>
        </p:nvSpPr>
        <p:spPr>
          <a:xfrm>
            <a:off x="735107" y="4208928"/>
            <a:ext cx="11456893"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Gill Sans MT" panose="020B0502020104020203"/>
                <a:ea typeface="+mn-ea"/>
                <a:cs typeface="+mn-cs"/>
              </a:rPr>
              <a:t>HAVE THE  CONVERSATION! </a:t>
            </a:r>
          </a:p>
        </p:txBody>
      </p:sp>
      <p:sp>
        <p:nvSpPr>
          <p:cNvPr id="4" name="Rectangle 3">
            <a:extLst>
              <a:ext uri="{FF2B5EF4-FFF2-40B4-BE49-F238E27FC236}">
                <a16:creationId xmlns:a16="http://schemas.microsoft.com/office/drawing/2014/main" id="{A31805B2-1A7C-3847-92EE-C2CC3B2F8B43}"/>
              </a:ext>
            </a:extLst>
          </p:cNvPr>
          <p:cNvSpPr/>
          <p:nvPr/>
        </p:nvSpPr>
        <p:spPr>
          <a:xfrm>
            <a:off x="1264023" y="1506071"/>
            <a:ext cx="10192871" cy="15696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A5300F"/>
                </a:solidFill>
                <a:effectLst/>
                <a:uLnTx/>
                <a:uFillTx/>
                <a:latin typeface="Gill Sans MT" panose="020B0502020104020203"/>
                <a:ea typeface="+mn-ea"/>
                <a:cs typeface="+mn-cs"/>
              </a:rPr>
              <a:t>RECOGNIZING AND RESPONDING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A5300F"/>
                </a:solidFill>
                <a:effectLst/>
                <a:uLnTx/>
                <a:uFillTx/>
                <a:latin typeface="Gill Sans MT" panose="020B0502020104020203"/>
                <a:ea typeface="+mn-ea"/>
                <a:cs typeface="+mn-cs"/>
              </a:rPr>
              <a:t>		 TO DOMESTIC VIOLENCE</a:t>
            </a:r>
          </a:p>
        </p:txBody>
      </p:sp>
      <p:grpSp>
        <p:nvGrpSpPr>
          <p:cNvPr id="5" name="Group 4">
            <a:extLst>
              <a:ext uri="{FF2B5EF4-FFF2-40B4-BE49-F238E27FC236}">
                <a16:creationId xmlns:a16="http://schemas.microsoft.com/office/drawing/2014/main" id="{1DE00475-DFD0-4FDC-A13D-6CD94B34938E}"/>
              </a:ext>
            </a:extLst>
          </p:cNvPr>
          <p:cNvGrpSpPr/>
          <p:nvPr/>
        </p:nvGrpSpPr>
        <p:grpSpPr>
          <a:xfrm>
            <a:off x="0" y="6040787"/>
            <a:ext cx="9144000" cy="1057539"/>
            <a:chOff x="0" y="5447948"/>
            <a:chExt cx="12192000" cy="1410052"/>
          </a:xfrm>
        </p:grpSpPr>
        <p:pic>
          <p:nvPicPr>
            <p:cNvPr id="6" name="Content Placeholder 4">
              <a:extLst>
                <a:ext uri="{FF2B5EF4-FFF2-40B4-BE49-F238E27FC236}">
                  <a16:creationId xmlns:a16="http://schemas.microsoft.com/office/drawing/2014/main" id="{653BBB60-E110-4A28-BF71-412618B4A707}"/>
                </a:ext>
              </a:extLst>
            </p:cNvPr>
            <p:cNvPicPr>
              <a:picLocks noChangeAspect="1"/>
            </p:cNvPicPr>
            <p:nvPr/>
          </p:nvPicPr>
          <p:blipFill>
            <a:blip r:embed="rId3"/>
            <a:stretch>
              <a:fillRect/>
            </a:stretch>
          </p:blipFill>
          <p:spPr>
            <a:xfrm>
              <a:off x="0" y="5447948"/>
              <a:ext cx="1812175" cy="952853"/>
            </a:xfrm>
            <a:prstGeom prst="rect">
              <a:avLst/>
            </a:prstGeom>
          </p:spPr>
        </p:pic>
        <p:sp>
          <p:nvSpPr>
            <p:cNvPr id="7" name="Rectangle 6">
              <a:extLst>
                <a:ext uri="{FF2B5EF4-FFF2-40B4-BE49-F238E27FC236}">
                  <a16:creationId xmlns:a16="http://schemas.microsoft.com/office/drawing/2014/main" id="{63C209EE-918D-4434-A325-D9CBB15FF2C0}"/>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DFC6E650-BD33-45C1-82AB-A826726BC279}"/>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3001479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54878-2436-468C-8730-D01E5413147E}"/>
              </a:ext>
            </a:extLst>
          </p:cNvPr>
          <p:cNvSpPr>
            <a:spLocks noGrp="1"/>
          </p:cNvSpPr>
          <p:nvPr>
            <p:ph type="title"/>
          </p:nvPr>
        </p:nvSpPr>
        <p:spPr>
          <a:xfrm>
            <a:off x="2384139" y="910822"/>
            <a:ext cx="7500457" cy="848797"/>
          </a:xfrm>
        </p:spPr>
        <p:txBody>
          <a:bodyPr>
            <a:noAutofit/>
          </a:bodyPr>
          <a:lstStyle/>
          <a:p>
            <a:pPr algn="ctr"/>
            <a:r>
              <a:rPr lang="en-US" sz="3200" dirty="0">
                <a:solidFill>
                  <a:schemeClr val="tx1">
                    <a:lumMod val="95000"/>
                    <a:lumOff val="5000"/>
                  </a:schemeClr>
                </a:solidFill>
              </a:rPr>
              <a:t>Domestic Violence: The Dynamics</a:t>
            </a:r>
            <a:br>
              <a:rPr lang="en-US" sz="3200" dirty="0">
                <a:solidFill>
                  <a:schemeClr val="tx1">
                    <a:lumMod val="95000"/>
                    <a:lumOff val="5000"/>
                  </a:schemeClr>
                </a:solidFill>
              </a:rPr>
            </a:br>
            <a:r>
              <a:rPr lang="en-US" sz="3200" dirty="0">
                <a:solidFill>
                  <a:schemeClr val="tx1">
                    <a:lumMod val="95000"/>
                    <a:lumOff val="5000"/>
                  </a:schemeClr>
                </a:solidFill>
              </a:rPr>
              <a:t>What you need to know</a:t>
            </a:r>
          </a:p>
        </p:txBody>
      </p:sp>
      <p:graphicFrame>
        <p:nvGraphicFramePr>
          <p:cNvPr id="7" name="Content Placeholder 6"/>
          <p:cNvGraphicFramePr>
            <a:graphicFrameLocks noGrp="1"/>
          </p:cNvGraphicFramePr>
          <p:nvPr>
            <p:ph idx="1"/>
            <p:extLst/>
          </p:nvPr>
        </p:nvGraphicFramePr>
        <p:xfrm>
          <a:off x="976183" y="1902941"/>
          <a:ext cx="9873047" cy="1752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AD0652-C233-46D4-B30F-2D5EE5F367DE}" type="slidenum">
              <a:rPr kumimoji="0" lang="en-US" sz="900" b="0" i="0" u="none" strike="noStrike" kern="1200" cap="none" spc="0" normalizeH="0" baseline="0" noProof="0" smtClean="0">
                <a:ln>
                  <a:noFill/>
                </a:ln>
                <a:solidFill>
                  <a:srgbClr val="D55816"/>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srgbClr val="D55816"/>
              </a:solidFill>
              <a:effectLst/>
              <a:uLnTx/>
              <a:uFillTx/>
              <a:latin typeface="Gill Sans MT" panose="020B0502020104020203"/>
              <a:ea typeface="+mn-ea"/>
              <a:cs typeface="+mn-cs"/>
            </a:endParaRPr>
          </a:p>
        </p:txBody>
      </p:sp>
      <p:graphicFrame>
        <p:nvGraphicFramePr>
          <p:cNvPr id="9" name="Diagram 8"/>
          <p:cNvGraphicFramePr/>
          <p:nvPr>
            <p:extLst/>
          </p:nvPr>
        </p:nvGraphicFramePr>
        <p:xfrm>
          <a:off x="556054" y="3725308"/>
          <a:ext cx="11294076" cy="29843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Footer Placeholder 2">
            <a:extLst>
              <a:ext uri="{FF2B5EF4-FFF2-40B4-BE49-F238E27FC236}">
                <a16:creationId xmlns:a16="http://schemas.microsoft.com/office/drawing/2014/main" id="{0D2A8F40-D476-4144-812D-781FFDFA9C92}"/>
              </a:ext>
            </a:extLst>
          </p:cNvPr>
          <p:cNvSpPr>
            <a:spLocks noGrp="1"/>
          </p:cNvSpPr>
          <p:nvPr>
            <p:ph type="ftr" sz="quarter" idx="11"/>
          </p:nvPr>
        </p:nvSpPr>
        <p:spPr>
          <a:xfrm>
            <a:off x="259080" y="6319774"/>
            <a:ext cx="1557528"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D55816"/>
              </a:solidFill>
              <a:effectLst/>
              <a:uLnTx/>
              <a:uFillTx/>
              <a:latin typeface="Gill Sans MT" panose="020B0502020104020203"/>
              <a:ea typeface="+mn-ea"/>
              <a:cs typeface="+mn-cs"/>
            </a:endParaRPr>
          </a:p>
        </p:txBody>
      </p:sp>
      <p:grpSp>
        <p:nvGrpSpPr>
          <p:cNvPr id="8" name="Group 7">
            <a:extLst>
              <a:ext uri="{FF2B5EF4-FFF2-40B4-BE49-F238E27FC236}">
                <a16:creationId xmlns:a16="http://schemas.microsoft.com/office/drawing/2014/main" id="{9806C035-6305-4497-9680-D5D9D213676A}"/>
              </a:ext>
            </a:extLst>
          </p:cNvPr>
          <p:cNvGrpSpPr/>
          <p:nvPr/>
        </p:nvGrpSpPr>
        <p:grpSpPr>
          <a:xfrm>
            <a:off x="0" y="6180871"/>
            <a:ext cx="9144000" cy="1057539"/>
            <a:chOff x="0" y="5447948"/>
            <a:chExt cx="12192000" cy="1410052"/>
          </a:xfrm>
        </p:grpSpPr>
        <p:pic>
          <p:nvPicPr>
            <p:cNvPr id="10" name="Content Placeholder 4">
              <a:extLst>
                <a:ext uri="{FF2B5EF4-FFF2-40B4-BE49-F238E27FC236}">
                  <a16:creationId xmlns:a16="http://schemas.microsoft.com/office/drawing/2014/main" id="{D8635A83-23EE-408F-82AC-7D063F6CFE13}"/>
                </a:ext>
              </a:extLst>
            </p:cNvPr>
            <p:cNvPicPr>
              <a:picLocks noChangeAspect="1"/>
            </p:cNvPicPr>
            <p:nvPr/>
          </p:nvPicPr>
          <p:blipFill>
            <a:blip r:embed="rId13"/>
            <a:stretch>
              <a:fillRect/>
            </a:stretch>
          </p:blipFill>
          <p:spPr>
            <a:xfrm>
              <a:off x="0" y="5447948"/>
              <a:ext cx="1812175" cy="952853"/>
            </a:xfrm>
            <a:prstGeom prst="rect">
              <a:avLst/>
            </a:prstGeom>
          </p:spPr>
        </p:pic>
        <p:sp>
          <p:nvSpPr>
            <p:cNvPr id="11" name="Rectangle 10">
              <a:extLst>
                <a:ext uri="{FF2B5EF4-FFF2-40B4-BE49-F238E27FC236}">
                  <a16:creationId xmlns:a16="http://schemas.microsoft.com/office/drawing/2014/main" id="{3C0640F1-DADF-476A-931D-0D358CC46737}"/>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1C69F78E-401D-4B72-B8ED-A4C5F854701D}"/>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596686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 things to know about DV/SA</a:t>
            </a:r>
            <a:endParaRPr lang="en-US" sz="2000" dirty="0"/>
          </a:p>
        </p:txBody>
      </p:sp>
      <p:graphicFrame>
        <p:nvGraphicFramePr>
          <p:cNvPr id="5" name="Content Placeholder 4"/>
          <p:cNvGraphicFramePr>
            <a:graphicFrameLocks noGrp="1"/>
          </p:cNvGraphicFramePr>
          <p:nvPr>
            <p:ph idx="1"/>
            <p:extLst/>
          </p:nvPr>
        </p:nvGraphicFramePr>
        <p:xfrm>
          <a:off x="1250950" y="1524000"/>
          <a:ext cx="1017905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0358A63-0151-427D-B2E1-2078E1208E96}"/>
              </a:ext>
            </a:extLst>
          </p:cNvPr>
          <p:cNvSpPr txBox="1"/>
          <p:nvPr/>
        </p:nvSpPr>
        <p:spPr>
          <a:xfrm>
            <a:off x="6647544" y="2162515"/>
            <a:ext cx="4706256" cy="341632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Coercion and abuse is purposeful and intentional!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It can sometimes be difficult to figure out who is causing harm and who is the target of harm.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en-US" sz="2400" b="1" i="0" u="none" strike="noStrike" kern="1200" cap="none" spc="0" normalizeH="0" baseline="0" noProof="0" dirty="0">
                <a:ln>
                  <a:noFill/>
                </a:ln>
                <a:solidFill>
                  <a:prstClr val="black"/>
                </a:solidFill>
                <a:effectLst/>
                <a:uLnTx/>
                <a:uFillTx/>
                <a:latin typeface="Gill Sans MT" panose="020B0502020104020203"/>
                <a:ea typeface="+mn-ea"/>
                <a:cs typeface="+mn-cs"/>
              </a:rPr>
              <a:t>The fundamental harm of abuse is a loss of autonomy. </a:t>
            </a:r>
            <a:endParaRPr kumimoji="0" lang="en-US" sz="2400" b="1" i="0" u="none" strike="sng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8" name="Slide Number Placeholder 3"/>
          <p:cNvSpPr>
            <a:spLocks noGrp="1"/>
          </p:cNvSpPr>
          <p:nvPr>
            <p:ph type="sldNum" sz="quarter" idx="12"/>
          </p:nvPr>
        </p:nvSpPr>
        <p:spPr>
          <a:xfrm>
            <a:off x="8610600" y="6356350"/>
            <a:ext cx="2743200" cy="365125"/>
          </a:xfr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8E16A06-FF1D-4BA4-AEF8-D5F3CDAD1E44}" type="slidenum">
              <a:rPr kumimoji="0" lang="en-US" altLang="en-US" sz="900" b="0" i="0" u="none" strike="noStrike" kern="1200" cap="none" spc="0" normalizeH="0" baseline="0" noProof="0" smtClean="0">
                <a:ln>
                  <a:noFill/>
                </a:ln>
                <a:solidFill>
                  <a:srgbClr val="E5C243">
                    <a:lumMod val="50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altLang="en-US" sz="900" b="0" i="0" u="none" strike="noStrike" kern="1200" cap="none" spc="0" normalizeH="0" baseline="0" noProof="0" dirty="0">
              <a:ln>
                <a:noFill/>
              </a:ln>
              <a:solidFill>
                <a:srgbClr val="E5C243">
                  <a:lumMod val="50000"/>
                </a:srgbClr>
              </a:solidFill>
              <a:effectLst/>
              <a:uLnTx/>
              <a:uFillTx/>
              <a:latin typeface="Gill Sans MT" panose="020B0502020104020203"/>
              <a:ea typeface="+mn-ea"/>
              <a:cs typeface="+mn-cs"/>
            </a:endParaRPr>
          </a:p>
        </p:txBody>
      </p:sp>
      <p:grpSp>
        <p:nvGrpSpPr>
          <p:cNvPr id="9" name="Group 8">
            <a:extLst>
              <a:ext uri="{FF2B5EF4-FFF2-40B4-BE49-F238E27FC236}">
                <a16:creationId xmlns:a16="http://schemas.microsoft.com/office/drawing/2014/main" id="{92C83375-9441-44B7-9F32-A73EC0ABD4FA}"/>
              </a:ext>
            </a:extLst>
          </p:cNvPr>
          <p:cNvGrpSpPr/>
          <p:nvPr/>
        </p:nvGrpSpPr>
        <p:grpSpPr>
          <a:xfrm>
            <a:off x="94593" y="6155844"/>
            <a:ext cx="9144000" cy="1057539"/>
            <a:chOff x="0" y="5447948"/>
            <a:chExt cx="12192000" cy="1410052"/>
          </a:xfrm>
        </p:grpSpPr>
        <p:pic>
          <p:nvPicPr>
            <p:cNvPr id="10" name="Content Placeholder 4">
              <a:extLst>
                <a:ext uri="{FF2B5EF4-FFF2-40B4-BE49-F238E27FC236}">
                  <a16:creationId xmlns:a16="http://schemas.microsoft.com/office/drawing/2014/main" id="{868D2F2D-DB00-49C0-843F-9E59E809B0C4}"/>
                </a:ext>
              </a:extLst>
            </p:cNvPr>
            <p:cNvPicPr>
              <a:picLocks noChangeAspect="1"/>
            </p:cNvPicPr>
            <p:nvPr/>
          </p:nvPicPr>
          <p:blipFill>
            <a:blip r:embed="rId8"/>
            <a:stretch>
              <a:fillRect/>
            </a:stretch>
          </p:blipFill>
          <p:spPr>
            <a:xfrm>
              <a:off x="0" y="5447948"/>
              <a:ext cx="1812175" cy="952853"/>
            </a:xfrm>
            <a:prstGeom prst="rect">
              <a:avLst/>
            </a:prstGeom>
          </p:spPr>
        </p:pic>
        <p:sp>
          <p:nvSpPr>
            <p:cNvPr id="11" name="Rectangle 10">
              <a:extLst>
                <a:ext uri="{FF2B5EF4-FFF2-40B4-BE49-F238E27FC236}">
                  <a16:creationId xmlns:a16="http://schemas.microsoft.com/office/drawing/2014/main" id="{D58300F8-191C-4B40-9B21-E8F0E4039BFD}"/>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F8D01E38-6D14-4E15-AC4E-3915D693B68F}"/>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617663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 things to know about DV/SA</a:t>
            </a:r>
            <a:endParaRPr lang="en-US" sz="2000" dirty="0"/>
          </a:p>
        </p:txBody>
      </p:sp>
      <p:graphicFrame>
        <p:nvGraphicFramePr>
          <p:cNvPr id="5" name="Content Placeholder 4"/>
          <p:cNvGraphicFramePr>
            <a:graphicFrameLocks noGrp="1"/>
          </p:cNvGraphicFramePr>
          <p:nvPr>
            <p:ph idx="1"/>
            <p:extLst/>
          </p:nvPr>
        </p:nvGraphicFramePr>
        <p:xfrm>
          <a:off x="1250950" y="1524000"/>
          <a:ext cx="1017905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BEB6A0B9-FB67-42F7-9249-4E4E66EC8E2F}"/>
              </a:ext>
            </a:extLst>
          </p:cNvPr>
          <p:cNvSpPr txBox="1"/>
          <p:nvPr/>
        </p:nvSpPr>
        <p:spPr>
          <a:xfrm>
            <a:off x="7109254" y="2942202"/>
            <a:ext cx="3733800"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mn-cs"/>
              </a:rPr>
              <a:t>Survivors are your best resource for figuring out what works and what doesn’t.</a:t>
            </a:r>
          </a:p>
        </p:txBody>
      </p:sp>
      <p:sp>
        <p:nvSpPr>
          <p:cNvPr id="7" name="Footer Placeholder 2">
            <a:extLst>
              <a:ext uri="{FF2B5EF4-FFF2-40B4-BE49-F238E27FC236}">
                <a16:creationId xmlns:a16="http://schemas.microsoft.com/office/drawing/2014/main" id="{0D2A8F40-D476-4144-812D-781FFDFA9C92}"/>
              </a:ext>
            </a:extLst>
          </p:cNvPr>
          <p:cNvSpPr>
            <a:spLocks noGrp="1"/>
          </p:cNvSpPr>
          <p:nvPr>
            <p:ph type="ftr" sz="quarter" idx="11"/>
          </p:nvPr>
        </p:nvSpPr>
        <p:spPr>
          <a:xfrm>
            <a:off x="259080" y="6319774"/>
            <a:ext cx="1557528"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D55816"/>
              </a:solidFill>
              <a:effectLst/>
              <a:uLnTx/>
              <a:uFillTx/>
              <a:latin typeface="Gill Sans MT" panose="020B0502020104020203"/>
              <a:ea typeface="+mn-ea"/>
              <a:cs typeface="+mn-cs"/>
            </a:endParaRPr>
          </a:p>
        </p:txBody>
      </p:sp>
      <p:sp>
        <p:nvSpPr>
          <p:cNvPr id="8" name="Slide Number Placeholder 3"/>
          <p:cNvSpPr>
            <a:spLocks noGrp="1"/>
          </p:cNvSpPr>
          <p:nvPr>
            <p:ph type="sldNum" sz="quarter" idx="12"/>
          </p:nvPr>
        </p:nvSpPr>
        <p:spPr>
          <a:xfrm>
            <a:off x="8610600" y="6356350"/>
            <a:ext cx="2743200" cy="365125"/>
          </a:xfr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8E16A06-FF1D-4BA4-AEF8-D5F3CDAD1E44}" type="slidenum">
              <a:rPr kumimoji="0" lang="en-US" altLang="en-US" sz="900" b="0" i="0" u="none" strike="noStrike" kern="1200" cap="none" spc="0" normalizeH="0" baseline="0" noProof="0" smtClean="0">
                <a:ln>
                  <a:noFill/>
                </a:ln>
                <a:solidFill>
                  <a:srgbClr val="E5C243">
                    <a:lumMod val="50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altLang="en-US" sz="900" b="0" i="0" u="none" strike="noStrike" kern="1200" cap="none" spc="0" normalizeH="0" baseline="0" noProof="0" dirty="0">
              <a:ln>
                <a:noFill/>
              </a:ln>
              <a:solidFill>
                <a:srgbClr val="E5C243">
                  <a:lumMod val="50000"/>
                </a:srgbClr>
              </a:solidFill>
              <a:effectLst/>
              <a:uLnTx/>
              <a:uFillTx/>
              <a:latin typeface="Gill Sans MT" panose="020B0502020104020203"/>
              <a:ea typeface="+mn-ea"/>
              <a:cs typeface="+mn-cs"/>
            </a:endParaRPr>
          </a:p>
        </p:txBody>
      </p:sp>
      <p:grpSp>
        <p:nvGrpSpPr>
          <p:cNvPr id="9" name="Group 8">
            <a:extLst>
              <a:ext uri="{FF2B5EF4-FFF2-40B4-BE49-F238E27FC236}">
                <a16:creationId xmlns:a16="http://schemas.microsoft.com/office/drawing/2014/main" id="{0FDD7EA2-F362-4180-A525-B9B0AB99AF6D}"/>
              </a:ext>
            </a:extLst>
          </p:cNvPr>
          <p:cNvGrpSpPr/>
          <p:nvPr/>
        </p:nvGrpSpPr>
        <p:grpSpPr>
          <a:xfrm>
            <a:off x="63062" y="6241305"/>
            <a:ext cx="9144000" cy="1057539"/>
            <a:chOff x="0" y="5447948"/>
            <a:chExt cx="12192000" cy="1410052"/>
          </a:xfrm>
        </p:grpSpPr>
        <p:pic>
          <p:nvPicPr>
            <p:cNvPr id="10" name="Content Placeholder 4">
              <a:extLst>
                <a:ext uri="{FF2B5EF4-FFF2-40B4-BE49-F238E27FC236}">
                  <a16:creationId xmlns:a16="http://schemas.microsoft.com/office/drawing/2014/main" id="{59FFCA7A-4C1E-4686-A128-0ED84147C6AF}"/>
                </a:ext>
              </a:extLst>
            </p:cNvPr>
            <p:cNvPicPr>
              <a:picLocks noChangeAspect="1"/>
            </p:cNvPicPr>
            <p:nvPr/>
          </p:nvPicPr>
          <p:blipFill>
            <a:blip r:embed="rId8"/>
            <a:stretch>
              <a:fillRect/>
            </a:stretch>
          </p:blipFill>
          <p:spPr>
            <a:xfrm>
              <a:off x="0" y="5447948"/>
              <a:ext cx="1812175" cy="952853"/>
            </a:xfrm>
            <a:prstGeom prst="rect">
              <a:avLst/>
            </a:prstGeom>
          </p:spPr>
        </p:pic>
        <p:sp>
          <p:nvSpPr>
            <p:cNvPr id="11" name="Rectangle 10">
              <a:extLst>
                <a:ext uri="{FF2B5EF4-FFF2-40B4-BE49-F238E27FC236}">
                  <a16:creationId xmlns:a16="http://schemas.microsoft.com/office/drawing/2014/main" id="{44BA0A31-11AE-4BDA-8398-16617528104C}"/>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5336C692-D22D-40EB-8411-FB419CB130DE}"/>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1838723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 things to know about DV/SA</a:t>
            </a:r>
            <a:endParaRPr lang="en-US" sz="2000" dirty="0"/>
          </a:p>
        </p:txBody>
      </p:sp>
      <p:graphicFrame>
        <p:nvGraphicFramePr>
          <p:cNvPr id="5" name="Content Placeholder 4"/>
          <p:cNvGraphicFramePr>
            <a:graphicFrameLocks noGrp="1"/>
          </p:cNvGraphicFramePr>
          <p:nvPr>
            <p:ph idx="1"/>
            <p:extLst/>
          </p:nvPr>
        </p:nvGraphicFramePr>
        <p:xfrm>
          <a:off x="1250950" y="1524000"/>
          <a:ext cx="1017905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A326AF3-687F-4C66-A772-2A42447696FE}"/>
              </a:ext>
            </a:extLst>
          </p:cNvPr>
          <p:cNvSpPr txBox="1"/>
          <p:nvPr/>
        </p:nvSpPr>
        <p:spPr>
          <a:xfrm>
            <a:off x="6438631" y="2388318"/>
            <a:ext cx="4547616" cy="3970318"/>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mn-cs"/>
              </a:rPr>
              <a:t>They just use the amount needed to gain compliance in the relationship.</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mn-cs"/>
              </a:rPr>
              <a:t>Any time we question a survivor’s story, it gives the abusive person even more power.</a:t>
            </a:r>
          </a:p>
        </p:txBody>
      </p:sp>
      <p:sp>
        <p:nvSpPr>
          <p:cNvPr id="6" name="Footer Placeholder 2">
            <a:extLst>
              <a:ext uri="{FF2B5EF4-FFF2-40B4-BE49-F238E27FC236}">
                <a16:creationId xmlns:a16="http://schemas.microsoft.com/office/drawing/2014/main" id="{0D2A8F40-D476-4144-812D-781FFDFA9C92}"/>
              </a:ext>
            </a:extLst>
          </p:cNvPr>
          <p:cNvSpPr>
            <a:spLocks noGrp="1"/>
          </p:cNvSpPr>
          <p:nvPr>
            <p:ph type="ftr" sz="quarter" idx="11"/>
          </p:nvPr>
        </p:nvSpPr>
        <p:spPr>
          <a:xfrm>
            <a:off x="259080" y="6319774"/>
            <a:ext cx="1557528"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D55816"/>
              </a:solidFill>
              <a:effectLst/>
              <a:uLnTx/>
              <a:uFillTx/>
              <a:latin typeface="Gill Sans MT" panose="020B0502020104020203"/>
              <a:ea typeface="+mn-ea"/>
              <a:cs typeface="+mn-cs"/>
            </a:endParaRPr>
          </a:p>
        </p:txBody>
      </p:sp>
      <p:sp>
        <p:nvSpPr>
          <p:cNvPr id="7" name="Slide Number Placeholder 3"/>
          <p:cNvSpPr>
            <a:spLocks noGrp="1"/>
          </p:cNvSpPr>
          <p:nvPr>
            <p:ph type="sldNum" sz="quarter" idx="12"/>
          </p:nvPr>
        </p:nvSpPr>
        <p:spPr>
          <a:xfrm>
            <a:off x="8610600" y="6356350"/>
            <a:ext cx="2743200" cy="365125"/>
          </a:xfr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8E16A06-FF1D-4BA4-AEF8-D5F3CDAD1E44}" type="slidenum">
              <a:rPr kumimoji="0" lang="en-US" altLang="en-US" sz="900" b="0" i="0" u="none" strike="noStrike" kern="1200" cap="none" spc="0" normalizeH="0" baseline="0" noProof="0" smtClean="0">
                <a:ln>
                  <a:noFill/>
                </a:ln>
                <a:solidFill>
                  <a:srgbClr val="E5C243">
                    <a:lumMod val="50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altLang="en-US" sz="900" b="0" i="0" u="none" strike="noStrike" kern="1200" cap="none" spc="0" normalizeH="0" baseline="0" noProof="0" dirty="0">
              <a:ln>
                <a:noFill/>
              </a:ln>
              <a:solidFill>
                <a:srgbClr val="E5C243">
                  <a:lumMod val="50000"/>
                </a:srgbClr>
              </a:solidFill>
              <a:effectLst/>
              <a:uLnTx/>
              <a:uFillTx/>
              <a:latin typeface="Gill Sans MT" panose="020B0502020104020203"/>
              <a:ea typeface="+mn-ea"/>
              <a:cs typeface="+mn-cs"/>
            </a:endParaRPr>
          </a:p>
        </p:txBody>
      </p:sp>
      <p:grpSp>
        <p:nvGrpSpPr>
          <p:cNvPr id="8" name="Group 7">
            <a:extLst>
              <a:ext uri="{FF2B5EF4-FFF2-40B4-BE49-F238E27FC236}">
                <a16:creationId xmlns:a16="http://schemas.microsoft.com/office/drawing/2014/main" id="{4CD92B12-7C21-4255-9BE1-F4A1223FBF8B}"/>
              </a:ext>
            </a:extLst>
          </p:cNvPr>
          <p:cNvGrpSpPr/>
          <p:nvPr/>
        </p:nvGrpSpPr>
        <p:grpSpPr>
          <a:xfrm>
            <a:off x="0" y="6241305"/>
            <a:ext cx="9144000" cy="1057539"/>
            <a:chOff x="0" y="5447948"/>
            <a:chExt cx="12192000" cy="1410052"/>
          </a:xfrm>
        </p:grpSpPr>
        <p:pic>
          <p:nvPicPr>
            <p:cNvPr id="9" name="Content Placeholder 4">
              <a:extLst>
                <a:ext uri="{FF2B5EF4-FFF2-40B4-BE49-F238E27FC236}">
                  <a16:creationId xmlns:a16="http://schemas.microsoft.com/office/drawing/2014/main" id="{BBAA16AF-1F34-4901-BA09-A8EB987A31AC}"/>
                </a:ext>
              </a:extLst>
            </p:cNvPr>
            <p:cNvPicPr>
              <a:picLocks noChangeAspect="1"/>
            </p:cNvPicPr>
            <p:nvPr/>
          </p:nvPicPr>
          <p:blipFill>
            <a:blip r:embed="rId8"/>
            <a:stretch>
              <a:fillRect/>
            </a:stretch>
          </p:blipFill>
          <p:spPr>
            <a:xfrm>
              <a:off x="0" y="5447948"/>
              <a:ext cx="1812175" cy="952853"/>
            </a:xfrm>
            <a:prstGeom prst="rect">
              <a:avLst/>
            </a:prstGeom>
          </p:spPr>
        </p:pic>
        <p:sp>
          <p:nvSpPr>
            <p:cNvPr id="10" name="Rectangle 9">
              <a:extLst>
                <a:ext uri="{FF2B5EF4-FFF2-40B4-BE49-F238E27FC236}">
                  <a16:creationId xmlns:a16="http://schemas.microsoft.com/office/drawing/2014/main" id="{0D22856D-A0B9-4A1C-808F-4537F26D9981}"/>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795C3684-4965-47E5-97F8-C42C1BC72493}"/>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1623385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 things to know about DV/SA</a:t>
            </a:r>
            <a:endParaRPr lang="en-US" sz="2000" dirty="0"/>
          </a:p>
        </p:txBody>
      </p:sp>
      <p:graphicFrame>
        <p:nvGraphicFramePr>
          <p:cNvPr id="5" name="Content Placeholder 4"/>
          <p:cNvGraphicFramePr>
            <a:graphicFrameLocks noGrp="1"/>
          </p:cNvGraphicFramePr>
          <p:nvPr>
            <p:ph idx="1"/>
            <p:extLst/>
          </p:nvPr>
        </p:nvGraphicFramePr>
        <p:xfrm>
          <a:off x="1250950" y="1524000"/>
          <a:ext cx="1017905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205C4C93-CEDD-4900-81DF-D07AE47F5C14}"/>
              </a:ext>
            </a:extLst>
          </p:cNvPr>
          <p:cNvSpPr txBox="1"/>
          <p:nvPr/>
        </p:nvSpPr>
        <p:spPr>
          <a:xfrm>
            <a:off x="6831474" y="3220806"/>
            <a:ext cx="4209288"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Gill Sans MT" panose="020B0502020104020203"/>
                <a:ea typeface="+mn-ea"/>
                <a:cs typeface="+mn-cs"/>
              </a:rPr>
              <a:t>Impacts current decision-making of the survivor</a:t>
            </a:r>
          </a:p>
        </p:txBody>
      </p:sp>
      <p:sp>
        <p:nvSpPr>
          <p:cNvPr id="7" name="Slide Number Placeholder 3"/>
          <p:cNvSpPr>
            <a:spLocks noGrp="1"/>
          </p:cNvSpPr>
          <p:nvPr>
            <p:ph type="sldNum" sz="quarter" idx="12"/>
          </p:nvPr>
        </p:nvSpPr>
        <p:spPr>
          <a:xfrm>
            <a:off x="8610600" y="6356350"/>
            <a:ext cx="2743200" cy="365125"/>
          </a:xfr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8E16A06-FF1D-4BA4-AEF8-D5F3CDAD1E44}" type="slidenum">
              <a:rPr kumimoji="0" lang="en-US" altLang="en-US" sz="900" b="0" i="0" u="none" strike="noStrike" kern="1200" cap="none" spc="0" normalizeH="0" baseline="0" noProof="0" smtClean="0">
                <a:ln>
                  <a:noFill/>
                </a:ln>
                <a:solidFill>
                  <a:srgbClr val="E5C243">
                    <a:lumMod val="50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altLang="en-US" sz="900" b="0" i="0" u="none" strike="noStrike" kern="1200" cap="none" spc="0" normalizeH="0" baseline="0" noProof="0" dirty="0">
              <a:ln>
                <a:noFill/>
              </a:ln>
              <a:solidFill>
                <a:srgbClr val="E5C243">
                  <a:lumMod val="50000"/>
                </a:srgbClr>
              </a:solidFill>
              <a:effectLst/>
              <a:uLnTx/>
              <a:uFillTx/>
              <a:latin typeface="Gill Sans MT" panose="020B0502020104020203"/>
              <a:ea typeface="+mn-ea"/>
              <a:cs typeface="+mn-cs"/>
            </a:endParaRPr>
          </a:p>
        </p:txBody>
      </p:sp>
      <p:grpSp>
        <p:nvGrpSpPr>
          <p:cNvPr id="8" name="Group 7">
            <a:extLst>
              <a:ext uri="{FF2B5EF4-FFF2-40B4-BE49-F238E27FC236}">
                <a16:creationId xmlns:a16="http://schemas.microsoft.com/office/drawing/2014/main" id="{7E133780-98C2-4725-B094-693CAEBAED43}"/>
              </a:ext>
            </a:extLst>
          </p:cNvPr>
          <p:cNvGrpSpPr/>
          <p:nvPr/>
        </p:nvGrpSpPr>
        <p:grpSpPr>
          <a:xfrm>
            <a:off x="0" y="6155844"/>
            <a:ext cx="9144000" cy="1057539"/>
            <a:chOff x="0" y="5447948"/>
            <a:chExt cx="12192000" cy="1410052"/>
          </a:xfrm>
        </p:grpSpPr>
        <p:pic>
          <p:nvPicPr>
            <p:cNvPr id="9" name="Content Placeholder 4">
              <a:extLst>
                <a:ext uri="{FF2B5EF4-FFF2-40B4-BE49-F238E27FC236}">
                  <a16:creationId xmlns:a16="http://schemas.microsoft.com/office/drawing/2014/main" id="{1DD153E3-0A83-4C16-92BF-36E8B698632E}"/>
                </a:ext>
              </a:extLst>
            </p:cNvPr>
            <p:cNvPicPr>
              <a:picLocks noChangeAspect="1"/>
            </p:cNvPicPr>
            <p:nvPr/>
          </p:nvPicPr>
          <p:blipFill>
            <a:blip r:embed="rId8"/>
            <a:stretch>
              <a:fillRect/>
            </a:stretch>
          </p:blipFill>
          <p:spPr>
            <a:xfrm>
              <a:off x="0" y="5447948"/>
              <a:ext cx="1812175" cy="952853"/>
            </a:xfrm>
            <a:prstGeom prst="rect">
              <a:avLst/>
            </a:prstGeom>
          </p:spPr>
        </p:pic>
        <p:sp>
          <p:nvSpPr>
            <p:cNvPr id="10" name="Rectangle 9">
              <a:extLst>
                <a:ext uri="{FF2B5EF4-FFF2-40B4-BE49-F238E27FC236}">
                  <a16:creationId xmlns:a16="http://schemas.microsoft.com/office/drawing/2014/main" id="{104D9B3C-C8D2-4432-B342-1DCA982991FA}"/>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CB40F6E1-1267-4A1F-96E3-67CBA887982E}"/>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3429643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Domestic Violence for Housing/Homeless Providers</a:t>
            </a:r>
          </a:p>
        </p:txBody>
      </p:sp>
      <p:sp>
        <p:nvSpPr>
          <p:cNvPr id="3" name="Subtitle 2"/>
          <p:cNvSpPr>
            <a:spLocks noGrp="1"/>
          </p:cNvSpPr>
          <p:nvPr>
            <p:ph type="subTitle" idx="1"/>
          </p:nvPr>
        </p:nvSpPr>
        <p:spPr/>
        <p:txBody>
          <a:bodyPr>
            <a:normAutofit fontScale="92500" lnSpcReduction="10000"/>
          </a:bodyPr>
          <a:lstStyle/>
          <a:p>
            <a:r>
              <a:rPr lang="en-US" sz="3600" dirty="0"/>
              <a:t>The Relationship IS the Intervention!</a:t>
            </a:r>
          </a:p>
        </p:txBody>
      </p:sp>
      <p:grpSp>
        <p:nvGrpSpPr>
          <p:cNvPr id="4" name="Group 3">
            <a:extLst>
              <a:ext uri="{FF2B5EF4-FFF2-40B4-BE49-F238E27FC236}">
                <a16:creationId xmlns:a16="http://schemas.microsoft.com/office/drawing/2014/main" id="{DFC8D07D-813A-4BF6-B68B-B83D07A7CE3E}"/>
              </a:ext>
            </a:extLst>
          </p:cNvPr>
          <p:cNvGrpSpPr/>
          <p:nvPr/>
        </p:nvGrpSpPr>
        <p:grpSpPr>
          <a:xfrm>
            <a:off x="458875" y="5800461"/>
            <a:ext cx="9144000" cy="1057539"/>
            <a:chOff x="0" y="5447948"/>
            <a:chExt cx="12192000" cy="1410052"/>
          </a:xfrm>
        </p:grpSpPr>
        <p:pic>
          <p:nvPicPr>
            <p:cNvPr id="5" name="Content Placeholder 4">
              <a:extLst>
                <a:ext uri="{FF2B5EF4-FFF2-40B4-BE49-F238E27FC236}">
                  <a16:creationId xmlns:a16="http://schemas.microsoft.com/office/drawing/2014/main" id="{DEEBA8BB-B09F-428B-984C-4CECDB53DC3A}"/>
                </a:ext>
              </a:extLst>
            </p:cNvPr>
            <p:cNvPicPr>
              <a:picLocks noChangeAspect="1"/>
            </p:cNvPicPr>
            <p:nvPr/>
          </p:nvPicPr>
          <p:blipFill>
            <a:blip r:embed="rId3"/>
            <a:stretch>
              <a:fillRect/>
            </a:stretch>
          </p:blipFill>
          <p:spPr>
            <a:xfrm>
              <a:off x="0" y="5447948"/>
              <a:ext cx="1812175" cy="952853"/>
            </a:xfrm>
            <a:prstGeom prst="rect">
              <a:avLst/>
            </a:prstGeom>
          </p:spPr>
        </p:pic>
        <p:sp>
          <p:nvSpPr>
            <p:cNvPr id="6" name="Rectangle 5">
              <a:extLst>
                <a:ext uri="{FF2B5EF4-FFF2-40B4-BE49-F238E27FC236}">
                  <a16:creationId xmlns:a16="http://schemas.microsoft.com/office/drawing/2014/main" id="{4A72F9E8-79DB-4F9E-A760-C39F38FD31D5}"/>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D008048F-32D8-4537-8040-1C46DDB87904}"/>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2566196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 things to know about DV/SA</a:t>
            </a:r>
            <a:endParaRPr lang="en-US" sz="2000" dirty="0"/>
          </a:p>
        </p:txBody>
      </p:sp>
      <p:graphicFrame>
        <p:nvGraphicFramePr>
          <p:cNvPr id="5" name="Content Placeholder 4"/>
          <p:cNvGraphicFramePr>
            <a:graphicFrameLocks noGrp="1"/>
          </p:cNvGraphicFramePr>
          <p:nvPr>
            <p:ph idx="1"/>
            <p:extLst/>
          </p:nvPr>
        </p:nvGraphicFramePr>
        <p:xfrm>
          <a:off x="1250950" y="1524000"/>
          <a:ext cx="1017905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3"/>
          <p:cNvSpPr>
            <a:spLocks noGrp="1"/>
          </p:cNvSpPr>
          <p:nvPr>
            <p:ph type="sldNum" sz="quarter" idx="12"/>
          </p:nvPr>
        </p:nvSpPr>
        <p:spPr>
          <a:xfrm>
            <a:off x="8610600" y="6356350"/>
            <a:ext cx="2743200" cy="365125"/>
          </a:xfr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8E16A06-FF1D-4BA4-AEF8-D5F3CDAD1E44}" type="slidenum">
              <a:rPr kumimoji="0" lang="en-US" altLang="en-US" sz="900" b="0" i="0" u="none" strike="noStrike" kern="1200" cap="none" spc="0" normalizeH="0" baseline="0" noProof="0" smtClean="0">
                <a:ln>
                  <a:noFill/>
                </a:ln>
                <a:solidFill>
                  <a:srgbClr val="E5C243">
                    <a:lumMod val="50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altLang="en-US" sz="900" b="0" i="0" u="none" strike="noStrike" kern="1200" cap="none" spc="0" normalizeH="0" baseline="0" noProof="0" dirty="0">
              <a:ln>
                <a:noFill/>
              </a:ln>
              <a:solidFill>
                <a:srgbClr val="E5C243">
                  <a:lumMod val="50000"/>
                </a:srgbClr>
              </a:solidFill>
              <a:effectLst/>
              <a:uLnTx/>
              <a:uFillTx/>
              <a:latin typeface="Gill Sans MT" panose="020B0502020104020203"/>
              <a:ea typeface="+mn-ea"/>
              <a:cs typeface="+mn-cs"/>
            </a:endParaRPr>
          </a:p>
        </p:txBody>
      </p:sp>
      <p:sp>
        <p:nvSpPr>
          <p:cNvPr id="3" name="TextBox 2">
            <a:extLst>
              <a:ext uri="{FF2B5EF4-FFF2-40B4-BE49-F238E27FC236}">
                <a16:creationId xmlns:a16="http://schemas.microsoft.com/office/drawing/2014/main" id="{F8341E53-0B6B-4895-A749-6B68E4430518}"/>
              </a:ext>
            </a:extLst>
          </p:cNvPr>
          <p:cNvSpPr txBox="1"/>
          <p:nvPr/>
        </p:nvSpPr>
        <p:spPr>
          <a:xfrm>
            <a:off x="6340475" y="3102917"/>
            <a:ext cx="4623317"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mn-cs"/>
              </a:rPr>
              <a:t>May be the only physical abuse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mn-cs"/>
              </a:rPr>
              <a:t> that someone experiences</a:t>
            </a:r>
          </a:p>
        </p:txBody>
      </p:sp>
      <p:grpSp>
        <p:nvGrpSpPr>
          <p:cNvPr id="8" name="Group 7">
            <a:extLst>
              <a:ext uri="{FF2B5EF4-FFF2-40B4-BE49-F238E27FC236}">
                <a16:creationId xmlns:a16="http://schemas.microsoft.com/office/drawing/2014/main" id="{ADC0B9AD-0842-4F11-BB8A-E0C213F2DEBF}"/>
              </a:ext>
            </a:extLst>
          </p:cNvPr>
          <p:cNvGrpSpPr/>
          <p:nvPr/>
        </p:nvGrpSpPr>
        <p:grpSpPr>
          <a:xfrm>
            <a:off x="-73573" y="6215688"/>
            <a:ext cx="9144000" cy="1057539"/>
            <a:chOff x="0" y="5447948"/>
            <a:chExt cx="12192000" cy="1410052"/>
          </a:xfrm>
        </p:grpSpPr>
        <p:pic>
          <p:nvPicPr>
            <p:cNvPr id="9" name="Content Placeholder 4">
              <a:extLst>
                <a:ext uri="{FF2B5EF4-FFF2-40B4-BE49-F238E27FC236}">
                  <a16:creationId xmlns:a16="http://schemas.microsoft.com/office/drawing/2014/main" id="{17B3A167-C6E0-469D-BF46-295222D6E0D5}"/>
                </a:ext>
              </a:extLst>
            </p:cNvPr>
            <p:cNvPicPr>
              <a:picLocks noChangeAspect="1"/>
            </p:cNvPicPr>
            <p:nvPr/>
          </p:nvPicPr>
          <p:blipFill>
            <a:blip r:embed="rId8"/>
            <a:stretch>
              <a:fillRect/>
            </a:stretch>
          </p:blipFill>
          <p:spPr>
            <a:xfrm>
              <a:off x="0" y="5447948"/>
              <a:ext cx="1812175" cy="952853"/>
            </a:xfrm>
            <a:prstGeom prst="rect">
              <a:avLst/>
            </a:prstGeom>
          </p:spPr>
        </p:pic>
        <p:sp>
          <p:nvSpPr>
            <p:cNvPr id="10" name="Rectangle 9">
              <a:extLst>
                <a:ext uri="{FF2B5EF4-FFF2-40B4-BE49-F238E27FC236}">
                  <a16:creationId xmlns:a16="http://schemas.microsoft.com/office/drawing/2014/main" id="{7BC95CE8-62F2-4432-A688-1F123ED35FB0}"/>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AE9DA92D-70F7-4E66-ACF3-58A12454A9AA}"/>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3206782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 things to know about DV/SA</a:t>
            </a:r>
            <a:endParaRPr lang="en-US" sz="2000" dirty="0"/>
          </a:p>
        </p:txBody>
      </p:sp>
      <p:graphicFrame>
        <p:nvGraphicFramePr>
          <p:cNvPr id="5" name="Content Placeholder 4"/>
          <p:cNvGraphicFramePr>
            <a:graphicFrameLocks noGrp="1"/>
          </p:cNvGraphicFramePr>
          <p:nvPr>
            <p:ph idx="1"/>
            <p:extLst/>
          </p:nvPr>
        </p:nvGraphicFramePr>
        <p:xfrm>
          <a:off x="1250950" y="1524000"/>
          <a:ext cx="1017905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205C4C93-CEDD-4900-81DF-D07AE47F5C14}"/>
              </a:ext>
            </a:extLst>
          </p:cNvPr>
          <p:cNvSpPr txBox="1"/>
          <p:nvPr/>
        </p:nvSpPr>
        <p:spPr>
          <a:xfrm>
            <a:off x="7302843" y="3106299"/>
            <a:ext cx="3534034"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Gill Sans MT" panose="020B0502020104020203"/>
                <a:ea typeface="+mn-ea"/>
                <a:cs typeface="+mn-cs"/>
              </a:rPr>
              <a:t>What is the benefit of telling you?</a:t>
            </a:r>
          </a:p>
        </p:txBody>
      </p:sp>
      <p:sp>
        <p:nvSpPr>
          <p:cNvPr id="7" name="Slide Number Placeholder 3"/>
          <p:cNvSpPr>
            <a:spLocks noGrp="1"/>
          </p:cNvSpPr>
          <p:nvPr>
            <p:ph type="sldNum" sz="quarter" idx="12"/>
          </p:nvPr>
        </p:nvSpPr>
        <p:spPr>
          <a:xfrm>
            <a:off x="8610600" y="6356350"/>
            <a:ext cx="2743200" cy="365125"/>
          </a:xfr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8E16A06-FF1D-4BA4-AEF8-D5F3CDAD1E44}" type="slidenum">
              <a:rPr kumimoji="0" lang="en-US" altLang="en-US" sz="900" b="0" i="0" u="none" strike="noStrike" kern="1200" cap="none" spc="0" normalizeH="0" baseline="0" noProof="0" smtClean="0">
                <a:ln>
                  <a:noFill/>
                </a:ln>
                <a:solidFill>
                  <a:srgbClr val="E5C243">
                    <a:lumMod val="50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altLang="en-US" sz="900" b="0" i="0" u="none" strike="noStrike" kern="1200" cap="none" spc="0" normalizeH="0" baseline="0" noProof="0" dirty="0">
              <a:ln>
                <a:noFill/>
              </a:ln>
              <a:solidFill>
                <a:srgbClr val="E5C243">
                  <a:lumMod val="50000"/>
                </a:srgbClr>
              </a:solidFill>
              <a:effectLst/>
              <a:uLnTx/>
              <a:uFillTx/>
              <a:latin typeface="Gill Sans MT" panose="020B0502020104020203"/>
              <a:ea typeface="+mn-ea"/>
              <a:cs typeface="+mn-cs"/>
            </a:endParaRPr>
          </a:p>
        </p:txBody>
      </p:sp>
      <p:grpSp>
        <p:nvGrpSpPr>
          <p:cNvPr id="8" name="Group 7">
            <a:extLst>
              <a:ext uri="{FF2B5EF4-FFF2-40B4-BE49-F238E27FC236}">
                <a16:creationId xmlns:a16="http://schemas.microsoft.com/office/drawing/2014/main" id="{F6E513F7-513B-4C37-8DF3-B7CE1CC8A1BF}"/>
              </a:ext>
            </a:extLst>
          </p:cNvPr>
          <p:cNvGrpSpPr/>
          <p:nvPr/>
        </p:nvGrpSpPr>
        <p:grpSpPr>
          <a:xfrm>
            <a:off x="0" y="5941034"/>
            <a:ext cx="9144000" cy="1057539"/>
            <a:chOff x="0" y="5447948"/>
            <a:chExt cx="12192000" cy="1410052"/>
          </a:xfrm>
        </p:grpSpPr>
        <p:pic>
          <p:nvPicPr>
            <p:cNvPr id="9" name="Content Placeholder 4">
              <a:extLst>
                <a:ext uri="{FF2B5EF4-FFF2-40B4-BE49-F238E27FC236}">
                  <a16:creationId xmlns:a16="http://schemas.microsoft.com/office/drawing/2014/main" id="{E0A46DEE-2A56-4817-862F-8E07427ABD86}"/>
                </a:ext>
              </a:extLst>
            </p:cNvPr>
            <p:cNvPicPr>
              <a:picLocks noChangeAspect="1"/>
            </p:cNvPicPr>
            <p:nvPr/>
          </p:nvPicPr>
          <p:blipFill>
            <a:blip r:embed="rId8"/>
            <a:stretch>
              <a:fillRect/>
            </a:stretch>
          </p:blipFill>
          <p:spPr>
            <a:xfrm>
              <a:off x="0" y="5447948"/>
              <a:ext cx="1812175" cy="952853"/>
            </a:xfrm>
            <a:prstGeom prst="rect">
              <a:avLst/>
            </a:prstGeom>
          </p:spPr>
        </p:pic>
        <p:sp>
          <p:nvSpPr>
            <p:cNvPr id="10" name="Rectangle 9">
              <a:extLst>
                <a:ext uri="{FF2B5EF4-FFF2-40B4-BE49-F238E27FC236}">
                  <a16:creationId xmlns:a16="http://schemas.microsoft.com/office/drawing/2014/main" id="{158BD49F-CC17-4BF9-A319-E4FA5B00C316}"/>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0B95AFDC-9047-4D13-A256-85D10933C591}"/>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2497696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 things to know about DV/SA</a:t>
            </a:r>
            <a:endParaRPr lang="en-US" sz="2000" dirty="0"/>
          </a:p>
        </p:txBody>
      </p:sp>
      <p:graphicFrame>
        <p:nvGraphicFramePr>
          <p:cNvPr id="5" name="Content Placeholder 4"/>
          <p:cNvGraphicFramePr>
            <a:graphicFrameLocks noGrp="1"/>
          </p:cNvGraphicFramePr>
          <p:nvPr>
            <p:ph idx="1"/>
            <p:extLst/>
          </p:nvPr>
        </p:nvGraphicFramePr>
        <p:xfrm>
          <a:off x="1250950" y="1524000"/>
          <a:ext cx="1017905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3"/>
          <p:cNvSpPr>
            <a:spLocks noGrp="1"/>
          </p:cNvSpPr>
          <p:nvPr>
            <p:ph type="sldNum" sz="quarter" idx="12"/>
          </p:nvPr>
        </p:nvSpPr>
        <p:spPr>
          <a:xfrm>
            <a:off x="8610600" y="6356350"/>
            <a:ext cx="2743200" cy="365125"/>
          </a:xfr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8E16A06-FF1D-4BA4-AEF8-D5F3CDAD1E44}" type="slidenum">
              <a:rPr kumimoji="0" lang="en-US" altLang="en-US" sz="900" b="0" i="0" u="none" strike="noStrike" kern="1200" cap="none" spc="0" normalizeH="0" baseline="0" noProof="0" smtClean="0">
                <a:ln>
                  <a:noFill/>
                </a:ln>
                <a:solidFill>
                  <a:srgbClr val="E5C243">
                    <a:lumMod val="50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altLang="en-US" sz="900" b="0" i="0" u="none" strike="noStrike" kern="1200" cap="none" spc="0" normalizeH="0" baseline="0" noProof="0" dirty="0">
              <a:ln>
                <a:noFill/>
              </a:ln>
              <a:solidFill>
                <a:srgbClr val="E5C243">
                  <a:lumMod val="50000"/>
                </a:srgbClr>
              </a:solidFill>
              <a:effectLst/>
              <a:uLnTx/>
              <a:uFillTx/>
              <a:latin typeface="Gill Sans MT" panose="020B0502020104020203"/>
              <a:ea typeface="+mn-ea"/>
              <a:cs typeface="+mn-cs"/>
            </a:endParaRPr>
          </a:p>
        </p:txBody>
      </p:sp>
      <p:sp>
        <p:nvSpPr>
          <p:cNvPr id="3" name="TextBox 2">
            <a:extLst>
              <a:ext uri="{FF2B5EF4-FFF2-40B4-BE49-F238E27FC236}">
                <a16:creationId xmlns:a16="http://schemas.microsoft.com/office/drawing/2014/main" id="{1666FF0D-D308-4DCD-816A-59BD510CF561}"/>
              </a:ext>
            </a:extLst>
          </p:cNvPr>
          <p:cNvSpPr txBox="1"/>
          <p:nvPr/>
        </p:nvSpPr>
        <p:spPr>
          <a:xfrm>
            <a:off x="7881340" y="3048368"/>
            <a:ext cx="2953264"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Gill Sans MT" panose="020B0502020104020203"/>
                <a:ea typeface="+mn-ea"/>
                <a:cs typeface="+mn-cs"/>
              </a:rPr>
              <a:t>Before we met them; after they leave us</a:t>
            </a:r>
          </a:p>
        </p:txBody>
      </p:sp>
      <p:grpSp>
        <p:nvGrpSpPr>
          <p:cNvPr id="8" name="Group 7">
            <a:extLst>
              <a:ext uri="{FF2B5EF4-FFF2-40B4-BE49-F238E27FC236}">
                <a16:creationId xmlns:a16="http://schemas.microsoft.com/office/drawing/2014/main" id="{095347BB-2D9C-4379-A67C-0D7E6517ABAC}"/>
              </a:ext>
            </a:extLst>
          </p:cNvPr>
          <p:cNvGrpSpPr/>
          <p:nvPr/>
        </p:nvGrpSpPr>
        <p:grpSpPr>
          <a:xfrm>
            <a:off x="0" y="5990911"/>
            <a:ext cx="9144000" cy="1057539"/>
            <a:chOff x="0" y="5447948"/>
            <a:chExt cx="12192000" cy="1410052"/>
          </a:xfrm>
        </p:grpSpPr>
        <p:pic>
          <p:nvPicPr>
            <p:cNvPr id="9" name="Content Placeholder 4">
              <a:extLst>
                <a:ext uri="{FF2B5EF4-FFF2-40B4-BE49-F238E27FC236}">
                  <a16:creationId xmlns:a16="http://schemas.microsoft.com/office/drawing/2014/main" id="{AAE3AD54-E887-46A8-B6A4-C6F2DCFA205B}"/>
                </a:ext>
              </a:extLst>
            </p:cNvPr>
            <p:cNvPicPr>
              <a:picLocks noChangeAspect="1"/>
            </p:cNvPicPr>
            <p:nvPr/>
          </p:nvPicPr>
          <p:blipFill>
            <a:blip r:embed="rId8"/>
            <a:stretch>
              <a:fillRect/>
            </a:stretch>
          </p:blipFill>
          <p:spPr>
            <a:xfrm>
              <a:off x="0" y="5447948"/>
              <a:ext cx="1812175" cy="952853"/>
            </a:xfrm>
            <a:prstGeom prst="rect">
              <a:avLst/>
            </a:prstGeom>
          </p:spPr>
        </p:pic>
        <p:sp>
          <p:nvSpPr>
            <p:cNvPr id="10" name="Rectangle 9">
              <a:extLst>
                <a:ext uri="{FF2B5EF4-FFF2-40B4-BE49-F238E27FC236}">
                  <a16:creationId xmlns:a16="http://schemas.microsoft.com/office/drawing/2014/main" id="{D76872F2-14A0-4026-BECA-00C14C90F3D6}"/>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7A27A4EF-0A77-42BB-A086-4D356F293726}"/>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2696036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 things to know about DV/SA</a:t>
            </a:r>
            <a:endParaRPr lang="en-US" sz="2000" dirty="0"/>
          </a:p>
        </p:txBody>
      </p:sp>
      <p:graphicFrame>
        <p:nvGraphicFramePr>
          <p:cNvPr id="5" name="Content Placeholder 4"/>
          <p:cNvGraphicFramePr>
            <a:graphicFrameLocks noGrp="1"/>
          </p:cNvGraphicFramePr>
          <p:nvPr>
            <p:ph idx="1"/>
            <p:extLst/>
          </p:nvPr>
        </p:nvGraphicFramePr>
        <p:xfrm>
          <a:off x="1250950" y="1524000"/>
          <a:ext cx="1017905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D900C28F-5163-44FE-9C84-27422610111F}"/>
              </a:ext>
            </a:extLst>
          </p:cNvPr>
          <p:cNvSpPr txBox="1"/>
          <p:nvPr/>
        </p:nvSpPr>
        <p:spPr>
          <a:xfrm>
            <a:off x="6981567" y="3023814"/>
            <a:ext cx="3258065" cy="22467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mn-cs"/>
              </a:rPr>
              <a:t>Building resilience by  supporting the parent and child together — to see them as linked.</a:t>
            </a:r>
          </a:p>
        </p:txBody>
      </p:sp>
      <p:sp>
        <p:nvSpPr>
          <p:cNvPr id="7" name="Slide Number Placeholder 3"/>
          <p:cNvSpPr>
            <a:spLocks noGrp="1"/>
          </p:cNvSpPr>
          <p:nvPr>
            <p:ph type="sldNum" sz="quarter" idx="12"/>
          </p:nvPr>
        </p:nvSpPr>
        <p:spPr>
          <a:xfrm>
            <a:off x="8610600" y="6356350"/>
            <a:ext cx="2743200" cy="365125"/>
          </a:xfr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8E16A06-FF1D-4BA4-AEF8-D5F3CDAD1E44}" type="slidenum">
              <a:rPr kumimoji="0" lang="en-US" altLang="en-US" sz="900" b="0" i="0" u="none" strike="noStrike" kern="1200" cap="none" spc="0" normalizeH="0" baseline="0" noProof="0" smtClean="0">
                <a:ln>
                  <a:noFill/>
                </a:ln>
                <a:solidFill>
                  <a:srgbClr val="E5C243">
                    <a:lumMod val="50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altLang="en-US" sz="900" b="0" i="0" u="none" strike="noStrike" kern="1200" cap="none" spc="0" normalizeH="0" baseline="0" noProof="0" dirty="0">
              <a:ln>
                <a:noFill/>
              </a:ln>
              <a:solidFill>
                <a:srgbClr val="E5C243">
                  <a:lumMod val="50000"/>
                </a:srgbClr>
              </a:solidFill>
              <a:effectLst/>
              <a:uLnTx/>
              <a:uFillTx/>
              <a:latin typeface="Gill Sans MT" panose="020B0502020104020203"/>
              <a:ea typeface="+mn-ea"/>
              <a:cs typeface="+mn-cs"/>
            </a:endParaRPr>
          </a:p>
        </p:txBody>
      </p:sp>
      <p:grpSp>
        <p:nvGrpSpPr>
          <p:cNvPr id="8" name="Group 7">
            <a:extLst>
              <a:ext uri="{FF2B5EF4-FFF2-40B4-BE49-F238E27FC236}">
                <a16:creationId xmlns:a16="http://schemas.microsoft.com/office/drawing/2014/main" id="{7E08F2FD-F2F1-40DB-A9CB-5D0ED396BE0F}"/>
              </a:ext>
            </a:extLst>
          </p:cNvPr>
          <p:cNvGrpSpPr/>
          <p:nvPr/>
        </p:nvGrpSpPr>
        <p:grpSpPr>
          <a:xfrm>
            <a:off x="0" y="6155844"/>
            <a:ext cx="9144000" cy="1057539"/>
            <a:chOff x="0" y="5447948"/>
            <a:chExt cx="12192000" cy="1410052"/>
          </a:xfrm>
        </p:grpSpPr>
        <p:pic>
          <p:nvPicPr>
            <p:cNvPr id="9" name="Content Placeholder 4">
              <a:extLst>
                <a:ext uri="{FF2B5EF4-FFF2-40B4-BE49-F238E27FC236}">
                  <a16:creationId xmlns:a16="http://schemas.microsoft.com/office/drawing/2014/main" id="{78AC7A79-AABE-4DAC-9E19-1FAF07B8785C}"/>
                </a:ext>
              </a:extLst>
            </p:cNvPr>
            <p:cNvPicPr>
              <a:picLocks noChangeAspect="1"/>
            </p:cNvPicPr>
            <p:nvPr/>
          </p:nvPicPr>
          <p:blipFill>
            <a:blip r:embed="rId8"/>
            <a:stretch>
              <a:fillRect/>
            </a:stretch>
          </p:blipFill>
          <p:spPr>
            <a:xfrm>
              <a:off x="0" y="5447948"/>
              <a:ext cx="1812175" cy="952853"/>
            </a:xfrm>
            <a:prstGeom prst="rect">
              <a:avLst/>
            </a:prstGeom>
          </p:spPr>
        </p:pic>
        <p:sp>
          <p:nvSpPr>
            <p:cNvPr id="10" name="Rectangle 9">
              <a:extLst>
                <a:ext uri="{FF2B5EF4-FFF2-40B4-BE49-F238E27FC236}">
                  <a16:creationId xmlns:a16="http://schemas.microsoft.com/office/drawing/2014/main" id="{C744C1D8-6688-4E56-B635-6CC3C9A72335}"/>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A6BC6C4A-F2BE-41DA-941E-7142705B7A76}"/>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3638806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 things to know about DV/SA</a:t>
            </a:r>
            <a:endParaRPr lang="en-US" sz="2000" dirty="0"/>
          </a:p>
        </p:txBody>
      </p:sp>
      <p:graphicFrame>
        <p:nvGraphicFramePr>
          <p:cNvPr id="5" name="Content Placeholder 4"/>
          <p:cNvGraphicFramePr>
            <a:graphicFrameLocks noGrp="1"/>
          </p:cNvGraphicFramePr>
          <p:nvPr>
            <p:ph idx="1"/>
            <p:extLst/>
          </p:nvPr>
        </p:nvGraphicFramePr>
        <p:xfrm>
          <a:off x="775462" y="1572327"/>
          <a:ext cx="1017905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94435245-C92A-4411-8AFA-314CBC2DD4B6}"/>
              </a:ext>
            </a:extLst>
          </p:cNvPr>
          <p:cNvSpPr txBox="1"/>
          <p:nvPr/>
        </p:nvSpPr>
        <p:spPr>
          <a:xfrm>
            <a:off x="7010400" y="2966915"/>
            <a:ext cx="3468130"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mn-cs"/>
              </a:rPr>
              <a:t>Is having no option to leave making a decision to stay?</a:t>
            </a:r>
          </a:p>
        </p:txBody>
      </p:sp>
      <p:sp>
        <p:nvSpPr>
          <p:cNvPr id="6" name="Footer Placeholder 2">
            <a:extLst>
              <a:ext uri="{FF2B5EF4-FFF2-40B4-BE49-F238E27FC236}">
                <a16:creationId xmlns:a16="http://schemas.microsoft.com/office/drawing/2014/main" id="{0D2A8F40-D476-4144-812D-781FFDFA9C92}"/>
              </a:ext>
            </a:extLst>
          </p:cNvPr>
          <p:cNvSpPr>
            <a:spLocks noGrp="1"/>
          </p:cNvSpPr>
          <p:nvPr>
            <p:ph type="ftr" sz="quarter" idx="11"/>
          </p:nvPr>
        </p:nvSpPr>
        <p:spPr>
          <a:xfrm>
            <a:off x="259080" y="6319774"/>
            <a:ext cx="1557528"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D55816"/>
                </a:solidFill>
                <a:effectLst/>
                <a:uLnTx/>
                <a:uFillTx/>
                <a:latin typeface="Gill Sans MT" panose="020B0502020104020203"/>
                <a:ea typeface="+mn-ea"/>
                <a:cs typeface="+mn-cs"/>
              </a:rPr>
              <a:t>WSCADV</a:t>
            </a:r>
          </a:p>
        </p:txBody>
      </p:sp>
    </p:spTree>
    <p:extLst>
      <p:ext uri="{BB962C8B-B14F-4D97-AF65-F5344CB8AC3E}">
        <p14:creationId xmlns:p14="http://schemas.microsoft.com/office/powerpoint/2010/main" val="1878401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68411" y="760242"/>
            <a:ext cx="10849232" cy="902887"/>
          </a:xfrm>
        </p:spPr>
        <p:txBody>
          <a:bodyPr>
            <a:normAutofit/>
          </a:bodyPr>
          <a:lstStyle/>
          <a:p>
            <a:pPr algn="ctr" eaLnBrk="1" hangingPunct="1"/>
            <a:r>
              <a:rPr lang="en-US" altLang="en-US" sz="3600" dirty="0"/>
              <a:t>When Survivors come to Your Program</a:t>
            </a:r>
          </a:p>
        </p:txBody>
      </p:sp>
      <p:sp>
        <p:nvSpPr>
          <p:cNvPr id="17411" name="Content Placeholder 2"/>
          <p:cNvSpPr>
            <a:spLocks noGrp="1"/>
          </p:cNvSpPr>
          <p:nvPr>
            <p:ph idx="1"/>
          </p:nvPr>
        </p:nvSpPr>
        <p:spPr>
          <a:xfrm>
            <a:off x="3080687" y="1928581"/>
            <a:ext cx="8065107" cy="4686019"/>
          </a:xfrm>
        </p:spPr>
        <p:txBody>
          <a:bodyPr>
            <a:normAutofit/>
          </a:bodyPr>
          <a:lstStyle/>
          <a:p>
            <a:pPr>
              <a:spcBef>
                <a:spcPct val="0"/>
              </a:spcBef>
            </a:pPr>
            <a:r>
              <a:rPr lang="en-US" altLang="en-US" sz="2400" dirty="0">
                <a:solidFill>
                  <a:srgbClr val="615D5B"/>
                </a:solidFill>
              </a:rPr>
              <a:t>Some survivors self-identify or are referred by DV agency</a:t>
            </a:r>
          </a:p>
          <a:p>
            <a:pPr>
              <a:spcBef>
                <a:spcPct val="0"/>
              </a:spcBef>
            </a:pPr>
            <a:r>
              <a:rPr lang="en-US" altLang="en-US" sz="2400" dirty="0">
                <a:solidFill>
                  <a:srgbClr val="615D5B"/>
                </a:solidFill>
              </a:rPr>
              <a:t>Survivor and abuser may show up together</a:t>
            </a:r>
          </a:p>
          <a:p>
            <a:pPr>
              <a:spcBef>
                <a:spcPct val="0"/>
              </a:spcBef>
            </a:pPr>
            <a:r>
              <a:rPr lang="en-US" altLang="en-US" sz="2400" dirty="0">
                <a:solidFill>
                  <a:srgbClr val="615D5B"/>
                </a:solidFill>
              </a:rPr>
              <a:t>How would you interview a couple?</a:t>
            </a:r>
          </a:p>
          <a:p>
            <a:pPr lvl="1">
              <a:spcBef>
                <a:spcPct val="0"/>
              </a:spcBef>
              <a:buFont typeface="Wingdings" panose="05000000000000000000" pitchFamily="2" charset="2"/>
              <a:buChar char="Ø"/>
            </a:pPr>
            <a:r>
              <a:rPr lang="en-US" altLang="en-US" sz="2400" dirty="0">
                <a:solidFill>
                  <a:srgbClr val="615D5B"/>
                </a:solidFill>
              </a:rPr>
              <a:t>Safety issues during intake or assessment</a:t>
            </a:r>
          </a:p>
          <a:p>
            <a:pPr eaLnBrk="1" hangingPunct="1">
              <a:spcBef>
                <a:spcPct val="0"/>
              </a:spcBef>
            </a:pPr>
            <a:r>
              <a:rPr lang="en-US" altLang="en-US" sz="2400" dirty="0">
                <a:solidFill>
                  <a:srgbClr val="615D5B"/>
                </a:solidFill>
              </a:rPr>
              <a:t>How do you ask about relationships with a single person?</a:t>
            </a:r>
          </a:p>
          <a:p>
            <a:pPr lvl="1">
              <a:spcBef>
                <a:spcPct val="0"/>
              </a:spcBef>
              <a:buFont typeface="Wingdings" panose="05000000000000000000" pitchFamily="2" charset="2"/>
              <a:buChar char="Ø"/>
            </a:pPr>
            <a:r>
              <a:rPr lang="en-US" altLang="en-US" sz="2400" dirty="0">
                <a:solidFill>
                  <a:srgbClr val="615D5B"/>
                </a:solidFill>
              </a:rPr>
              <a:t>	Have you recently experienced abuse (examples)?</a:t>
            </a:r>
          </a:p>
          <a:p>
            <a:pPr lvl="2">
              <a:spcBef>
                <a:spcPct val="0"/>
              </a:spcBef>
              <a:buFont typeface="Wingdings" panose="05000000000000000000" pitchFamily="2" charset="2"/>
              <a:buChar char="Ø"/>
            </a:pPr>
            <a:r>
              <a:rPr lang="en-US" altLang="en-US" sz="2400" dirty="0">
                <a:solidFill>
                  <a:srgbClr val="615D5B"/>
                </a:solidFill>
              </a:rPr>
              <a:t>Are you afraid of the person who harmed you?</a:t>
            </a:r>
          </a:p>
          <a:p>
            <a:pPr lvl="2">
              <a:spcBef>
                <a:spcPct val="0"/>
              </a:spcBef>
              <a:buFont typeface="Wingdings" panose="05000000000000000000" pitchFamily="2" charset="2"/>
              <a:buChar char="Ø"/>
            </a:pPr>
            <a:r>
              <a:rPr lang="en-US" altLang="en-US" sz="2400" dirty="0">
                <a:solidFill>
                  <a:srgbClr val="615D5B"/>
                </a:solidFill>
              </a:rPr>
              <a:t>	Have you talked to a DV advocate?  Would you like to?</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B9CF-0517-4998-A3A9-C1259003569B}" type="slidenum">
              <a:rPr kumimoji="0" lang="en-US" sz="900" b="0" i="0" u="none" strike="noStrike" kern="1200" cap="none" spc="0" normalizeH="0" baseline="0" noProof="0" smtClean="0">
                <a:ln>
                  <a:noFill/>
                </a:ln>
                <a:solidFill>
                  <a:srgbClr val="D55816"/>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a:ln>
                <a:noFill/>
              </a:ln>
              <a:solidFill>
                <a:srgbClr val="D55816"/>
              </a:solidFill>
              <a:effectLst/>
              <a:uLnTx/>
              <a:uFillTx/>
              <a:latin typeface="Gill Sans MT" panose="020B0502020104020203"/>
              <a:ea typeface="+mn-ea"/>
              <a:cs typeface="+mn-cs"/>
            </a:endParaRPr>
          </a:p>
        </p:txBody>
      </p:sp>
      <p:sp>
        <p:nvSpPr>
          <p:cNvPr id="4" name="TextBox 3">
            <a:extLst>
              <a:ext uri="{FF2B5EF4-FFF2-40B4-BE49-F238E27FC236}">
                <a16:creationId xmlns:a16="http://schemas.microsoft.com/office/drawing/2014/main" id="{622318A6-AEA9-48EA-81EF-D29AB2A13C09}"/>
              </a:ext>
            </a:extLst>
          </p:cNvPr>
          <p:cNvSpPr txBox="1"/>
          <p:nvPr/>
        </p:nvSpPr>
        <p:spPr>
          <a:xfrm>
            <a:off x="370703" y="2179796"/>
            <a:ext cx="2503221" cy="393954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t>Things to consider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mn-cs"/>
              </a:rPr>
              <a:t>How to have a conversation about relationships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nvGrpSpPr>
          <p:cNvPr id="7" name="Group 6">
            <a:extLst>
              <a:ext uri="{FF2B5EF4-FFF2-40B4-BE49-F238E27FC236}">
                <a16:creationId xmlns:a16="http://schemas.microsoft.com/office/drawing/2014/main" id="{3EC4CAA3-D9CE-4521-AB9E-4F0CF14163F5}"/>
              </a:ext>
            </a:extLst>
          </p:cNvPr>
          <p:cNvGrpSpPr/>
          <p:nvPr/>
        </p:nvGrpSpPr>
        <p:grpSpPr>
          <a:xfrm>
            <a:off x="0" y="6065533"/>
            <a:ext cx="9144000" cy="1057539"/>
            <a:chOff x="0" y="5447948"/>
            <a:chExt cx="12192000" cy="1410052"/>
          </a:xfrm>
        </p:grpSpPr>
        <p:pic>
          <p:nvPicPr>
            <p:cNvPr id="8" name="Content Placeholder 4">
              <a:extLst>
                <a:ext uri="{FF2B5EF4-FFF2-40B4-BE49-F238E27FC236}">
                  <a16:creationId xmlns:a16="http://schemas.microsoft.com/office/drawing/2014/main" id="{F8B8616C-9F31-45CD-B389-4649A31E6576}"/>
                </a:ext>
              </a:extLst>
            </p:cNvPr>
            <p:cNvPicPr>
              <a:picLocks noChangeAspect="1"/>
            </p:cNvPicPr>
            <p:nvPr/>
          </p:nvPicPr>
          <p:blipFill>
            <a:blip r:embed="rId3"/>
            <a:stretch>
              <a:fillRect/>
            </a:stretch>
          </p:blipFill>
          <p:spPr>
            <a:xfrm>
              <a:off x="0" y="5447948"/>
              <a:ext cx="1812175" cy="952853"/>
            </a:xfrm>
            <a:prstGeom prst="rect">
              <a:avLst/>
            </a:prstGeom>
          </p:spPr>
        </p:pic>
        <p:sp>
          <p:nvSpPr>
            <p:cNvPr id="9" name="Rectangle 8">
              <a:extLst>
                <a:ext uri="{FF2B5EF4-FFF2-40B4-BE49-F238E27FC236}">
                  <a16:creationId xmlns:a16="http://schemas.microsoft.com/office/drawing/2014/main" id="{F8DA95AC-E4D3-45E7-A35F-13E0448F6ED5}"/>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5C961CD9-9C24-4603-9969-66E9246ED263}"/>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1613911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642900" y="666930"/>
            <a:ext cx="8915400" cy="914400"/>
          </a:xfrm>
        </p:spPr>
        <p:txBody>
          <a:bodyPr>
            <a:noAutofit/>
          </a:bodyPr>
          <a:lstStyle/>
          <a:p>
            <a:pPr algn="ctr" eaLnBrk="1" hangingPunct="1"/>
            <a:r>
              <a:rPr lang="en-US" altLang="en-US" dirty="0"/>
              <a:t>When Survivors Enter Your Program:</a:t>
            </a:r>
            <a:br>
              <a:rPr lang="en-US" altLang="en-US" dirty="0"/>
            </a:br>
            <a:r>
              <a:rPr lang="en-US" altLang="en-US" dirty="0"/>
              <a:t>A Few Practices to Avoid</a:t>
            </a:r>
          </a:p>
        </p:txBody>
      </p:sp>
      <p:sp>
        <p:nvSpPr>
          <p:cNvPr id="19459" name="Content Placeholder 2"/>
          <p:cNvSpPr>
            <a:spLocks noGrp="1"/>
          </p:cNvSpPr>
          <p:nvPr>
            <p:ph idx="1"/>
          </p:nvPr>
        </p:nvSpPr>
        <p:spPr>
          <a:xfrm>
            <a:off x="4324865" y="1581330"/>
            <a:ext cx="7867135" cy="5044504"/>
          </a:xfrm>
        </p:spPr>
        <p:txBody>
          <a:bodyPr>
            <a:normAutofit/>
          </a:bodyPr>
          <a:lstStyle/>
          <a:p>
            <a:pPr eaLnBrk="1" hangingPunct="1">
              <a:spcBef>
                <a:spcPct val="0"/>
              </a:spcBef>
              <a:buClr>
                <a:srgbClr val="615D5B"/>
              </a:buClr>
            </a:pPr>
            <a:endParaRPr lang="en-US" altLang="en-US" sz="1600" dirty="0">
              <a:solidFill>
                <a:srgbClr val="615D5B"/>
              </a:solidFill>
            </a:endParaRPr>
          </a:p>
          <a:p>
            <a:pPr>
              <a:lnSpc>
                <a:spcPts val="3200"/>
              </a:lnSpc>
              <a:spcBef>
                <a:spcPct val="0"/>
              </a:spcBef>
              <a:buClr>
                <a:srgbClr val="615D5B"/>
              </a:buClr>
            </a:pPr>
            <a:r>
              <a:rPr lang="en-US" altLang="en-US" sz="2800" dirty="0">
                <a:solidFill>
                  <a:srgbClr val="615D5B"/>
                </a:solidFill>
              </a:rPr>
              <a:t>Eligibility criteria - prevents access or increases dangers</a:t>
            </a:r>
          </a:p>
          <a:p>
            <a:pPr>
              <a:lnSpc>
                <a:spcPts val="3200"/>
              </a:lnSpc>
              <a:spcBef>
                <a:spcPct val="0"/>
              </a:spcBef>
              <a:buClr>
                <a:srgbClr val="615D5B"/>
              </a:buClr>
            </a:pPr>
            <a:r>
              <a:rPr lang="en-US" altLang="en-US" sz="2800" dirty="0">
                <a:solidFill>
                  <a:srgbClr val="615D5B"/>
                </a:solidFill>
              </a:rPr>
              <a:t>Requiring protection orders or a report to law enforcement</a:t>
            </a:r>
          </a:p>
          <a:p>
            <a:pPr eaLnBrk="1" hangingPunct="1">
              <a:lnSpc>
                <a:spcPts val="3200"/>
              </a:lnSpc>
              <a:spcBef>
                <a:spcPct val="0"/>
              </a:spcBef>
              <a:buClr>
                <a:srgbClr val="615D5B"/>
              </a:buClr>
            </a:pPr>
            <a:r>
              <a:rPr lang="en-US" altLang="en-US" sz="2800" dirty="0">
                <a:solidFill>
                  <a:srgbClr val="615D5B"/>
                </a:solidFill>
              </a:rPr>
              <a:t>Blaming a survivor for damage or danger caused by the abuser</a:t>
            </a:r>
          </a:p>
          <a:p>
            <a:pPr eaLnBrk="1" hangingPunct="1">
              <a:lnSpc>
                <a:spcPts val="3200"/>
              </a:lnSpc>
              <a:spcBef>
                <a:spcPct val="0"/>
              </a:spcBef>
              <a:buClr>
                <a:srgbClr val="615D5B"/>
              </a:buClr>
            </a:pPr>
            <a:r>
              <a:rPr lang="en-US" altLang="en-US" sz="2800" dirty="0">
                <a:solidFill>
                  <a:srgbClr val="615D5B"/>
                </a:solidFill>
              </a:rPr>
              <a:t>Expecting that a survivor can control another person’s behavior</a:t>
            </a:r>
          </a:p>
          <a:p>
            <a:pPr eaLnBrk="1" hangingPunct="1"/>
            <a:endParaRPr lang="en-US" altLang="en-US" dirty="0"/>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B9CF-0517-4998-A3A9-C1259003569B}" type="slidenum">
              <a:rPr kumimoji="0" lang="en-US" sz="900" b="0" i="0" u="none" strike="noStrike" kern="1200" cap="none" spc="0" normalizeH="0" baseline="0" noProof="0" smtClean="0">
                <a:ln>
                  <a:noFill/>
                </a:ln>
                <a:solidFill>
                  <a:srgbClr val="D55816"/>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a:ln>
                <a:noFill/>
              </a:ln>
              <a:solidFill>
                <a:srgbClr val="D55816"/>
              </a:solidFill>
              <a:effectLst/>
              <a:uLnTx/>
              <a:uFillTx/>
              <a:latin typeface="Gill Sans MT" panose="020B0502020104020203"/>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96" y="2600702"/>
            <a:ext cx="3034474" cy="3034474"/>
          </a:xfrm>
          <a:prstGeom prst="rect">
            <a:avLst/>
          </a:prstGeom>
        </p:spPr>
      </p:pic>
      <p:grpSp>
        <p:nvGrpSpPr>
          <p:cNvPr id="7" name="Group 6">
            <a:extLst>
              <a:ext uri="{FF2B5EF4-FFF2-40B4-BE49-F238E27FC236}">
                <a16:creationId xmlns:a16="http://schemas.microsoft.com/office/drawing/2014/main" id="{F3977DC0-C9DC-47F2-840D-5340D329A736}"/>
              </a:ext>
            </a:extLst>
          </p:cNvPr>
          <p:cNvGrpSpPr/>
          <p:nvPr/>
        </p:nvGrpSpPr>
        <p:grpSpPr>
          <a:xfrm>
            <a:off x="0" y="6040787"/>
            <a:ext cx="9144000" cy="1057539"/>
            <a:chOff x="0" y="5447948"/>
            <a:chExt cx="12192000" cy="1410052"/>
          </a:xfrm>
        </p:grpSpPr>
        <p:pic>
          <p:nvPicPr>
            <p:cNvPr id="8" name="Content Placeholder 4">
              <a:extLst>
                <a:ext uri="{FF2B5EF4-FFF2-40B4-BE49-F238E27FC236}">
                  <a16:creationId xmlns:a16="http://schemas.microsoft.com/office/drawing/2014/main" id="{50168C94-C468-4089-A279-1AFF89B59EB2}"/>
                </a:ext>
              </a:extLst>
            </p:cNvPr>
            <p:cNvPicPr>
              <a:picLocks noChangeAspect="1"/>
            </p:cNvPicPr>
            <p:nvPr/>
          </p:nvPicPr>
          <p:blipFill>
            <a:blip r:embed="rId4"/>
            <a:stretch>
              <a:fillRect/>
            </a:stretch>
          </p:blipFill>
          <p:spPr>
            <a:xfrm>
              <a:off x="0" y="5447948"/>
              <a:ext cx="1812175" cy="952853"/>
            </a:xfrm>
            <a:prstGeom prst="rect">
              <a:avLst/>
            </a:prstGeom>
          </p:spPr>
        </p:pic>
        <p:sp>
          <p:nvSpPr>
            <p:cNvPr id="9" name="Rectangle 8">
              <a:extLst>
                <a:ext uri="{FF2B5EF4-FFF2-40B4-BE49-F238E27FC236}">
                  <a16:creationId xmlns:a16="http://schemas.microsoft.com/office/drawing/2014/main" id="{58FEFC97-4BC9-4702-AC79-3A7E72049EC0}"/>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A1865EBA-2906-4B88-B9CE-C7A49A7FD2FE}"/>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177816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39230-423D-495D-96EF-E6D8CBC14ACD}"/>
              </a:ext>
            </a:extLst>
          </p:cNvPr>
          <p:cNvSpPr>
            <a:spLocks noGrp="1"/>
          </p:cNvSpPr>
          <p:nvPr>
            <p:ph type="title"/>
          </p:nvPr>
        </p:nvSpPr>
        <p:spPr>
          <a:xfrm>
            <a:off x="581191" y="429309"/>
            <a:ext cx="11029616" cy="1013800"/>
          </a:xfrm>
        </p:spPr>
        <p:txBody>
          <a:bodyPr>
            <a:normAutofit/>
          </a:bodyPr>
          <a:lstStyle/>
          <a:p>
            <a:pPr algn="ctr"/>
            <a:r>
              <a:rPr lang="en-US" dirty="0"/>
              <a:t>IN YOUR PROGRAM:</a:t>
            </a:r>
            <a:br>
              <a:rPr lang="en-US" dirty="0"/>
            </a:br>
            <a:r>
              <a:rPr lang="en-US" dirty="0"/>
              <a:t>Both People engage in physical violence  . . .?</a:t>
            </a:r>
          </a:p>
        </p:txBody>
      </p:sp>
      <p:sp>
        <p:nvSpPr>
          <p:cNvPr id="3" name="Content Placeholder 2">
            <a:extLst>
              <a:ext uri="{FF2B5EF4-FFF2-40B4-BE49-F238E27FC236}">
                <a16:creationId xmlns:a16="http://schemas.microsoft.com/office/drawing/2014/main" id="{13896220-DF5B-4E6A-B095-AB71489761B4}"/>
              </a:ext>
            </a:extLst>
          </p:cNvPr>
          <p:cNvSpPr>
            <a:spLocks noGrp="1"/>
          </p:cNvSpPr>
          <p:nvPr>
            <p:ph idx="1"/>
          </p:nvPr>
        </p:nvSpPr>
        <p:spPr>
          <a:xfrm>
            <a:off x="1075038" y="2125363"/>
            <a:ext cx="9106930" cy="4102442"/>
          </a:xfrm>
        </p:spPr>
        <p:txBody>
          <a:bodyPr>
            <a:normAutofit/>
          </a:bodyPr>
          <a:lstStyle/>
          <a:p>
            <a:pPr marL="0" indent="0">
              <a:buNone/>
            </a:pPr>
            <a:r>
              <a:rPr lang="en-US" sz="2800" dirty="0"/>
              <a:t>Who is the survivor? Who is the person causing harm?</a:t>
            </a:r>
          </a:p>
          <a:p>
            <a:r>
              <a:rPr lang="en-US" sz="2400" dirty="0"/>
              <a:t>You can’t rely on gender or a list of behaviors.</a:t>
            </a:r>
          </a:p>
          <a:p>
            <a:r>
              <a:rPr lang="en-US" sz="2400" dirty="0"/>
              <a:t>Consider CONTEXT, INTENT, EFFECT to see who is establishing power and control over another person.  </a:t>
            </a:r>
          </a:p>
          <a:p>
            <a:pPr lvl="1">
              <a:buFont typeface="Courier New" panose="02070309020205020404" pitchFamily="49" charset="0"/>
              <a:buChar char="o"/>
            </a:pPr>
            <a:r>
              <a:rPr lang="en-US" sz="2200" dirty="0"/>
              <a:t>Who faces consequences or retaliation for resisting?</a:t>
            </a:r>
          </a:p>
          <a:p>
            <a:r>
              <a:rPr lang="en-US" sz="2400" dirty="0"/>
              <a:t>Other strategies besides eviction</a:t>
            </a:r>
          </a:p>
        </p:txBody>
      </p:sp>
      <p:sp>
        <p:nvSpPr>
          <p:cNvPr id="5" name="Slide Number Placeholder 3"/>
          <p:cNvSpPr>
            <a:spLocks noGrp="1"/>
          </p:cNvSpPr>
          <p:nvPr>
            <p:ph type="sldNum" sz="quarter" idx="12"/>
          </p:nvPr>
        </p:nvSpPr>
        <p:spPr>
          <a:xfrm>
            <a:off x="8610600" y="6356350"/>
            <a:ext cx="2743200" cy="365125"/>
          </a:xfr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8E16A06-FF1D-4BA4-AEF8-D5F3CDAD1E44}" type="slidenum">
              <a:rPr kumimoji="0" lang="en-US" altLang="en-US" sz="900" b="0" i="0" u="none" strike="noStrike" kern="1200" cap="none" spc="0" normalizeH="0" baseline="0" noProof="0" smtClean="0">
                <a:ln>
                  <a:noFill/>
                </a:ln>
                <a:solidFill>
                  <a:srgbClr val="E5C243">
                    <a:lumMod val="50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altLang="en-US" sz="900" b="0" i="0" u="none" strike="noStrike" kern="1200" cap="none" spc="0" normalizeH="0" baseline="0" noProof="0" dirty="0">
              <a:ln>
                <a:noFill/>
              </a:ln>
              <a:solidFill>
                <a:srgbClr val="E5C243">
                  <a:lumMod val="50000"/>
                </a:srgbClr>
              </a:solidFill>
              <a:effectLst/>
              <a:uLnTx/>
              <a:uFillTx/>
              <a:latin typeface="Gill Sans MT" panose="020B0502020104020203"/>
              <a:ea typeface="+mn-ea"/>
              <a:cs typeface="+mn-cs"/>
            </a:endParaRPr>
          </a:p>
        </p:txBody>
      </p:sp>
      <p:grpSp>
        <p:nvGrpSpPr>
          <p:cNvPr id="6" name="Group 5">
            <a:extLst>
              <a:ext uri="{FF2B5EF4-FFF2-40B4-BE49-F238E27FC236}">
                <a16:creationId xmlns:a16="http://schemas.microsoft.com/office/drawing/2014/main" id="{3BEE1CA4-2E3A-4A53-9F9A-81DBB9D262E9}"/>
              </a:ext>
            </a:extLst>
          </p:cNvPr>
          <p:cNvGrpSpPr/>
          <p:nvPr/>
        </p:nvGrpSpPr>
        <p:grpSpPr>
          <a:xfrm>
            <a:off x="0" y="6040787"/>
            <a:ext cx="9144000" cy="1057539"/>
            <a:chOff x="0" y="5447948"/>
            <a:chExt cx="12192000" cy="1410052"/>
          </a:xfrm>
        </p:grpSpPr>
        <p:pic>
          <p:nvPicPr>
            <p:cNvPr id="7" name="Content Placeholder 4">
              <a:extLst>
                <a:ext uri="{FF2B5EF4-FFF2-40B4-BE49-F238E27FC236}">
                  <a16:creationId xmlns:a16="http://schemas.microsoft.com/office/drawing/2014/main" id="{814386C8-017F-4211-91C7-66DB902EB44D}"/>
                </a:ext>
              </a:extLst>
            </p:cNvPr>
            <p:cNvPicPr>
              <a:picLocks noChangeAspect="1"/>
            </p:cNvPicPr>
            <p:nvPr/>
          </p:nvPicPr>
          <p:blipFill>
            <a:blip r:embed="rId3"/>
            <a:stretch>
              <a:fillRect/>
            </a:stretch>
          </p:blipFill>
          <p:spPr>
            <a:xfrm>
              <a:off x="0" y="5447948"/>
              <a:ext cx="1812175" cy="952853"/>
            </a:xfrm>
            <a:prstGeom prst="rect">
              <a:avLst/>
            </a:prstGeom>
          </p:spPr>
        </p:pic>
        <p:sp>
          <p:nvSpPr>
            <p:cNvPr id="8" name="Rectangle 7">
              <a:extLst>
                <a:ext uri="{FF2B5EF4-FFF2-40B4-BE49-F238E27FC236}">
                  <a16:creationId xmlns:a16="http://schemas.microsoft.com/office/drawing/2014/main" id="{6ED177CD-27D4-4C3C-B57A-C2DC4DA44BB5}"/>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FAED9810-FDB5-4968-98A2-46B6B83E3CD3}"/>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1239500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062682" y="665242"/>
            <a:ext cx="10548126" cy="1143000"/>
          </a:xfrm>
        </p:spPr>
        <p:txBody>
          <a:bodyPr>
            <a:normAutofit fontScale="90000"/>
          </a:bodyPr>
          <a:lstStyle/>
          <a:p>
            <a:pPr eaLnBrk="1" hangingPunct="1"/>
            <a:r>
              <a:rPr lang="en-US" altLang="en-US" sz="3600" dirty="0"/>
              <a:t>Understanding the Survivor’s contact with the person causing harm</a:t>
            </a:r>
          </a:p>
        </p:txBody>
      </p:sp>
      <p:sp>
        <p:nvSpPr>
          <p:cNvPr id="60419" name="Content Placeholder 2"/>
          <p:cNvSpPr>
            <a:spLocks noGrp="1"/>
          </p:cNvSpPr>
          <p:nvPr>
            <p:ph idx="1"/>
          </p:nvPr>
        </p:nvSpPr>
        <p:spPr>
          <a:xfrm>
            <a:off x="6074981" y="2406173"/>
            <a:ext cx="5535827" cy="3737070"/>
          </a:xfrm>
        </p:spPr>
        <p:txBody>
          <a:bodyPr>
            <a:normAutofit lnSpcReduction="10000"/>
          </a:bodyPr>
          <a:lstStyle/>
          <a:p>
            <a:pPr marL="0" indent="0">
              <a:spcBef>
                <a:spcPts val="500"/>
              </a:spcBef>
              <a:buNone/>
            </a:pPr>
            <a:r>
              <a:rPr lang="en-US" altLang="en-US" sz="2800" dirty="0">
                <a:solidFill>
                  <a:srgbClr val="615D5B"/>
                </a:solidFill>
              </a:rPr>
              <a:t>The survivor wants contact</a:t>
            </a:r>
          </a:p>
          <a:p>
            <a:pPr>
              <a:spcBef>
                <a:spcPts val="500"/>
              </a:spcBef>
            </a:pPr>
            <a:r>
              <a:rPr lang="en-US" altLang="en-US" sz="2800" dirty="0">
                <a:solidFill>
                  <a:srgbClr val="615D5B"/>
                </a:solidFill>
              </a:rPr>
              <a:t>Hope for change</a:t>
            </a:r>
          </a:p>
          <a:p>
            <a:pPr>
              <a:spcBef>
                <a:spcPts val="500"/>
              </a:spcBef>
            </a:pPr>
            <a:r>
              <a:rPr lang="en-US" altLang="en-US" sz="2800" dirty="0">
                <a:solidFill>
                  <a:srgbClr val="615D5B"/>
                </a:solidFill>
              </a:rPr>
              <a:t>Wants the relationship</a:t>
            </a:r>
          </a:p>
          <a:p>
            <a:pPr>
              <a:spcBef>
                <a:spcPts val="500"/>
              </a:spcBef>
            </a:pPr>
            <a:r>
              <a:rPr lang="en-US" altLang="en-US" sz="2800" dirty="0">
                <a:solidFill>
                  <a:srgbClr val="615D5B"/>
                </a:solidFill>
              </a:rPr>
              <a:t>Parent of the children</a:t>
            </a:r>
          </a:p>
          <a:p>
            <a:pPr>
              <a:spcBef>
                <a:spcPts val="500"/>
              </a:spcBef>
            </a:pPr>
            <a:r>
              <a:rPr lang="en-US" altLang="en-US" sz="2800" dirty="0">
                <a:solidFill>
                  <a:srgbClr val="615D5B"/>
                </a:solidFill>
              </a:rPr>
              <a:t>Emotional support</a:t>
            </a:r>
          </a:p>
          <a:p>
            <a:pPr>
              <a:spcBef>
                <a:spcPts val="500"/>
              </a:spcBef>
            </a:pPr>
            <a:r>
              <a:rPr lang="en-US" altLang="en-US" sz="2800" dirty="0">
                <a:solidFill>
                  <a:srgbClr val="615D5B"/>
                </a:solidFill>
              </a:rPr>
              <a:t>Health care or disability needs</a:t>
            </a:r>
          </a:p>
          <a:p>
            <a:pPr>
              <a:spcBef>
                <a:spcPts val="500"/>
              </a:spcBef>
            </a:pPr>
            <a:r>
              <a:rPr lang="en-US" altLang="en-US" sz="2800" dirty="0">
                <a:solidFill>
                  <a:srgbClr val="615D5B"/>
                </a:solidFill>
              </a:rPr>
              <a:t>Has a home</a:t>
            </a:r>
          </a:p>
          <a:p>
            <a:pPr marL="0" indent="0">
              <a:spcBef>
                <a:spcPts val="500"/>
              </a:spcBef>
              <a:buNone/>
            </a:pPr>
            <a:endParaRPr lang="en-US" altLang="en-US" sz="2800" dirty="0">
              <a:solidFill>
                <a:srgbClr val="615D5B"/>
              </a:solidFill>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B9CF-0517-4998-A3A9-C1259003569B}" type="slidenum">
              <a:rPr kumimoji="0" lang="en-US" sz="900" b="0" i="0" u="none" strike="noStrike" kern="1200" cap="none" spc="0" normalizeH="0" baseline="0" noProof="0" smtClean="0">
                <a:ln>
                  <a:noFill/>
                </a:ln>
                <a:solidFill>
                  <a:srgbClr val="D55816"/>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a:ln>
                <a:noFill/>
              </a:ln>
              <a:solidFill>
                <a:srgbClr val="D55816"/>
              </a:solidFill>
              <a:effectLst/>
              <a:uLnTx/>
              <a:uFillTx/>
              <a:latin typeface="Gill Sans MT" panose="020B0502020104020203"/>
              <a:ea typeface="+mn-ea"/>
              <a:cs typeface="+mn-cs"/>
            </a:endParaRPr>
          </a:p>
        </p:txBody>
      </p:sp>
      <p:sp>
        <p:nvSpPr>
          <p:cNvPr id="7" name="TextBox 6">
            <a:extLst>
              <a:ext uri="{FF2B5EF4-FFF2-40B4-BE49-F238E27FC236}">
                <a16:creationId xmlns:a16="http://schemas.microsoft.com/office/drawing/2014/main" id="{7F43F31B-703C-4CC3-970C-614A1A32C803}"/>
              </a:ext>
            </a:extLst>
          </p:cNvPr>
          <p:cNvSpPr txBox="1"/>
          <p:nvPr/>
        </p:nvSpPr>
        <p:spPr>
          <a:xfrm>
            <a:off x="624109" y="2090824"/>
            <a:ext cx="5057025" cy="4265270"/>
          </a:xfrm>
          <a:prstGeom prst="rect">
            <a:avLst/>
          </a:prstGeom>
          <a:noFill/>
        </p:spPr>
        <p:txBody>
          <a:bodyPr wrap="none" rtlCol="0">
            <a:spAutoFit/>
          </a:bodyPr>
          <a:lstStyle/>
          <a:p>
            <a:pPr marL="0" marR="0" lvl="0" indent="0" algn="l" defTabSz="457200" rtl="0" eaLnBrk="1" fontAlgn="auto" latinLnBrk="0" hangingPunct="1">
              <a:lnSpc>
                <a:spcPct val="100000"/>
              </a:lnSpc>
              <a:spcBef>
                <a:spcPts val="500"/>
              </a:spcBef>
              <a:spcAft>
                <a:spcPts val="0"/>
              </a:spcAft>
              <a:buClrTx/>
              <a:buSzTx/>
              <a:buFontTx/>
              <a:buNone/>
              <a:tabLst/>
              <a:defRPr/>
            </a:pPr>
            <a:r>
              <a:rPr kumimoji="0" lang="en-US" altLang="en-US" sz="2800" b="0" i="0" u="none" strike="noStrike" kern="1200" cap="none" spc="0" normalizeH="0" baseline="0" noProof="0" dirty="0">
                <a:ln>
                  <a:noFill/>
                </a:ln>
                <a:solidFill>
                  <a:srgbClr val="615D5B"/>
                </a:solidFill>
                <a:effectLst/>
                <a:uLnTx/>
                <a:uFillTx/>
                <a:latin typeface="Gill Sans MT" panose="020B0502020104020203"/>
                <a:ea typeface="+mn-ea"/>
                <a:cs typeface="+mn-cs"/>
              </a:rPr>
              <a:t>The survivor may have no choice</a:t>
            </a:r>
          </a:p>
          <a:p>
            <a:pPr marL="457200" marR="0" lvl="0" indent="-457200" algn="l" defTabSz="457200" rtl="0" eaLnBrk="1" fontAlgn="auto" latinLnBrk="0" hangingPunct="1">
              <a:lnSpc>
                <a:spcPct val="100000"/>
              </a:lnSpc>
              <a:spcBef>
                <a:spcPts val="500"/>
              </a:spcBef>
              <a:spcAft>
                <a:spcPts val="0"/>
              </a:spcAft>
              <a:buClrTx/>
              <a:buSzTx/>
              <a:buFont typeface="Wingdings" panose="05000000000000000000" pitchFamily="2" charset="2"/>
              <a:buChar char="§"/>
              <a:tabLst/>
              <a:defRPr/>
            </a:pPr>
            <a:r>
              <a:rPr kumimoji="0" lang="en-US" altLang="en-US" sz="2800" b="0" i="0" u="none" strike="noStrike" kern="1200" cap="none" spc="0" normalizeH="0" baseline="0" noProof="0" dirty="0">
                <a:ln>
                  <a:noFill/>
                </a:ln>
                <a:solidFill>
                  <a:srgbClr val="615D5B"/>
                </a:solidFill>
                <a:effectLst/>
                <a:uLnTx/>
                <a:uFillTx/>
                <a:latin typeface="Gill Sans MT" panose="020B0502020104020203"/>
                <a:ea typeface="+mn-ea"/>
                <a:cs typeface="+mn-cs"/>
              </a:rPr>
              <a:t>Child visitation</a:t>
            </a:r>
          </a:p>
          <a:p>
            <a:pPr marL="457200" marR="0" lvl="0" indent="-457200" algn="l" defTabSz="457200" rtl="0" eaLnBrk="1" fontAlgn="auto" latinLnBrk="0" hangingPunct="1">
              <a:lnSpc>
                <a:spcPct val="100000"/>
              </a:lnSpc>
              <a:spcBef>
                <a:spcPts val="500"/>
              </a:spcBef>
              <a:spcAft>
                <a:spcPts val="0"/>
              </a:spcAft>
              <a:buClrTx/>
              <a:buSzTx/>
              <a:buFont typeface="Wingdings" panose="05000000000000000000" pitchFamily="2" charset="2"/>
              <a:buChar char="§"/>
              <a:tabLst/>
              <a:defRPr/>
            </a:pPr>
            <a:r>
              <a:rPr kumimoji="0" lang="en-US" altLang="en-US" sz="2800" b="0" i="0" u="none" strike="noStrike" kern="1200" cap="none" spc="0" normalizeH="0" baseline="0" noProof="0" dirty="0">
                <a:ln>
                  <a:noFill/>
                </a:ln>
                <a:solidFill>
                  <a:srgbClr val="615D5B"/>
                </a:solidFill>
                <a:effectLst/>
                <a:uLnTx/>
                <a:uFillTx/>
                <a:latin typeface="Gill Sans MT" panose="020B0502020104020203"/>
                <a:ea typeface="+mn-ea"/>
                <a:cs typeface="+mn-cs"/>
              </a:rPr>
              <a:t>Primary childcare </a:t>
            </a:r>
          </a:p>
          <a:p>
            <a:pPr marL="457200" marR="0" lvl="0" indent="-457200" algn="l" defTabSz="457200" rtl="0" eaLnBrk="1" fontAlgn="auto" latinLnBrk="0" hangingPunct="1">
              <a:lnSpc>
                <a:spcPct val="100000"/>
              </a:lnSpc>
              <a:spcBef>
                <a:spcPts val="500"/>
              </a:spcBef>
              <a:spcAft>
                <a:spcPts val="0"/>
              </a:spcAft>
              <a:buClrTx/>
              <a:buSzTx/>
              <a:buFont typeface="Wingdings" panose="05000000000000000000" pitchFamily="2" charset="2"/>
              <a:buChar char="§"/>
              <a:tabLst/>
              <a:defRPr/>
            </a:pPr>
            <a:r>
              <a:rPr kumimoji="0" lang="en-US" altLang="en-US" sz="2800" b="0" i="0" u="none" strike="noStrike" kern="1200" cap="none" spc="0" normalizeH="0" baseline="0" noProof="0" dirty="0">
                <a:ln>
                  <a:noFill/>
                </a:ln>
                <a:solidFill>
                  <a:srgbClr val="615D5B"/>
                </a:solidFill>
                <a:effectLst/>
                <a:uLnTx/>
                <a:uFillTx/>
                <a:latin typeface="Gill Sans MT" panose="020B0502020104020203"/>
                <a:ea typeface="+mn-ea"/>
                <a:cs typeface="+mn-cs"/>
              </a:rPr>
              <a:t>Transportation</a:t>
            </a:r>
          </a:p>
          <a:p>
            <a:pPr marL="457200" marR="0" lvl="0" indent="-457200" algn="l" defTabSz="457200" rtl="0" eaLnBrk="1" fontAlgn="auto" latinLnBrk="0" hangingPunct="1">
              <a:lnSpc>
                <a:spcPct val="100000"/>
              </a:lnSpc>
              <a:spcBef>
                <a:spcPts val="500"/>
              </a:spcBef>
              <a:spcAft>
                <a:spcPts val="0"/>
              </a:spcAft>
              <a:buClrTx/>
              <a:buSzTx/>
              <a:buFont typeface="Wingdings" panose="05000000000000000000" pitchFamily="2" charset="2"/>
              <a:buChar char="§"/>
              <a:tabLst/>
              <a:defRPr/>
            </a:pPr>
            <a:r>
              <a:rPr kumimoji="0" lang="en-US" altLang="en-US" sz="2800" b="0" i="0" u="none" strike="noStrike" kern="1200" cap="none" spc="0" normalizeH="0" baseline="0" noProof="0" dirty="0">
                <a:ln>
                  <a:noFill/>
                </a:ln>
                <a:solidFill>
                  <a:srgbClr val="615D5B"/>
                </a:solidFill>
                <a:effectLst/>
                <a:uLnTx/>
                <a:uFillTx/>
                <a:latin typeface="Gill Sans MT" panose="020B0502020104020203"/>
                <a:ea typeface="+mn-ea"/>
                <a:cs typeface="+mn-cs"/>
              </a:rPr>
              <a:t>Access to money</a:t>
            </a:r>
          </a:p>
          <a:p>
            <a:pPr marL="457200" marR="0" lvl="0" indent="-457200" algn="l" defTabSz="457200" rtl="0" eaLnBrk="1" fontAlgn="auto" latinLnBrk="0" hangingPunct="1">
              <a:lnSpc>
                <a:spcPct val="100000"/>
              </a:lnSpc>
              <a:spcBef>
                <a:spcPts val="500"/>
              </a:spcBef>
              <a:spcAft>
                <a:spcPts val="0"/>
              </a:spcAft>
              <a:buClrTx/>
              <a:buSzTx/>
              <a:buFont typeface="Wingdings" panose="05000000000000000000" pitchFamily="2" charset="2"/>
              <a:buChar char="§"/>
              <a:tabLst/>
              <a:defRPr/>
            </a:pPr>
            <a:r>
              <a:rPr kumimoji="0" lang="en-US" altLang="en-US" sz="2800" b="0" i="0" u="none" strike="noStrike" kern="1200" cap="none" spc="0" normalizeH="0" baseline="0" noProof="0" dirty="0">
                <a:ln>
                  <a:noFill/>
                </a:ln>
                <a:solidFill>
                  <a:srgbClr val="615D5B"/>
                </a:solidFill>
                <a:effectLst/>
                <a:uLnTx/>
                <a:uFillTx/>
                <a:latin typeface="Gill Sans MT" panose="020B0502020104020203"/>
                <a:ea typeface="+mn-ea"/>
                <a:cs typeface="+mn-cs"/>
              </a:rPr>
              <a:t>Health care or disability needs</a:t>
            </a:r>
          </a:p>
          <a:p>
            <a:pPr marL="457200" marR="0" lvl="0" indent="-457200" algn="l" defTabSz="457200" rtl="0" eaLnBrk="1" fontAlgn="auto" latinLnBrk="0" hangingPunct="1">
              <a:lnSpc>
                <a:spcPct val="100000"/>
              </a:lnSpc>
              <a:spcBef>
                <a:spcPts val="500"/>
              </a:spcBef>
              <a:spcAft>
                <a:spcPts val="0"/>
              </a:spcAft>
              <a:buClrTx/>
              <a:buSzTx/>
              <a:buFont typeface="Wingdings" panose="05000000000000000000" pitchFamily="2" charset="2"/>
              <a:buChar char="§"/>
              <a:tabLst/>
              <a:defRPr/>
            </a:pPr>
            <a:r>
              <a:rPr kumimoji="0" lang="en-US" altLang="en-US" sz="2800" b="0" i="0" u="none" strike="noStrike" kern="1200" cap="none" spc="0" normalizeH="0" baseline="0" noProof="0" dirty="0">
                <a:ln>
                  <a:noFill/>
                </a:ln>
                <a:solidFill>
                  <a:srgbClr val="615D5B"/>
                </a:solidFill>
                <a:effectLst/>
                <a:uLnTx/>
                <a:uFillTx/>
                <a:latin typeface="Gill Sans MT" panose="020B0502020104020203"/>
                <a:ea typeface="+mn-ea"/>
                <a:cs typeface="+mn-cs"/>
              </a:rPr>
              <a:t>Uncertain legal status</a:t>
            </a:r>
          </a:p>
          <a:p>
            <a:pPr marL="457200" marR="0" lvl="0" indent="-457200" algn="l" defTabSz="457200" rtl="0" eaLnBrk="1" fontAlgn="auto" latinLnBrk="0" hangingPunct="1">
              <a:lnSpc>
                <a:spcPct val="100000"/>
              </a:lnSpc>
              <a:spcBef>
                <a:spcPts val="500"/>
              </a:spcBef>
              <a:spcAft>
                <a:spcPts val="0"/>
              </a:spcAft>
              <a:buClrTx/>
              <a:buSzTx/>
              <a:buFont typeface="Wingdings" panose="05000000000000000000" pitchFamily="2" charset="2"/>
              <a:buChar char="§"/>
              <a:tabLst/>
              <a:defRPr/>
            </a:pPr>
            <a:r>
              <a:rPr kumimoji="0" lang="en-US" altLang="en-US" sz="2800" b="0" i="0" u="none" strike="noStrike" kern="1200" cap="none" spc="0" normalizeH="0" baseline="0" noProof="0" dirty="0">
                <a:ln>
                  <a:noFill/>
                </a:ln>
                <a:solidFill>
                  <a:srgbClr val="615D5B"/>
                </a:solidFill>
                <a:effectLst/>
                <a:uLnTx/>
                <a:uFillTx/>
                <a:latin typeface="Gill Sans MT" panose="020B0502020104020203"/>
                <a:ea typeface="+mn-ea"/>
                <a:cs typeface="+mn-cs"/>
              </a:rPr>
              <a:t>Facing homelessness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nvGrpSpPr>
          <p:cNvPr id="8" name="Group 7">
            <a:extLst>
              <a:ext uri="{FF2B5EF4-FFF2-40B4-BE49-F238E27FC236}">
                <a16:creationId xmlns:a16="http://schemas.microsoft.com/office/drawing/2014/main" id="{1A74F643-5DFB-4AFC-9360-992C8EBD8D84}"/>
              </a:ext>
            </a:extLst>
          </p:cNvPr>
          <p:cNvGrpSpPr/>
          <p:nvPr/>
        </p:nvGrpSpPr>
        <p:grpSpPr>
          <a:xfrm>
            <a:off x="0" y="5990911"/>
            <a:ext cx="9144000" cy="1057539"/>
            <a:chOff x="0" y="5447948"/>
            <a:chExt cx="12192000" cy="1410052"/>
          </a:xfrm>
        </p:grpSpPr>
        <p:pic>
          <p:nvPicPr>
            <p:cNvPr id="9" name="Content Placeholder 4">
              <a:extLst>
                <a:ext uri="{FF2B5EF4-FFF2-40B4-BE49-F238E27FC236}">
                  <a16:creationId xmlns:a16="http://schemas.microsoft.com/office/drawing/2014/main" id="{D9CC2BF1-4E4B-400D-AB0A-8DEE9B48EAB4}"/>
                </a:ext>
              </a:extLst>
            </p:cNvPr>
            <p:cNvPicPr>
              <a:picLocks noChangeAspect="1"/>
            </p:cNvPicPr>
            <p:nvPr/>
          </p:nvPicPr>
          <p:blipFill>
            <a:blip r:embed="rId3"/>
            <a:stretch>
              <a:fillRect/>
            </a:stretch>
          </p:blipFill>
          <p:spPr>
            <a:xfrm>
              <a:off x="0" y="5447948"/>
              <a:ext cx="1812175" cy="952853"/>
            </a:xfrm>
            <a:prstGeom prst="rect">
              <a:avLst/>
            </a:prstGeom>
          </p:spPr>
        </p:pic>
        <p:sp>
          <p:nvSpPr>
            <p:cNvPr id="10" name="Rectangle 9">
              <a:extLst>
                <a:ext uri="{FF2B5EF4-FFF2-40B4-BE49-F238E27FC236}">
                  <a16:creationId xmlns:a16="http://schemas.microsoft.com/office/drawing/2014/main" id="{6519CC02-0B87-4678-AF78-F821AA04666D}"/>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27614F29-4637-40CE-B27D-FD6F242A6316}"/>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2316039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20131" y="574610"/>
            <a:ext cx="11190678" cy="1143000"/>
          </a:xfrm>
        </p:spPr>
        <p:txBody>
          <a:bodyPr/>
          <a:lstStyle/>
          <a:p>
            <a:pPr algn="ctr" eaLnBrk="1" hangingPunct="1"/>
            <a:r>
              <a:rPr lang="en-US" altLang="en-US" dirty="0"/>
              <a:t>Listen differently &amp; Build Bridges</a:t>
            </a:r>
          </a:p>
        </p:txBody>
      </p:sp>
      <p:sp>
        <p:nvSpPr>
          <p:cNvPr id="3" name="Content Placeholder 2"/>
          <p:cNvSpPr>
            <a:spLocks noGrp="1"/>
          </p:cNvSpPr>
          <p:nvPr>
            <p:ph idx="1"/>
          </p:nvPr>
        </p:nvSpPr>
        <p:spPr>
          <a:xfrm>
            <a:off x="543697" y="1900173"/>
            <a:ext cx="10911017" cy="4602163"/>
          </a:xfrm>
        </p:spPr>
        <p:txBody>
          <a:bodyPr>
            <a:normAutofit/>
          </a:bodyPr>
          <a:lstStyle/>
          <a:p>
            <a:pPr marL="0" indent="0" eaLnBrk="1" hangingPunct="1">
              <a:buNone/>
              <a:defRPr/>
            </a:pPr>
            <a:r>
              <a:rPr lang="en-US" sz="3200" dirty="0">
                <a:solidFill>
                  <a:schemeClr val="tx1">
                    <a:lumMod val="65000"/>
                    <a:lumOff val="35000"/>
                  </a:schemeClr>
                </a:solidFill>
              </a:rPr>
              <a:t>Listen to the survivor and ask what they need and want</a:t>
            </a:r>
          </a:p>
          <a:p>
            <a:pPr eaLnBrk="1" hangingPunct="1">
              <a:defRPr/>
            </a:pPr>
            <a:r>
              <a:rPr lang="en-US" sz="3200" dirty="0">
                <a:solidFill>
                  <a:schemeClr val="tx1">
                    <a:lumMod val="65000"/>
                    <a:lumOff val="35000"/>
                  </a:schemeClr>
                </a:solidFill>
              </a:rPr>
              <a:t>If the person causing harm is present with the survivor - do not have decision-making or safety-related conversations</a:t>
            </a:r>
          </a:p>
          <a:p>
            <a:pPr eaLnBrk="1" hangingPunct="1">
              <a:defRPr/>
            </a:pPr>
            <a:r>
              <a:rPr lang="en-US" sz="3200" dirty="0">
                <a:solidFill>
                  <a:schemeClr val="tx1">
                    <a:lumMod val="65000"/>
                    <a:lumOff val="35000"/>
                  </a:schemeClr>
                </a:solidFill>
              </a:rPr>
              <a:t>Consider why a survivor may use violence—in self-defense, protect children or to regain control over their life</a:t>
            </a:r>
          </a:p>
          <a:p>
            <a:pPr marL="0" indent="0" eaLnBrk="1" hangingPunct="1">
              <a:buNone/>
              <a:defRPr/>
            </a:pPr>
            <a:r>
              <a:rPr lang="en-US" sz="3200" dirty="0">
                <a:solidFill>
                  <a:schemeClr val="tx1">
                    <a:lumMod val="65000"/>
                    <a:lumOff val="35000"/>
                  </a:schemeClr>
                </a:solidFill>
              </a:rPr>
              <a:t>Help bridge the relationship between the survivor and the DV program</a:t>
            </a:r>
          </a:p>
        </p:txBody>
      </p:sp>
      <p:sp>
        <p:nvSpPr>
          <p:cNvPr id="31748"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8E16A06-FF1D-4BA4-AEF8-D5F3CDAD1E44}" type="slidenum">
              <a:rPr kumimoji="0" lang="en-US" altLang="en-US" sz="900" b="0" i="0" u="none" strike="noStrike" kern="1200" cap="none" spc="0" normalizeH="0" baseline="0" noProof="0" smtClean="0">
                <a:ln>
                  <a:noFill/>
                </a:ln>
                <a:solidFill>
                  <a:srgbClr val="E5C243">
                    <a:lumMod val="50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altLang="en-US" sz="900" b="0" i="0" u="none" strike="noStrike" kern="1200" cap="none" spc="0" normalizeH="0" baseline="0" noProof="0" dirty="0">
              <a:ln>
                <a:noFill/>
              </a:ln>
              <a:solidFill>
                <a:srgbClr val="E5C243">
                  <a:lumMod val="50000"/>
                </a:srgbClr>
              </a:solidFill>
              <a:effectLst/>
              <a:uLnTx/>
              <a:uFillTx/>
              <a:latin typeface="Gill Sans MT" panose="020B0502020104020203"/>
              <a:ea typeface="+mn-ea"/>
              <a:cs typeface="+mn-cs"/>
            </a:endParaRPr>
          </a:p>
        </p:txBody>
      </p:sp>
      <p:grpSp>
        <p:nvGrpSpPr>
          <p:cNvPr id="6" name="Group 5">
            <a:extLst>
              <a:ext uri="{FF2B5EF4-FFF2-40B4-BE49-F238E27FC236}">
                <a16:creationId xmlns:a16="http://schemas.microsoft.com/office/drawing/2014/main" id="{E8EB4EDD-A21B-4CA0-B648-E33AC92132EC}"/>
              </a:ext>
            </a:extLst>
          </p:cNvPr>
          <p:cNvGrpSpPr/>
          <p:nvPr/>
        </p:nvGrpSpPr>
        <p:grpSpPr>
          <a:xfrm>
            <a:off x="0" y="6226657"/>
            <a:ext cx="9144000" cy="1057539"/>
            <a:chOff x="0" y="5447948"/>
            <a:chExt cx="12192000" cy="1410052"/>
          </a:xfrm>
        </p:grpSpPr>
        <p:pic>
          <p:nvPicPr>
            <p:cNvPr id="7" name="Content Placeholder 4">
              <a:extLst>
                <a:ext uri="{FF2B5EF4-FFF2-40B4-BE49-F238E27FC236}">
                  <a16:creationId xmlns:a16="http://schemas.microsoft.com/office/drawing/2014/main" id="{D81A4DA1-965E-4F68-A52C-0C231F37918C}"/>
                </a:ext>
              </a:extLst>
            </p:cNvPr>
            <p:cNvPicPr>
              <a:picLocks noChangeAspect="1"/>
            </p:cNvPicPr>
            <p:nvPr/>
          </p:nvPicPr>
          <p:blipFill>
            <a:blip r:embed="rId3"/>
            <a:stretch>
              <a:fillRect/>
            </a:stretch>
          </p:blipFill>
          <p:spPr>
            <a:xfrm>
              <a:off x="0" y="5447948"/>
              <a:ext cx="1812175" cy="952853"/>
            </a:xfrm>
            <a:prstGeom prst="rect">
              <a:avLst/>
            </a:prstGeom>
          </p:spPr>
        </p:pic>
        <p:sp>
          <p:nvSpPr>
            <p:cNvPr id="8" name="Rectangle 7">
              <a:extLst>
                <a:ext uri="{FF2B5EF4-FFF2-40B4-BE49-F238E27FC236}">
                  <a16:creationId xmlns:a16="http://schemas.microsoft.com/office/drawing/2014/main" id="{5DE035FA-6666-4149-B495-1413241C4582}"/>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0A1BEB6D-D4CC-43FA-97B8-1AEA4E2BDD40}"/>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753855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4BAAB-5B22-4B8B-9243-D275FF4EF880}"/>
              </a:ext>
            </a:extLst>
          </p:cNvPr>
          <p:cNvSpPr>
            <a:spLocks noGrp="1"/>
          </p:cNvSpPr>
          <p:nvPr>
            <p:ph type="title"/>
          </p:nvPr>
        </p:nvSpPr>
        <p:spPr/>
        <p:txBody>
          <a:bodyPr/>
          <a:lstStyle/>
          <a:p>
            <a:pPr algn="ctr"/>
            <a:r>
              <a:rPr lang="en-US" dirty="0"/>
              <a:t>OUTLINE</a:t>
            </a:r>
          </a:p>
        </p:txBody>
      </p:sp>
      <p:sp>
        <p:nvSpPr>
          <p:cNvPr id="3" name="Content Placeholder 2">
            <a:extLst>
              <a:ext uri="{FF2B5EF4-FFF2-40B4-BE49-F238E27FC236}">
                <a16:creationId xmlns:a16="http://schemas.microsoft.com/office/drawing/2014/main" id="{A522C808-F5B9-4843-B00D-3C76F50364B7}"/>
              </a:ext>
            </a:extLst>
          </p:cNvPr>
          <p:cNvSpPr>
            <a:spLocks noGrp="1"/>
          </p:cNvSpPr>
          <p:nvPr>
            <p:ph idx="1"/>
          </p:nvPr>
        </p:nvSpPr>
        <p:spPr>
          <a:xfrm>
            <a:off x="947257" y="1811023"/>
            <a:ext cx="10515600" cy="4351338"/>
          </a:xfrm>
        </p:spPr>
        <p:txBody>
          <a:bodyPr/>
          <a:lstStyle/>
          <a:p>
            <a:r>
              <a:rPr lang="en-US" dirty="0"/>
              <a:t>DV and Homelessness</a:t>
            </a:r>
          </a:p>
          <a:p>
            <a:r>
              <a:rPr lang="en-US" dirty="0"/>
              <a:t>Recognizing and Responding to Domestic Violence</a:t>
            </a:r>
          </a:p>
          <a:p>
            <a:r>
              <a:rPr lang="en-US" dirty="0"/>
              <a:t>Safety Planning:  Safety versus </a:t>
            </a:r>
            <a:r>
              <a:rPr lang="en-US" dirty="0" err="1"/>
              <a:t>SafeR</a:t>
            </a:r>
            <a:endParaRPr lang="en-US" dirty="0"/>
          </a:p>
          <a:p>
            <a:r>
              <a:rPr lang="en-US" dirty="0"/>
              <a:t>Legal Protections for DV Survivors</a:t>
            </a:r>
          </a:p>
          <a:p>
            <a:r>
              <a:rPr lang="en-US" dirty="0"/>
              <a:t>What About Immigrants</a:t>
            </a:r>
          </a:p>
          <a:p>
            <a:r>
              <a:rPr lang="en-US" dirty="0"/>
              <a:t>Working with DV Advocates and Agencies</a:t>
            </a:r>
          </a:p>
          <a:p>
            <a:endParaRPr lang="en-US" dirty="0"/>
          </a:p>
        </p:txBody>
      </p:sp>
      <p:grpSp>
        <p:nvGrpSpPr>
          <p:cNvPr id="4" name="Group 3">
            <a:extLst>
              <a:ext uri="{FF2B5EF4-FFF2-40B4-BE49-F238E27FC236}">
                <a16:creationId xmlns:a16="http://schemas.microsoft.com/office/drawing/2014/main" id="{6A632A5B-B0F8-448E-84AF-8718A7281FFD}"/>
              </a:ext>
            </a:extLst>
          </p:cNvPr>
          <p:cNvGrpSpPr/>
          <p:nvPr/>
        </p:nvGrpSpPr>
        <p:grpSpPr>
          <a:xfrm>
            <a:off x="838200" y="5633591"/>
            <a:ext cx="9144000" cy="1057539"/>
            <a:chOff x="0" y="5447948"/>
            <a:chExt cx="12192000" cy="1410052"/>
          </a:xfrm>
        </p:grpSpPr>
        <p:pic>
          <p:nvPicPr>
            <p:cNvPr id="5" name="Content Placeholder 4">
              <a:extLst>
                <a:ext uri="{FF2B5EF4-FFF2-40B4-BE49-F238E27FC236}">
                  <a16:creationId xmlns:a16="http://schemas.microsoft.com/office/drawing/2014/main" id="{E9690257-E492-408A-9556-D194455BE145}"/>
                </a:ext>
              </a:extLst>
            </p:cNvPr>
            <p:cNvPicPr>
              <a:picLocks noChangeAspect="1"/>
            </p:cNvPicPr>
            <p:nvPr/>
          </p:nvPicPr>
          <p:blipFill>
            <a:blip r:embed="rId3"/>
            <a:stretch>
              <a:fillRect/>
            </a:stretch>
          </p:blipFill>
          <p:spPr>
            <a:xfrm>
              <a:off x="0" y="5447948"/>
              <a:ext cx="1812175" cy="952853"/>
            </a:xfrm>
            <a:prstGeom prst="rect">
              <a:avLst/>
            </a:prstGeom>
          </p:spPr>
        </p:pic>
        <p:sp>
          <p:nvSpPr>
            <p:cNvPr id="6" name="Rectangle 5">
              <a:extLst>
                <a:ext uri="{FF2B5EF4-FFF2-40B4-BE49-F238E27FC236}">
                  <a16:creationId xmlns:a16="http://schemas.microsoft.com/office/drawing/2014/main" id="{E249703A-8BB1-4C10-881A-F9B19AA10D2E}"/>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9CCCA282-26D7-4101-B104-8E80EFE1E090}"/>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2751532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864973" y="421340"/>
            <a:ext cx="9403739" cy="1362636"/>
          </a:xfrm>
        </p:spPr>
        <p:txBody>
          <a:bodyPr>
            <a:normAutofit/>
          </a:bodyPr>
          <a:lstStyle/>
          <a:p>
            <a:pPr eaLnBrk="1" hangingPunct="1"/>
            <a:r>
              <a:rPr lang="en-US" altLang="en-US" sz="4600" dirty="0"/>
              <a:t>Confidentiality:  </a:t>
            </a:r>
            <a:r>
              <a:rPr lang="en-US" altLang="en-US" sz="4600" dirty="0" err="1"/>
              <a:t>HoNOR</a:t>
            </a:r>
            <a:r>
              <a:rPr lang="en-US" altLang="en-US" sz="4600" dirty="0"/>
              <a:t> IT!</a:t>
            </a:r>
          </a:p>
        </p:txBody>
      </p:sp>
      <p:sp>
        <p:nvSpPr>
          <p:cNvPr id="20483" name="Content Placeholder 2"/>
          <p:cNvSpPr>
            <a:spLocks noGrp="1"/>
          </p:cNvSpPr>
          <p:nvPr>
            <p:ph idx="1"/>
          </p:nvPr>
        </p:nvSpPr>
        <p:spPr>
          <a:xfrm>
            <a:off x="617839" y="2172179"/>
            <a:ext cx="7821826" cy="4339832"/>
          </a:xfrm>
        </p:spPr>
        <p:txBody>
          <a:bodyPr>
            <a:normAutofit fontScale="77500" lnSpcReduction="20000"/>
          </a:bodyPr>
          <a:lstStyle/>
          <a:p>
            <a:pPr marL="0" indent="0" eaLnBrk="1" hangingPunct="1">
              <a:spcBef>
                <a:spcPct val="0"/>
              </a:spcBef>
              <a:buNone/>
            </a:pPr>
            <a:r>
              <a:rPr lang="en-US" altLang="en-US" sz="3100" dirty="0">
                <a:solidFill>
                  <a:srgbClr val="615D5B"/>
                </a:solidFill>
              </a:rPr>
              <a:t>WHY?</a:t>
            </a:r>
          </a:p>
          <a:p>
            <a:pPr eaLnBrk="1" hangingPunct="1">
              <a:spcBef>
                <a:spcPct val="0"/>
              </a:spcBef>
            </a:pPr>
            <a:r>
              <a:rPr lang="en-US" altLang="en-US" sz="2600" dirty="0">
                <a:solidFill>
                  <a:srgbClr val="615D5B"/>
                </a:solidFill>
              </a:rPr>
              <a:t>Survivors control over their information is key to autonomy and safety </a:t>
            </a:r>
          </a:p>
          <a:p>
            <a:pPr marL="0" indent="0" eaLnBrk="1" hangingPunct="1">
              <a:spcBef>
                <a:spcPct val="0"/>
              </a:spcBef>
              <a:buNone/>
            </a:pPr>
            <a:endParaRPr lang="en-US" altLang="en-US" sz="2600" dirty="0">
              <a:solidFill>
                <a:srgbClr val="615D5B"/>
              </a:solidFill>
            </a:endParaRPr>
          </a:p>
          <a:p>
            <a:pPr marL="0" indent="0" eaLnBrk="1" hangingPunct="1">
              <a:spcBef>
                <a:spcPct val="0"/>
              </a:spcBef>
              <a:buNone/>
            </a:pPr>
            <a:r>
              <a:rPr lang="en-US" altLang="en-US" sz="3100" dirty="0">
                <a:solidFill>
                  <a:srgbClr val="615D5B"/>
                </a:solidFill>
              </a:rPr>
              <a:t>Legal protections</a:t>
            </a:r>
          </a:p>
          <a:p>
            <a:pPr eaLnBrk="1" hangingPunct="1">
              <a:spcBef>
                <a:spcPct val="0"/>
              </a:spcBef>
            </a:pPr>
            <a:r>
              <a:rPr lang="en-US" altLang="en-US" sz="2600" dirty="0">
                <a:solidFill>
                  <a:srgbClr val="615D5B"/>
                </a:solidFill>
              </a:rPr>
              <a:t>Federal and state legal obligations for written and oral information</a:t>
            </a:r>
          </a:p>
          <a:p>
            <a:pPr eaLnBrk="1" hangingPunct="1">
              <a:spcBef>
                <a:spcPct val="0"/>
              </a:spcBef>
            </a:pPr>
            <a:endParaRPr lang="en-US" altLang="en-US" sz="1800" dirty="0">
              <a:solidFill>
                <a:srgbClr val="615D5B"/>
              </a:solidFill>
            </a:endParaRPr>
          </a:p>
          <a:p>
            <a:pPr eaLnBrk="1" hangingPunct="1">
              <a:spcBef>
                <a:spcPct val="0"/>
              </a:spcBef>
              <a:buClr>
                <a:srgbClr val="615D5B"/>
              </a:buClr>
            </a:pPr>
            <a:r>
              <a:rPr lang="en-US" altLang="en-US" sz="2600" dirty="0">
                <a:solidFill>
                  <a:srgbClr val="615D5B"/>
                </a:solidFill>
              </a:rPr>
              <a:t>Best practices for release of information</a:t>
            </a:r>
          </a:p>
          <a:p>
            <a:pPr eaLnBrk="1" hangingPunct="1">
              <a:spcBef>
                <a:spcPct val="0"/>
              </a:spcBef>
              <a:buClr>
                <a:srgbClr val="615D5B"/>
              </a:buClr>
            </a:pPr>
            <a:endParaRPr lang="en-US" altLang="en-US" sz="1800" dirty="0">
              <a:solidFill>
                <a:srgbClr val="615D5B"/>
              </a:solidFill>
            </a:endParaRPr>
          </a:p>
          <a:p>
            <a:pPr eaLnBrk="1" hangingPunct="1">
              <a:spcBef>
                <a:spcPct val="0"/>
              </a:spcBef>
              <a:buClr>
                <a:srgbClr val="615D5B"/>
              </a:buClr>
            </a:pPr>
            <a:r>
              <a:rPr lang="en-US" altLang="en-US" sz="2600" dirty="0">
                <a:solidFill>
                  <a:srgbClr val="615D5B"/>
                </a:solidFill>
              </a:rPr>
              <a:t>Look for potential breaches of confidentiality in your program</a:t>
            </a:r>
          </a:p>
          <a:p>
            <a:pPr marL="0" indent="0" eaLnBrk="1" hangingPunct="1">
              <a:spcBef>
                <a:spcPct val="0"/>
              </a:spcBef>
              <a:buClr>
                <a:srgbClr val="615D5B"/>
              </a:buClr>
              <a:buNone/>
            </a:pPr>
            <a:endParaRPr lang="en-US" altLang="en-US" sz="1800" dirty="0">
              <a:solidFill>
                <a:srgbClr val="615D5B"/>
              </a:solidFill>
            </a:endParaRPr>
          </a:p>
          <a:p>
            <a:pPr marL="0" indent="0" eaLnBrk="1" hangingPunct="1">
              <a:spcBef>
                <a:spcPct val="0"/>
              </a:spcBef>
              <a:buClr>
                <a:srgbClr val="615D5B"/>
              </a:buClr>
              <a:buNone/>
            </a:pPr>
            <a:r>
              <a:rPr lang="en-US" altLang="en-US" sz="3100" dirty="0">
                <a:solidFill>
                  <a:srgbClr val="615D5B"/>
                </a:solidFill>
              </a:rPr>
              <a:t>When in doubt?</a:t>
            </a:r>
          </a:p>
          <a:p>
            <a:pPr marL="0" indent="0" eaLnBrk="1" hangingPunct="1">
              <a:spcBef>
                <a:spcPct val="0"/>
              </a:spcBef>
              <a:buClr>
                <a:srgbClr val="615D5B"/>
              </a:buClr>
              <a:buNone/>
            </a:pPr>
            <a:r>
              <a:rPr lang="en-US" altLang="en-US" sz="2600" dirty="0">
                <a:solidFill>
                  <a:srgbClr val="615D5B"/>
                </a:solidFill>
              </a:rPr>
              <a:t>Ask the survivor – your expert! </a:t>
            </a:r>
            <a:endParaRPr lang="en-US" altLang="en-US" sz="2600" i="1" dirty="0">
              <a:solidFill>
                <a:srgbClr val="615D5B"/>
              </a:solidFill>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B9CF-0517-4998-A3A9-C1259003569B}" type="slidenum">
              <a:rPr kumimoji="0" lang="en-US" sz="900" b="0" i="0" u="none" strike="noStrike" kern="1200" cap="none" spc="0" normalizeH="0" baseline="0" noProof="0" smtClean="0">
                <a:ln>
                  <a:noFill/>
                </a:ln>
                <a:solidFill>
                  <a:srgbClr val="D55816"/>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a:ln>
                <a:noFill/>
              </a:ln>
              <a:solidFill>
                <a:srgbClr val="D55816"/>
              </a:solidFill>
              <a:effectLst/>
              <a:uLnTx/>
              <a:uFillTx/>
              <a:latin typeface="Gill Sans MT" panose="020B0502020104020203"/>
              <a:ea typeface="+mn-ea"/>
              <a:cs typeface="+mn-cs"/>
            </a:endParaRPr>
          </a:p>
        </p:txBody>
      </p:sp>
      <p:pic>
        <p:nvPicPr>
          <p:cNvPr id="4" name="Picture 3">
            <a:extLst>
              <a:ext uri="{FF2B5EF4-FFF2-40B4-BE49-F238E27FC236}">
                <a16:creationId xmlns:a16="http://schemas.microsoft.com/office/drawing/2014/main" id="{272F63EA-DF9B-4DF0-BD2B-82F9F408E9ED}"/>
              </a:ext>
            </a:extLst>
          </p:cNvPr>
          <p:cNvPicPr>
            <a:picLocks noChangeAspect="1"/>
          </p:cNvPicPr>
          <p:nvPr/>
        </p:nvPicPr>
        <p:blipFill>
          <a:blip r:embed="rId3"/>
          <a:stretch>
            <a:fillRect/>
          </a:stretch>
        </p:blipFill>
        <p:spPr>
          <a:xfrm>
            <a:off x="8118389" y="1970691"/>
            <a:ext cx="3658452" cy="3416855"/>
          </a:xfrm>
          <a:prstGeom prst="rect">
            <a:avLst/>
          </a:prstGeom>
        </p:spPr>
      </p:pic>
      <p:grpSp>
        <p:nvGrpSpPr>
          <p:cNvPr id="7" name="Group 6">
            <a:extLst>
              <a:ext uri="{FF2B5EF4-FFF2-40B4-BE49-F238E27FC236}">
                <a16:creationId xmlns:a16="http://schemas.microsoft.com/office/drawing/2014/main" id="{C21A34E1-2CBC-417F-9207-8AF316287D38}"/>
              </a:ext>
            </a:extLst>
          </p:cNvPr>
          <p:cNvGrpSpPr/>
          <p:nvPr/>
        </p:nvGrpSpPr>
        <p:grpSpPr>
          <a:xfrm>
            <a:off x="115614" y="6191844"/>
            <a:ext cx="10552386" cy="1057539"/>
            <a:chOff x="0" y="5447948"/>
            <a:chExt cx="12192000" cy="1410052"/>
          </a:xfrm>
        </p:grpSpPr>
        <p:pic>
          <p:nvPicPr>
            <p:cNvPr id="8" name="Content Placeholder 4">
              <a:extLst>
                <a:ext uri="{FF2B5EF4-FFF2-40B4-BE49-F238E27FC236}">
                  <a16:creationId xmlns:a16="http://schemas.microsoft.com/office/drawing/2014/main" id="{C8CBBA80-D96E-421C-96A5-DFAB18757218}"/>
                </a:ext>
              </a:extLst>
            </p:cNvPr>
            <p:cNvPicPr>
              <a:picLocks noChangeAspect="1"/>
            </p:cNvPicPr>
            <p:nvPr/>
          </p:nvPicPr>
          <p:blipFill>
            <a:blip r:embed="rId4"/>
            <a:stretch>
              <a:fillRect/>
            </a:stretch>
          </p:blipFill>
          <p:spPr>
            <a:xfrm>
              <a:off x="0" y="5447948"/>
              <a:ext cx="1812175" cy="952853"/>
            </a:xfrm>
            <a:prstGeom prst="rect">
              <a:avLst/>
            </a:prstGeom>
          </p:spPr>
        </p:pic>
        <p:sp>
          <p:nvSpPr>
            <p:cNvPr id="9" name="Rectangle 8">
              <a:extLst>
                <a:ext uri="{FF2B5EF4-FFF2-40B4-BE49-F238E27FC236}">
                  <a16:creationId xmlns:a16="http://schemas.microsoft.com/office/drawing/2014/main" id="{04F5582E-B580-4722-87FC-D8B0C6DA7391}"/>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7E7BDEF4-1E91-409E-80C6-8B9F6B1ED01C}"/>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3973332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AD485-2282-4912-B056-0DEDA86845DE}"/>
              </a:ext>
            </a:extLst>
          </p:cNvPr>
          <p:cNvSpPr>
            <a:spLocks noGrp="1"/>
          </p:cNvSpPr>
          <p:nvPr>
            <p:ph type="title"/>
          </p:nvPr>
        </p:nvSpPr>
        <p:spPr/>
        <p:txBody>
          <a:bodyPr/>
          <a:lstStyle/>
          <a:p>
            <a:r>
              <a:rPr lang="en-US" dirty="0"/>
              <a:t>Relevant handouts for this section:</a:t>
            </a:r>
          </a:p>
        </p:txBody>
      </p:sp>
      <p:sp>
        <p:nvSpPr>
          <p:cNvPr id="3" name="Content Placeholder 2">
            <a:extLst>
              <a:ext uri="{FF2B5EF4-FFF2-40B4-BE49-F238E27FC236}">
                <a16:creationId xmlns:a16="http://schemas.microsoft.com/office/drawing/2014/main" id="{80689CEF-3755-40A8-81AF-C65AE95468B7}"/>
              </a:ext>
            </a:extLst>
          </p:cNvPr>
          <p:cNvSpPr>
            <a:spLocks noGrp="1"/>
          </p:cNvSpPr>
          <p:nvPr>
            <p:ph idx="1"/>
          </p:nvPr>
        </p:nvSpPr>
        <p:spPr/>
        <p:txBody>
          <a:bodyPr/>
          <a:lstStyle/>
          <a:p>
            <a:r>
              <a:rPr lang="en-US" dirty="0">
                <a:hlinkClick r:id="rId2"/>
              </a:rPr>
              <a:t>Nine things to know about Domestic and Sexual Violence</a:t>
            </a:r>
            <a:endParaRPr lang="en-US" dirty="0"/>
          </a:p>
          <a:p>
            <a:r>
              <a:rPr lang="en-US" dirty="0"/>
              <a:t>Things Housing/Homeless Providers Should Know</a:t>
            </a:r>
          </a:p>
        </p:txBody>
      </p:sp>
    </p:spTree>
    <p:extLst>
      <p:ext uri="{BB962C8B-B14F-4D97-AF65-F5344CB8AC3E}">
        <p14:creationId xmlns:p14="http://schemas.microsoft.com/office/powerpoint/2010/main" val="402271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83F1FFD-1AA8-4EC2-97B9-FEC7564F48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4" name="Picture 3">
            <a:extLst>
              <a:ext uri="{FF2B5EF4-FFF2-40B4-BE49-F238E27FC236}">
                <a16:creationId xmlns:a16="http://schemas.microsoft.com/office/drawing/2014/main" id="{75F6E921-A134-BF47-9211-37658D00E06E}"/>
              </a:ext>
            </a:extLst>
          </p:cNvPr>
          <p:cNvPicPr>
            <a:picLocks noChangeAspect="1"/>
          </p:cNvPicPr>
          <p:nvPr/>
        </p:nvPicPr>
        <p:blipFill rotWithShape="1">
          <a:blip r:embed="rId2">
            <a:extLst>
              <a:ext uri="{28A0092B-C50C-407E-A947-70E740481C1C}">
                <a14:useLocalDpi xmlns:a14="http://schemas.microsoft.com/office/drawing/2010/main" val="0"/>
              </a:ext>
            </a:extLst>
          </a:blip>
          <a:srcRect l="11830" r="1" b="1"/>
          <a:stretch/>
        </p:blipFill>
        <p:spPr>
          <a:xfrm>
            <a:off x="446534" y="723899"/>
            <a:ext cx="7498616" cy="5676901"/>
          </a:xfrm>
          <a:prstGeom prst="rect">
            <a:avLst/>
          </a:prstGeom>
        </p:spPr>
      </p:pic>
      <p:sp>
        <p:nvSpPr>
          <p:cNvPr id="11" name="Rectangle 10">
            <a:extLst>
              <a:ext uri="{FF2B5EF4-FFF2-40B4-BE49-F238E27FC236}">
                <a16:creationId xmlns:a16="http://schemas.microsoft.com/office/drawing/2014/main" id="{8FF0F8A7-C9E3-49D9-A67E-09FF582C7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3" name="Group 12">
            <a:extLst>
              <a:ext uri="{FF2B5EF4-FFF2-40B4-BE49-F238E27FC236}">
                <a16:creationId xmlns:a16="http://schemas.microsoft.com/office/drawing/2014/main" id="{A4274C20-A98B-4AC3-B16A-B7F41CB582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4" name="Rectangle 13">
              <a:extLst>
                <a:ext uri="{FF2B5EF4-FFF2-40B4-BE49-F238E27FC236}">
                  <a16:creationId xmlns:a16="http://schemas.microsoft.com/office/drawing/2014/main" id="{43ECC69B-2243-424A-8237-CF490F8B06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D2EA3B9-3D17-4510-8464-E74F67267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AA5DFA43-F31D-4C31-8826-6B40A21CF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3E5E91A6-5826-0E4A-BB00-A976264E8551}"/>
              </a:ext>
            </a:extLst>
          </p:cNvPr>
          <p:cNvSpPr>
            <a:spLocks noGrp="1"/>
          </p:cNvSpPr>
          <p:nvPr>
            <p:ph type="ctrTitle"/>
          </p:nvPr>
        </p:nvSpPr>
        <p:spPr>
          <a:xfrm>
            <a:off x="8296275" y="1419225"/>
            <a:ext cx="3081576" cy="2085869"/>
          </a:xfrm>
        </p:spPr>
        <p:txBody>
          <a:bodyPr>
            <a:normAutofit/>
          </a:bodyPr>
          <a:lstStyle/>
          <a:p>
            <a:r>
              <a:rPr lang="en-US" dirty="0">
                <a:solidFill>
                  <a:srgbClr val="FFFFFF"/>
                </a:solidFill>
              </a:rPr>
              <a:t>What about immigrants?</a:t>
            </a:r>
          </a:p>
        </p:txBody>
      </p:sp>
    </p:spTree>
    <p:extLst>
      <p:ext uri="{BB962C8B-B14F-4D97-AF65-F5344CB8AC3E}">
        <p14:creationId xmlns:p14="http://schemas.microsoft.com/office/powerpoint/2010/main" val="727683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AA443EB-1465-904E-B513-01E43366890C}"/>
              </a:ext>
            </a:extLst>
          </p:cNvPr>
          <p:cNvGraphicFramePr/>
          <p:nvPr>
            <p:extLst/>
          </p:nvPr>
        </p:nvGraphicFramePr>
        <p:xfrm>
          <a:off x="935704" y="1487424"/>
          <a:ext cx="10233230" cy="4803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D12AC433-156A-724F-BD5C-8CA7EDABEDFB}"/>
              </a:ext>
            </a:extLst>
          </p:cNvPr>
          <p:cNvSpPr txBox="1"/>
          <p:nvPr/>
        </p:nvSpPr>
        <p:spPr>
          <a:xfrm>
            <a:off x="1675219" y="691192"/>
            <a:ext cx="10516781" cy="98488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t>Barriers to Accessing Services for Immigrants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nvGrpSpPr>
          <p:cNvPr id="5" name="Group 4">
            <a:extLst>
              <a:ext uri="{FF2B5EF4-FFF2-40B4-BE49-F238E27FC236}">
                <a16:creationId xmlns:a16="http://schemas.microsoft.com/office/drawing/2014/main" id="{8D2AE85F-B95D-4D94-AC7C-BA52313704D0}"/>
              </a:ext>
            </a:extLst>
          </p:cNvPr>
          <p:cNvGrpSpPr/>
          <p:nvPr/>
        </p:nvGrpSpPr>
        <p:grpSpPr>
          <a:xfrm>
            <a:off x="-43681" y="6291071"/>
            <a:ext cx="12192000" cy="1057539"/>
            <a:chOff x="0" y="5447948"/>
            <a:chExt cx="12192000" cy="1410052"/>
          </a:xfrm>
        </p:grpSpPr>
        <p:pic>
          <p:nvPicPr>
            <p:cNvPr id="6" name="Content Placeholder 4">
              <a:extLst>
                <a:ext uri="{FF2B5EF4-FFF2-40B4-BE49-F238E27FC236}">
                  <a16:creationId xmlns:a16="http://schemas.microsoft.com/office/drawing/2014/main" id="{328C67C9-EB10-44CA-BC31-C31ECF155ED2}"/>
                </a:ext>
              </a:extLst>
            </p:cNvPr>
            <p:cNvPicPr>
              <a:picLocks noChangeAspect="1"/>
            </p:cNvPicPr>
            <p:nvPr/>
          </p:nvPicPr>
          <p:blipFill>
            <a:blip r:embed="rId7"/>
            <a:stretch>
              <a:fillRect/>
            </a:stretch>
          </p:blipFill>
          <p:spPr>
            <a:xfrm>
              <a:off x="0" y="5447948"/>
              <a:ext cx="1812175" cy="952853"/>
            </a:xfrm>
            <a:prstGeom prst="rect">
              <a:avLst/>
            </a:prstGeom>
          </p:spPr>
        </p:pic>
        <p:sp>
          <p:nvSpPr>
            <p:cNvPr id="7" name="Rectangle 6">
              <a:extLst>
                <a:ext uri="{FF2B5EF4-FFF2-40B4-BE49-F238E27FC236}">
                  <a16:creationId xmlns:a16="http://schemas.microsoft.com/office/drawing/2014/main" id="{A418DC11-D37C-4611-AE32-CB212B00BF19}"/>
                </a:ext>
              </a:extLst>
            </p:cNvPr>
            <p:cNvSpPr/>
            <p:nvPr/>
          </p:nvSpPr>
          <p:spPr>
            <a:xfrm>
              <a:off x="0" y="6467302"/>
              <a:ext cx="12192000" cy="39069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8" name="Rectangle 7">
              <a:extLst>
                <a:ext uri="{FF2B5EF4-FFF2-40B4-BE49-F238E27FC236}">
                  <a16:creationId xmlns:a16="http://schemas.microsoft.com/office/drawing/2014/main" id="{191BD271-79B3-41BD-9274-6D8F8F00FD50}"/>
                </a:ext>
              </a:extLst>
            </p:cNvPr>
            <p:cNvSpPr/>
            <p:nvPr/>
          </p:nvSpPr>
          <p:spPr>
            <a:xfrm>
              <a:off x="0" y="6334299"/>
              <a:ext cx="12192000" cy="133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grpSp>
    </p:spTree>
    <p:extLst>
      <p:ext uri="{BB962C8B-B14F-4D97-AF65-F5344CB8AC3E}">
        <p14:creationId xmlns:p14="http://schemas.microsoft.com/office/powerpoint/2010/main" val="502646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357" y="537008"/>
            <a:ext cx="10723035" cy="1097769"/>
          </a:xfrm>
        </p:spPr>
        <p:txBody>
          <a:bodyPr/>
          <a:lstStyle/>
          <a:p>
            <a:pPr algn="ctr"/>
            <a:r>
              <a:rPr lang="en-US" sz="5000" dirty="0"/>
              <a:t>Tactics </a:t>
            </a:r>
          </a:p>
        </p:txBody>
      </p:sp>
      <p:sp>
        <p:nvSpPr>
          <p:cNvPr id="3" name="Content Placeholder 2"/>
          <p:cNvSpPr>
            <a:spLocks noGrp="1"/>
          </p:cNvSpPr>
          <p:nvPr>
            <p:ph idx="1"/>
          </p:nvPr>
        </p:nvSpPr>
        <p:spPr>
          <a:xfrm>
            <a:off x="1161143" y="1751006"/>
            <a:ext cx="10762675" cy="5264726"/>
          </a:xfrm>
        </p:spPr>
        <p:txBody>
          <a:bodyPr>
            <a:normAutofit fontScale="92500" lnSpcReduction="20000"/>
          </a:bodyPr>
          <a:lstStyle/>
          <a:p>
            <a:r>
              <a:rPr lang="en-US" sz="2600" dirty="0"/>
              <a:t>Creating Fear</a:t>
            </a:r>
          </a:p>
          <a:p>
            <a:pPr lvl="1"/>
            <a:r>
              <a:rPr lang="en-US" sz="2600" dirty="0"/>
              <a:t>Deportation</a:t>
            </a:r>
          </a:p>
          <a:p>
            <a:pPr lvl="1"/>
            <a:r>
              <a:rPr lang="en-US" sz="2600" dirty="0"/>
              <a:t>Children</a:t>
            </a:r>
          </a:p>
          <a:p>
            <a:pPr lvl="1"/>
            <a:r>
              <a:rPr lang="en-US" sz="2600" dirty="0"/>
              <a:t>False information</a:t>
            </a:r>
          </a:p>
          <a:p>
            <a:r>
              <a:rPr lang="en-US" sz="2600" dirty="0"/>
              <a:t>Economic Abuse</a:t>
            </a:r>
          </a:p>
          <a:p>
            <a:r>
              <a:rPr lang="en-US" sz="2600" dirty="0"/>
              <a:t>Immigrations status</a:t>
            </a:r>
          </a:p>
          <a:p>
            <a:r>
              <a:rPr lang="en-US" sz="2600" dirty="0"/>
              <a:t>Isolation/lack of familial support</a:t>
            </a:r>
          </a:p>
          <a:p>
            <a:r>
              <a:rPr lang="en-US" sz="2600" dirty="0"/>
              <a:t>Lack of knowledge about U.S. laws/protection against DV</a:t>
            </a:r>
          </a:p>
          <a:p>
            <a:r>
              <a:rPr lang="en-US" sz="2600" dirty="0"/>
              <a:t>Transnational abandonment</a:t>
            </a:r>
          </a:p>
          <a:p>
            <a:r>
              <a:rPr lang="en-US" sz="2600" dirty="0"/>
              <a:t>Turns community against them </a:t>
            </a:r>
          </a:p>
          <a:p>
            <a:r>
              <a:rPr lang="en-US" sz="2600" dirty="0"/>
              <a:t>Withholding visa/passport</a:t>
            </a:r>
          </a:p>
          <a:p>
            <a:pPr lvl="1"/>
            <a:endParaRPr lang="en-US" dirty="0"/>
          </a:p>
        </p:txBody>
      </p:sp>
      <p:sp>
        <p:nvSpPr>
          <p:cNvPr id="4" name="Footer Placeholder 3"/>
          <p:cNvSpPr>
            <a:spLocks noGrp="1"/>
          </p:cNvSpPr>
          <p:nvPr>
            <p:ph type="ftr" sz="quarter" idx="11"/>
          </p:nvPr>
        </p:nvSpPr>
        <p:spPr>
          <a:xfrm>
            <a:off x="-896257" y="6356350"/>
            <a:ext cx="41148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A5644E"/>
                </a:solidFill>
                <a:effectLst/>
                <a:uLnTx/>
                <a:uFillTx/>
                <a:latin typeface="Gill Sans MT" panose="020B0502020104020203"/>
                <a:ea typeface="+mn-ea"/>
                <a:cs typeface="+mn-cs"/>
              </a:rPr>
              <a:t>WSCADV</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59093-2DE7-428B-A554-BE7476486381}" type="slidenum">
              <a:rPr kumimoji="0" lang="en-US" sz="900" b="0" i="0" u="none" strike="noStrike" kern="1200" cap="none" spc="0" normalizeH="0" baseline="0" noProof="0" smtClean="0">
                <a:ln>
                  <a:noFill/>
                </a:ln>
                <a:solidFill>
                  <a:srgbClr val="A5644E"/>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900" b="0" i="0" u="none" strike="noStrike" kern="1200" cap="none" spc="0" normalizeH="0" baseline="0" noProof="0">
              <a:ln>
                <a:noFill/>
              </a:ln>
              <a:solidFill>
                <a:srgbClr val="A5644E"/>
              </a:solidFill>
              <a:effectLst/>
              <a:uLnTx/>
              <a:uFillTx/>
              <a:latin typeface="Gill Sans MT" panose="020B0502020104020203"/>
              <a:ea typeface="+mn-ea"/>
              <a:cs typeface="+mn-cs"/>
            </a:endParaRPr>
          </a:p>
        </p:txBody>
      </p:sp>
      <p:grpSp>
        <p:nvGrpSpPr>
          <p:cNvPr id="6" name="Group 5">
            <a:extLst>
              <a:ext uri="{FF2B5EF4-FFF2-40B4-BE49-F238E27FC236}">
                <a16:creationId xmlns:a16="http://schemas.microsoft.com/office/drawing/2014/main" id="{FAE97569-0B56-4E00-B1DD-756AFADC0A7D}"/>
              </a:ext>
            </a:extLst>
          </p:cNvPr>
          <p:cNvGrpSpPr/>
          <p:nvPr/>
        </p:nvGrpSpPr>
        <p:grpSpPr>
          <a:xfrm>
            <a:off x="12874" y="6538912"/>
            <a:ext cx="12192000" cy="1057539"/>
            <a:chOff x="0" y="5447948"/>
            <a:chExt cx="12192000" cy="1410052"/>
          </a:xfrm>
        </p:grpSpPr>
        <p:pic>
          <p:nvPicPr>
            <p:cNvPr id="7" name="Content Placeholder 4">
              <a:extLst>
                <a:ext uri="{FF2B5EF4-FFF2-40B4-BE49-F238E27FC236}">
                  <a16:creationId xmlns:a16="http://schemas.microsoft.com/office/drawing/2014/main" id="{E06809D6-4244-4B0E-98B2-AAA086B8DDCD}"/>
                </a:ext>
              </a:extLst>
            </p:cNvPr>
            <p:cNvPicPr>
              <a:picLocks noChangeAspect="1"/>
            </p:cNvPicPr>
            <p:nvPr/>
          </p:nvPicPr>
          <p:blipFill>
            <a:blip r:embed="rId3"/>
            <a:stretch>
              <a:fillRect/>
            </a:stretch>
          </p:blipFill>
          <p:spPr>
            <a:xfrm>
              <a:off x="0" y="5447948"/>
              <a:ext cx="1812175" cy="952853"/>
            </a:xfrm>
            <a:prstGeom prst="rect">
              <a:avLst/>
            </a:prstGeom>
          </p:spPr>
        </p:pic>
        <p:sp>
          <p:nvSpPr>
            <p:cNvPr id="8" name="Rectangle 7">
              <a:extLst>
                <a:ext uri="{FF2B5EF4-FFF2-40B4-BE49-F238E27FC236}">
                  <a16:creationId xmlns:a16="http://schemas.microsoft.com/office/drawing/2014/main" id="{C6A69F42-E21E-44DC-BDCA-E4EA600AB9C0}"/>
                </a:ext>
              </a:extLst>
            </p:cNvPr>
            <p:cNvSpPr/>
            <p:nvPr/>
          </p:nvSpPr>
          <p:spPr>
            <a:xfrm>
              <a:off x="0" y="6467302"/>
              <a:ext cx="12192000" cy="39069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9" name="Rectangle 8">
              <a:extLst>
                <a:ext uri="{FF2B5EF4-FFF2-40B4-BE49-F238E27FC236}">
                  <a16:creationId xmlns:a16="http://schemas.microsoft.com/office/drawing/2014/main" id="{935E9950-3B71-4C7D-B7D5-57E44FABF5A5}"/>
                </a:ext>
              </a:extLst>
            </p:cNvPr>
            <p:cNvSpPr/>
            <p:nvPr/>
          </p:nvSpPr>
          <p:spPr>
            <a:xfrm>
              <a:off x="0" y="6334299"/>
              <a:ext cx="12192000" cy="133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grpSp>
    </p:spTree>
    <p:extLst>
      <p:ext uri="{BB962C8B-B14F-4D97-AF65-F5344CB8AC3E}">
        <p14:creationId xmlns:p14="http://schemas.microsoft.com/office/powerpoint/2010/main" val="1305826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367" y="384667"/>
            <a:ext cx="10723035" cy="1042351"/>
          </a:xfrm>
        </p:spPr>
        <p:txBody>
          <a:bodyPr/>
          <a:lstStyle/>
          <a:p>
            <a:pPr algn="ctr"/>
            <a:r>
              <a:rPr lang="en-US" dirty="0"/>
              <a:t>Resources for Immigrant Survivors</a:t>
            </a:r>
          </a:p>
        </p:txBody>
      </p:sp>
      <p:sp>
        <p:nvSpPr>
          <p:cNvPr id="3" name="Content Placeholder 2"/>
          <p:cNvSpPr>
            <a:spLocks noGrp="1"/>
          </p:cNvSpPr>
          <p:nvPr>
            <p:ph idx="1"/>
          </p:nvPr>
        </p:nvSpPr>
        <p:spPr>
          <a:xfrm>
            <a:off x="732367" y="1427018"/>
            <a:ext cx="11097490" cy="5430982"/>
          </a:xfrm>
        </p:spPr>
        <p:txBody>
          <a:bodyPr>
            <a:normAutofit fontScale="77500" lnSpcReduction="20000"/>
          </a:bodyPr>
          <a:lstStyle/>
          <a:p>
            <a:endParaRPr lang="en-US" sz="2600" dirty="0"/>
          </a:p>
          <a:p>
            <a:r>
              <a:rPr lang="en-US" sz="2800" dirty="0"/>
              <a:t>U-Visa</a:t>
            </a:r>
          </a:p>
          <a:p>
            <a:pPr lvl="1"/>
            <a:r>
              <a:rPr lang="en-US" sz="2800" dirty="0"/>
              <a:t>Protection for victims of certain crimes, including DV and SA</a:t>
            </a:r>
          </a:p>
          <a:p>
            <a:pPr lvl="1"/>
            <a:r>
              <a:rPr lang="en-US" sz="2800" dirty="0"/>
              <a:t>No relationship with perpetrator necessary</a:t>
            </a:r>
          </a:p>
          <a:p>
            <a:pPr lvl="1"/>
            <a:r>
              <a:rPr lang="en-US" sz="2800" dirty="0"/>
              <a:t>Application MUST include law enforcement/prosecutor/judge/CPS certification of “helpfulness”</a:t>
            </a:r>
          </a:p>
          <a:p>
            <a:pPr lvl="1"/>
            <a:r>
              <a:rPr lang="en-US" sz="2800" dirty="0"/>
              <a:t>10,000 visa annual cap</a:t>
            </a:r>
          </a:p>
          <a:p>
            <a:pPr lvl="1"/>
            <a:r>
              <a:rPr lang="en-US" sz="2800" dirty="0"/>
              <a:t>After 3 years with visa, they can apply to adjust their status</a:t>
            </a:r>
          </a:p>
          <a:p>
            <a:pPr lvl="1"/>
            <a:r>
              <a:rPr lang="en-US" sz="2800" dirty="0"/>
              <a:t>Must have:</a:t>
            </a:r>
          </a:p>
          <a:p>
            <a:pPr lvl="2"/>
            <a:r>
              <a:rPr lang="en-US" sz="2800" dirty="0"/>
              <a:t>Suffered substantial physical or mental abuse</a:t>
            </a:r>
          </a:p>
          <a:p>
            <a:pPr lvl="2"/>
            <a:r>
              <a:rPr lang="en-US" sz="2800" dirty="0"/>
              <a:t>Been helpful in or willing to cooperate with investigation or prosecution of crime</a:t>
            </a:r>
          </a:p>
          <a:p>
            <a:pPr lvl="2"/>
            <a:r>
              <a:rPr lang="en-US" sz="2800" dirty="0"/>
              <a:t>Occurred in the U.S. or violated U.S. laws</a:t>
            </a:r>
          </a:p>
          <a:p>
            <a:pPr lvl="2">
              <a:buNone/>
            </a:pPr>
            <a:endParaRPr lang="en-US" sz="2600" dirty="0"/>
          </a:p>
          <a:p>
            <a:pPr lvl="1" algn="r">
              <a:buNone/>
            </a:pPr>
            <a:r>
              <a:rPr lang="en-US" sz="1900" dirty="0">
                <a:latin typeface="Times New Roman"/>
                <a:cs typeface="Times New Roman"/>
              </a:rPr>
              <a:t>©</a:t>
            </a:r>
            <a:r>
              <a:rPr lang="en-US" sz="1900" dirty="0"/>
              <a:t>Asian Pacific Institute on Gender-Based Violence</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59093-2DE7-428B-A554-BE7476486381}" type="slidenum">
              <a:rPr kumimoji="0" lang="en-US" sz="900" b="0" i="0" u="none" strike="noStrike" kern="1200" cap="none" spc="0" normalizeH="0" baseline="0" noProof="0" smtClean="0">
                <a:ln>
                  <a:noFill/>
                </a:ln>
                <a:solidFill>
                  <a:srgbClr val="A5644E"/>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900" b="0" i="0" u="none" strike="noStrike" kern="1200" cap="none" spc="0" normalizeH="0" baseline="0" noProof="0">
              <a:ln>
                <a:noFill/>
              </a:ln>
              <a:solidFill>
                <a:srgbClr val="A5644E"/>
              </a:solidFill>
              <a:effectLst/>
              <a:uLnTx/>
              <a:uFillTx/>
              <a:latin typeface="Gill Sans MT" panose="020B0502020104020203"/>
              <a:ea typeface="+mn-ea"/>
              <a:cs typeface="+mn-cs"/>
            </a:endParaRPr>
          </a:p>
        </p:txBody>
      </p:sp>
      <p:sp>
        <p:nvSpPr>
          <p:cNvPr id="6" name="Footer Placeholder 3"/>
          <p:cNvSpPr txBox="1">
            <a:spLocks/>
          </p:cNvSpPr>
          <p:nvPr/>
        </p:nvSpPr>
        <p:spPr>
          <a:xfrm>
            <a:off x="-8962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142418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481" y="118812"/>
            <a:ext cx="10723035" cy="1208606"/>
          </a:xfrm>
        </p:spPr>
        <p:txBody>
          <a:bodyPr/>
          <a:lstStyle/>
          <a:p>
            <a:pPr algn="ctr"/>
            <a:r>
              <a:rPr lang="en-US" dirty="0"/>
              <a:t>Resources for Immigrant Survivors, Cont.</a:t>
            </a:r>
          </a:p>
        </p:txBody>
      </p:sp>
      <p:sp>
        <p:nvSpPr>
          <p:cNvPr id="3" name="Content Placeholder 2"/>
          <p:cNvSpPr>
            <a:spLocks noGrp="1"/>
          </p:cNvSpPr>
          <p:nvPr>
            <p:ph idx="1"/>
          </p:nvPr>
        </p:nvSpPr>
        <p:spPr/>
        <p:txBody>
          <a:bodyPr>
            <a:normAutofit fontScale="92500" lnSpcReduction="20000"/>
          </a:bodyPr>
          <a:lstStyle/>
          <a:p>
            <a:r>
              <a:rPr lang="en-US" sz="2600" dirty="0"/>
              <a:t>Violence Against Women’s Act (VAWA) </a:t>
            </a:r>
          </a:p>
          <a:p>
            <a:pPr lvl="1"/>
            <a:r>
              <a:rPr lang="en-US" sz="2600" dirty="0"/>
              <a:t>Protection from spouses and children of abusive U.S. citizens (USC) and Lawful Permanent Residents (LPR or Green Card Holders)</a:t>
            </a:r>
          </a:p>
          <a:p>
            <a:pPr lvl="1"/>
            <a:r>
              <a:rPr lang="en-US" sz="2600" dirty="0"/>
              <a:t>Must be married or divorced within the past two years</a:t>
            </a:r>
          </a:p>
          <a:p>
            <a:pPr lvl="1"/>
            <a:r>
              <a:rPr lang="en-US" sz="2600" dirty="0"/>
              <a:t>Abuser must be USC or LPR</a:t>
            </a:r>
          </a:p>
          <a:p>
            <a:pPr lvl="1"/>
            <a:r>
              <a:rPr lang="en-US" sz="2600" dirty="0"/>
              <a:t>Does NOT require police to have been called</a:t>
            </a:r>
          </a:p>
          <a:p>
            <a:pPr lvl="1"/>
            <a:r>
              <a:rPr lang="en-US" sz="2600" dirty="0"/>
              <a:t>If approved, can obtain green card status</a:t>
            </a:r>
          </a:p>
          <a:p>
            <a:pPr lvl="1"/>
            <a:r>
              <a:rPr lang="en-US" sz="2600" dirty="0"/>
              <a:t>“Any credible evidence” must be accepted</a:t>
            </a:r>
          </a:p>
          <a:p>
            <a:endParaRPr lang="en-US" dirty="0"/>
          </a:p>
        </p:txBody>
      </p:sp>
      <p:sp>
        <p:nvSpPr>
          <p:cNvPr id="4" name="Rectangle 3"/>
          <p:cNvSpPr/>
          <p:nvPr/>
        </p:nvSpPr>
        <p:spPr>
          <a:xfrm>
            <a:off x="5591719" y="5885359"/>
            <a:ext cx="6146618" cy="384721"/>
          </a:xfrm>
          <a:prstGeom prst="rect">
            <a:avLst/>
          </a:prstGeom>
        </p:spPr>
        <p:txBody>
          <a:bodyPr wrap="none">
            <a:spAutoFit/>
          </a:bodyPr>
          <a:lstStyle/>
          <a:p>
            <a:pPr marL="457200" marR="0" lvl="1" indent="0" algn="r"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lumMod val="65000"/>
                    <a:lumOff val="35000"/>
                  </a:prstClr>
                </a:solidFill>
                <a:effectLst/>
                <a:uLnTx/>
                <a:uFillTx/>
                <a:latin typeface="Times New Roman"/>
                <a:ea typeface="+mn-ea"/>
                <a:cs typeface="Times New Roman"/>
              </a:rPr>
              <a:t>©</a:t>
            </a:r>
            <a:r>
              <a:rPr kumimoji="0" lang="en-US" sz="19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Asian Pacific Institute on Gender-Based Violence</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59093-2DE7-428B-A554-BE7476486381}" type="slidenum">
              <a:rPr kumimoji="0" lang="en-US" sz="900" b="0" i="0" u="none" strike="noStrike" kern="1200" cap="none" spc="0" normalizeH="0" baseline="0" noProof="0" smtClean="0">
                <a:ln>
                  <a:noFill/>
                </a:ln>
                <a:solidFill>
                  <a:srgbClr val="A5644E"/>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900" b="0" i="0" u="none" strike="noStrike" kern="1200" cap="none" spc="0" normalizeH="0" baseline="0" noProof="0">
              <a:ln>
                <a:noFill/>
              </a:ln>
              <a:solidFill>
                <a:srgbClr val="A5644E"/>
              </a:solidFill>
              <a:effectLst/>
              <a:uLnTx/>
              <a:uFillTx/>
              <a:latin typeface="Gill Sans MT" panose="020B0502020104020203"/>
              <a:ea typeface="+mn-ea"/>
              <a:cs typeface="+mn-cs"/>
            </a:endParaRPr>
          </a:p>
        </p:txBody>
      </p:sp>
      <p:sp>
        <p:nvSpPr>
          <p:cNvPr id="7" name="Footer Placeholder 3"/>
          <p:cNvSpPr txBox="1">
            <a:spLocks/>
          </p:cNvSpPr>
          <p:nvPr/>
        </p:nvSpPr>
        <p:spPr>
          <a:xfrm>
            <a:off x="-8962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8952835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CA59BF9-6B4A-4513-A761-F0F7B7651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useBgFill="1">
        <p:nvSpPr>
          <p:cNvPr id="11" name="Rectangle 10">
            <a:extLst>
              <a:ext uri="{FF2B5EF4-FFF2-40B4-BE49-F238E27FC236}">
                <a16:creationId xmlns:a16="http://schemas.microsoft.com/office/drawing/2014/main" id="{6DB34C8E-19EE-4246-8A53-5C278DB44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4" name="Picture 3">
            <a:extLst>
              <a:ext uri="{FF2B5EF4-FFF2-40B4-BE49-F238E27FC236}">
                <a16:creationId xmlns:a16="http://schemas.microsoft.com/office/drawing/2014/main" id="{FC4A3375-CC41-7540-87EB-E5538273BB66}"/>
              </a:ext>
            </a:extLst>
          </p:cNvPr>
          <p:cNvPicPr>
            <a:picLocks noChangeAspect="1"/>
          </p:cNvPicPr>
          <p:nvPr/>
        </p:nvPicPr>
        <p:blipFill rotWithShape="1">
          <a:blip r:embed="rId2">
            <a:extLst>
              <a:ext uri="{28A0092B-C50C-407E-A947-70E740481C1C}">
                <a14:useLocalDpi xmlns:a14="http://schemas.microsoft.com/office/drawing/2010/main" val="0"/>
              </a:ext>
            </a:extLst>
          </a:blip>
          <a:srcRect l="5542" r="49304" b="-1"/>
          <a:stretch/>
        </p:blipFill>
        <p:spPr>
          <a:xfrm>
            <a:off x="446533" y="723899"/>
            <a:ext cx="6202841" cy="5666666"/>
          </a:xfrm>
          <a:prstGeom prst="rect">
            <a:avLst/>
          </a:prstGeom>
        </p:spPr>
      </p:pic>
      <p:sp>
        <p:nvSpPr>
          <p:cNvPr id="13" name="Rectangle 12">
            <a:extLst>
              <a:ext uri="{FF2B5EF4-FFF2-40B4-BE49-F238E27FC236}">
                <a16:creationId xmlns:a16="http://schemas.microsoft.com/office/drawing/2014/main" id="{CF766FAB-51B8-4B1C-A418-CDF2F6C0F1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98C949DA-AD3D-4D8C-8B43-091F8E8B2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AC59D630-FA44-4D8B-A3B3-451C3B5D55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D79732"/>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B3AAE564-1BB5-4C9F-815D-432D99AFB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63379AD-926B-DF4C-9BE4-77C1290E9E19}"/>
              </a:ext>
            </a:extLst>
          </p:cNvPr>
          <p:cNvSpPr>
            <a:spLocks noGrp="1"/>
          </p:cNvSpPr>
          <p:nvPr>
            <p:ph type="ctrTitle"/>
          </p:nvPr>
        </p:nvSpPr>
        <p:spPr>
          <a:xfrm>
            <a:off x="7261934" y="1419225"/>
            <a:ext cx="4115917" cy="2085869"/>
          </a:xfrm>
        </p:spPr>
        <p:txBody>
          <a:bodyPr>
            <a:normAutofit/>
          </a:bodyPr>
          <a:lstStyle/>
          <a:p>
            <a:pPr>
              <a:lnSpc>
                <a:spcPct val="90000"/>
              </a:lnSpc>
            </a:pPr>
            <a:r>
              <a:rPr lang="en-US">
                <a:solidFill>
                  <a:srgbClr val="FFFFFF"/>
                </a:solidFill>
              </a:rPr>
              <a:t>Legal protections for Dv survivors </a:t>
            </a:r>
          </a:p>
        </p:txBody>
      </p:sp>
      <p:grpSp>
        <p:nvGrpSpPr>
          <p:cNvPr id="10" name="Group 9">
            <a:extLst>
              <a:ext uri="{FF2B5EF4-FFF2-40B4-BE49-F238E27FC236}">
                <a16:creationId xmlns:a16="http://schemas.microsoft.com/office/drawing/2014/main" id="{89813883-492A-445B-97E1-838CB409FE1C}"/>
              </a:ext>
            </a:extLst>
          </p:cNvPr>
          <p:cNvGrpSpPr/>
          <p:nvPr/>
        </p:nvGrpSpPr>
        <p:grpSpPr>
          <a:xfrm>
            <a:off x="-256032" y="5805016"/>
            <a:ext cx="12192000" cy="1057539"/>
            <a:chOff x="0" y="5447948"/>
            <a:chExt cx="12192000" cy="1410052"/>
          </a:xfrm>
        </p:grpSpPr>
        <p:pic>
          <p:nvPicPr>
            <p:cNvPr id="12" name="Content Placeholder 4">
              <a:extLst>
                <a:ext uri="{FF2B5EF4-FFF2-40B4-BE49-F238E27FC236}">
                  <a16:creationId xmlns:a16="http://schemas.microsoft.com/office/drawing/2014/main" id="{A42F151F-04E8-4C45-9FC9-E3C1D6E312FA}"/>
                </a:ext>
              </a:extLst>
            </p:cNvPr>
            <p:cNvPicPr>
              <a:picLocks noChangeAspect="1"/>
            </p:cNvPicPr>
            <p:nvPr/>
          </p:nvPicPr>
          <p:blipFill>
            <a:blip r:embed="rId3"/>
            <a:stretch>
              <a:fillRect/>
            </a:stretch>
          </p:blipFill>
          <p:spPr>
            <a:xfrm>
              <a:off x="0" y="5447948"/>
              <a:ext cx="1812175" cy="952853"/>
            </a:xfrm>
            <a:prstGeom prst="rect">
              <a:avLst/>
            </a:prstGeom>
          </p:spPr>
        </p:pic>
        <p:sp>
          <p:nvSpPr>
            <p:cNvPr id="14" name="Rectangle 13">
              <a:extLst>
                <a:ext uri="{FF2B5EF4-FFF2-40B4-BE49-F238E27FC236}">
                  <a16:creationId xmlns:a16="http://schemas.microsoft.com/office/drawing/2014/main" id="{4D2CB584-A2BC-4172-8504-3A0BF04B319D}"/>
                </a:ext>
              </a:extLst>
            </p:cNvPr>
            <p:cNvSpPr/>
            <p:nvPr/>
          </p:nvSpPr>
          <p:spPr>
            <a:xfrm>
              <a:off x="0" y="6467302"/>
              <a:ext cx="12192000" cy="39069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6" name="Rectangle 15">
              <a:extLst>
                <a:ext uri="{FF2B5EF4-FFF2-40B4-BE49-F238E27FC236}">
                  <a16:creationId xmlns:a16="http://schemas.microsoft.com/office/drawing/2014/main" id="{32B729AA-0918-4694-B4DA-D94DE2703156}"/>
                </a:ext>
              </a:extLst>
            </p:cNvPr>
            <p:cNvSpPr/>
            <p:nvPr/>
          </p:nvSpPr>
          <p:spPr>
            <a:xfrm>
              <a:off x="0" y="6334299"/>
              <a:ext cx="12192000" cy="133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grpSp>
    </p:spTree>
    <p:extLst>
      <p:ext uri="{BB962C8B-B14F-4D97-AF65-F5344CB8AC3E}">
        <p14:creationId xmlns:p14="http://schemas.microsoft.com/office/powerpoint/2010/main" val="41394842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67F79-30C9-4EF9-A6F1-C5957779ED43}"/>
              </a:ext>
            </a:extLst>
          </p:cNvPr>
          <p:cNvSpPr txBox="1">
            <a:spLocks/>
          </p:cNvSpPr>
          <p:nvPr/>
        </p:nvSpPr>
        <p:spPr>
          <a:xfrm>
            <a:off x="1730593" y="257792"/>
            <a:ext cx="8345977" cy="772236"/>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libri Light"/>
                <a:ea typeface="+mj-ea"/>
                <a:cs typeface="+mj-cs"/>
              </a:rPr>
              <a:t>Violence Against Women Act (2013)</a:t>
            </a:r>
          </a:p>
        </p:txBody>
      </p:sp>
      <p:sp>
        <p:nvSpPr>
          <p:cNvPr id="3" name="Content Placeholder 2">
            <a:extLst>
              <a:ext uri="{FF2B5EF4-FFF2-40B4-BE49-F238E27FC236}">
                <a16:creationId xmlns:a16="http://schemas.microsoft.com/office/drawing/2014/main" id="{B13B5428-5579-4E37-8F7E-520AE3303539}"/>
              </a:ext>
            </a:extLst>
          </p:cNvPr>
          <p:cNvSpPr txBox="1">
            <a:spLocks/>
          </p:cNvSpPr>
          <p:nvPr/>
        </p:nvSpPr>
        <p:spPr>
          <a:xfrm>
            <a:off x="2033656" y="1030029"/>
            <a:ext cx="8345977" cy="4992127"/>
          </a:xfrm>
          <a:prstGeom prst="rect">
            <a:avLst/>
          </a:prstGeom>
        </p:spPr>
        <p:txBody>
          <a:bodyPr>
            <a:normAutofit fontScale="77500" lnSpcReduction="20000"/>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10000"/>
              </a:lnSpc>
              <a:spcBef>
                <a:spcPts val="1000"/>
              </a:spcBef>
              <a:spcAft>
                <a:spcPct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000000"/>
                </a:solidFill>
                <a:effectLst/>
                <a:uLnTx/>
                <a:uFillTx/>
                <a:latin typeface="Calibri"/>
                <a:ea typeface="+mn-ea"/>
                <a:cs typeface="+mn-cs"/>
              </a:rPr>
              <a:t>Under VAWA, survivors have the right to:</a:t>
            </a:r>
          </a:p>
          <a:p>
            <a:pPr marL="228600" marR="0" lvl="0" indent="-228600" algn="l" defTabSz="914400" rtl="0" eaLnBrk="1" fontAlgn="base" latinLnBrk="0" hangingPunct="1">
              <a:lnSpc>
                <a:spcPct val="110000"/>
              </a:lnSpc>
              <a:spcBef>
                <a:spcPts val="1000"/>
              </a:spcBef>
              <a:spcAft>
                <a:spcPct val="0"/>
              </a:spcAft>
              <a:buClrTx/>
              <a:buSzTx/>
              <a:buFont typeface="Arial" panose="020B0604020202020204" pitchFamily="34" charset="0"/>
              <a:buChar char="•"/>
              <a:tabLst/>
              <a:defRPr/>
            </a:pPr>
            <a:r>
              <a:rPr kumimoji="0" lang="en-US" sz="2800" b="1" i="1" u="none" strike="noStrike" kern="1200" cap="none" spc="0" normalizeH="0" baseline="0" noProof="0" dirty="0">
                <a:ln>
                  <a:noFill/>
                </a:ln>
                <a:solidFill>
                  <a:srgbClr val="000000"/>
                </a:solidFill>
                <a:effectLst/>
                <a:uLnTx/>
                <a:uFillTx/>
                <a:latin typeface="Calibri"/>
                <a:ea typeface="+mn-ea"/>
                <a:cs typeface="+mn-cs"/>
              </a:rPr>
              <a:t>Be accepted into shelter/housing</a:t>
            </a:r>
            <a:r>
              <a:rPr kumimoji="0" lang="en-US" sz="2800" b="0" i="0" u="none" strike="noStrike" kern="1200" cap="none" spc="0" normalizeH="0" baseline="0" noProof="0" dirty="0">
                <a:ln>
                  <a:noFill/>
                </a:ln>
                <a:solidFill>
                  <a:srgbClr val="000000"/>
                </a:solidFill>
                <a:effectLst/>
                <a:uLnTx/>
                <a:uFillTx/>
                <a:latin typeface="Calibri"/>
                <a:ea typeface="+mn-ea"/>
                <a:cs typeface="+mn-cs"/>
              </a:rPr>
              <a:t>. For example, a housing provider cannot deny an applicant housing/assistance because of domestic violence, including a criminal history or poor credit history connected with domestic violence;</a:t>
            </a:r>
          </a:p>
          <a:p>
            <a:pPr marL="228600" marR="0" lvl="0" indent="-228600" algn="l" defTabSz="914400" rtl="0" eaLnBrk="1" fontAlgn="base" latinLnBrk="0" hangingPunct="1">
              <a:lnSpc>
                <a:spcPct val="110000"/>
              </a:lnSpc>
              <a:spcBef>
                <a:spcPts val="1000"/>
              </a:spcBef>
              <a:spcAft>
                <a:spcPct val="0"/>
              </a:spcAft>
              <a:buClrTx/>
              <a:buSzTx/>
              <a:buFont typeface="Arial" panose="020B0604020202020204" pitchFamily="34" charset="0"/>
              <a:buChar char="•"/>
              <a:tabLst/>
              <a:defRPr/>
            </a:pPr>
            <a:r>
              <a:rPr kumimoji="0" lang="en-US" sz="2800" b="1" i="1" u="none" strike="noStrike" kern="1200" cap="none" spc="0" normalizeH="0" baseline="0" noProof="0" dirty="0">
                <a:ln>
                  <a:noFill/>
                </a:ln>
                <a:solidFill>
                  <a:srgbClr val="000000"/>
                </a:solidFill>
                <a:effectLst/>
                <a:uLnTx/>
                <a:uFillTx/>
                <a:latin typeface="Calibri"/>
                <a:ea typeface="+mn-ea"/>
                <a:cs typeface="+mn-cs"/>
              </a:rPr>
              <a:t>Remove the abuser </a:t>
            </a:r>
            <a:r>
              <a:rPr kumimoji="0" lang="en-US" sz="2800" b="0" i="0" u="none" strike="noStrike" kern="1200" cap="none" spc="0" normalizeH="0" baseline="0" noProof="0" dirty="0">
                <a:ln>
                  <a:noFill/>
                </a:ln>
                <a:solidFill>
                  <a:srgbClr val="000000"/>
                </a:solidFill>
                <a:effectLst/>
                <a:uLnTx/>
                <a:uFillTx/>
                <a:latin typeface="Calibri"/>
                <a:ea typeface="+mn-ea"/>
                <a:cs typeface="+mn-cs"/>
              </a:rPr>
              <a:t>from the public housing lease or Section 8 Housing Choice Voucher and stay in the unit;</a:t>
            </a:r>
          </a:p>
          <a:p>
            <a:pPr marL="228600" marR="0" lvl="0" indent="-228600" algn="l" defTabSz="914400" rtl="0" eaLnBrk="1" fontAlgn="base" latinLnBrk="0" hangingPunct="1">
              <a:lnSpc>
                <a:spcPct val="110000"/>
              </a:lnSpc>
              <a:spcBef>
                <a:spcPts val="1000"/>
              </a:spcBef>
              <a:spcAft>
                <a:spcPct val="0"/>
              </a:spcAft>
              <a:buClrTx/>
              <a:buSzTx/>
              <a:buFont typeface="Arial" panose="020B0604020202020204" pitchFamily="34" charset="0"/>
              <a:buChar char="•"/>
              <a:tabLst/>
              <a:defRPr/>
            </a:pPr>
            <a:r>
              <a:rPr kumimoji="0" lang="en-US" sz="2800" b="1" i="1" u="none" strike="noStrike" kern="1200" cap="none" spc="0" normalizeH="0" baseline="0" noProof="0" dirty="0">
                <a:ln>
                  <a:noFill/>
                </a:ln>
                <a:solidFill>
                  <a:srgbClr val="000000"/>
                </a:solidFill>
                <a:effectLst/>
                <a:uLnTx/>
                <a:uFillTx/>
                <a:latin typeface="Calibri"/>
                <a:ea typeface="+mn-ea"/>
                <a:cs typeface="+mn-cs"/>
              </a:rPr>
              <a:t>Ensure that the PHA and Section 8 landlords honor a civil protection order</a:t>
            </a:r>
            <a:r>
              <a:rPr kumimoji="0" lang="en-US" sz="2800" b="0" i="0" u="none" strike="noStrike" kern="1200" cap="none" spc="0" normalizeH="0" baseline="0" noProof="0" dirty="0">
                <a:ln>
                  <a:noFill/>
                </a:ln>
                <a:solidFill>
                  <a:srgbClr val="000000"/>
                </a:solidFill>
                <a:effectLst/>
                <a:uLnTx/>
                <a:uFillTx/>
                <a:latin typeface="Calibri"/>
                <a:ea typeface="+mn-ea"/>
                <a:cs typeface="+mn-cs"/>
              </a:rPr>
              <a:t>, specifically if it addresses the abuser’s access to where the victim lives;</a:t>
            </a:r>
          </a:p>
          <a:p>
            <a:pPr marL="228600" marR="0" lvl="0" indent="-228600" algn="l" defTabSz="914400" rtl="0" eaLnBrk="1" fontAlgn="base" latinLnBrk="0" hangingPunct="1">
              <a:lnSpc>
                <a:spcPct val="110000"/>
              </a:lnSpc>
              <a:spcBef>
                <a:spcPts val="1000"/>
              </a:spcBef>
              <a:spcAft>
                <a:spcPct val="0"/>
              </a:spcAft>
              <a:buClrTx/>
              <a:buSzTx/>
              <a:buFont typeface="Arial" panose="020B0604020202020204" pitchFamily="34" charset="0"/>
              <a:buChar char="•"/>
              <a:tabLst/>
              <a:defRPr/>
            </a:pPr>
            <a:r>
              <a:rPr kumimoji="0" lang="en-US" sz="2800" b="1" i="1" u="none" strike="noStrike" kern="1200" cap="none" spc="0" normalizeH="0" baseline="0" noProof="0" dirty="0">
                <a:ln>
                  <a:noFill/>
                </a:ln>
                <a:solidFill>
                  <a:srgbClr val="000000"/>
                </a:solidFill>
                <a:effectLst/>
                <a:uLnTx/>
                <a:uFillTx/>
                <a:latin typeface="Calibri"/>
                <a:ea typeface="+mn-ea"/>
                <a:cs typeface="+mn-cs"/>
              </a:rPr>
              <a:t>Port </a:t>
            </a:r>
            <a:r>
              <a:rPr kumimoji="0" lang="en-US" sz="2800" b="0" i="0" u="none" strike="noStrike" kern="1200" cap="none" spc="0" normalizeH="0" baseline="0" noProof="0" dirty="0">
                <a:ln>
                  <a:noFill/>
                </a:ln>
                <a:solidFill>
                  <a:srgbClr val="000000"/>
                </a:solidFill>
                <a:effectLst/>
                <a:uLnTx/>
                <a:uFillTx/>
                <a:latin typeface="Calibri"/>
                <a:ea typeface="+mn-ea"/>
                <a:cs typeface="+mn-cs"/>
              </a:rPr>
              <a:t>(move to another location) if the victim has a Section 8 Housing Choice Voucher;</a:t>
            </a:r>
          </a:p>
          <a:p>
            <a:pPr marL="228600" marR="0" lvl="0" indent="-228600" algn="l" defTabSz="914400" rtl="0" eaLnBrk="1" fontAlgn="base" latinLnBrk="0" hangingPunct="1">
              <a:lnSpc>
                <a:spcPct val="110000"/>
              </a:lnSpc>
              <a:spcBef>
                <a:spcPts val="1000"/>
              </a:spcBef>
              <a:spcAft>
                <a:spcPct val="0"/>
              </a:spcAft>
              <a:buClrTx/>
              <a:buSzTx/>
              <a:buFont typeface="Arial" panose="020B0604020202020204" pitchFamily="34" charset="0"/>
              <a:buChar char="•"/>
              <a:tabLst/>
              <a:defRPr/>
            </a:pPr>
            <a:r>
              <a:rPr kumimoji="0" lang="en-US" sz="2800" b="1" i="1" u="none" strike="noStrike" kern="1200" cap="none" spc="0" normalizeH="0" baseline="0" noProof="0" dirty="0">
                <a:ln>
                  <a:noFill/>
                </a:ln>
                <a:solidFill>
                  <a:srgbClr val="000000"/>
                </a:solidFill>
                <a:effectLst/>
                <a:uLnTx/>
                <a:uFillTx/>
                <a:latin typeface="Calibri"/>
                <a:ea typeface="+mn-ea"/>
                <a:cs typeface="+mn-cs"/>
              </a:rPr>
              <a:t>Seek an emergency transfer</a:t>
            </a: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base" latinLnBrk="0" hangingPunct="1">
              <a:lnSpc>
                <a:spcPct val="110000"/>
              </a:lnSpc>
              <a:spcBef>
                <a:spcPts val="1000"/>
              </a:spcBef>
              <a:spcAft>
                <a:spcPct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52563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2308F-971D-46ED-9041-D355D7846B86}"/>
              </a:ext>
            </a:extLst>
          </p:cNvPr>
          <p:cNvSpPr txBox="1">
            <a:spLocks/>
          </p:cNvSpPr>
          <p:nvPr/>
        </p:nvSpPr>
        <p:spPr>
          <a:xfrm>
            <a:off x="1732300" y="327621"/>
            <a:ext cx="8175567" cy="866728"/>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libri Light"/>
                <a:ea typeface="+mj-ea"/>
                <a:cs typeface="+mj-cs"/>
              </a:rPr>
              <a:t>Violence Against Women Act (2013)</a:t>
            </a:r>
          </a:p>
        </p:txBody>
      </p:sp>
      <p:sp>
        <p:nvSpPr>
          <p:cNvPr id="3" name="Content Placeholder 2">
            <a:extLst>
              <a:ext uri="{FF2B5EF4-FFF2-40B4-BE49-F238E27FC236}">
                <a16:creationId xmlns:a16="http://schemas.microsoft.com/office/drawing/2014/main" id="{99DE8F60-B4C3-4ED6-A861-43E8695E7371}"/>
              </a:ext>
            </a:extLst>
          </p:cNvPr>
          <p:cNvSpPr txBox="1">
            <a:spLocks/>
          </p:cNvSpPr>
          <p:nvPr/>
        </p:nvSpPr>
        <p:spPr>
          <a:xfrm>
            <a:off x="1833774" y="1194350"/>
            <a:ext cx="8559907" cy="4618327"/>
          </a:xfrm>
          <a:prstGeom prst="rect">
            <a:avLst/>
          </a:prstGeom>
        </p:spPr>
        <p:txBody>
          <a:bodyPr>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000000"/>
                </a:solidFill>
                <a:effectLst/>
                <a:uLnTx/>
                <a:uFillTx/>
                <a:latin typeface="Calibri"/>
                <a:ea typeface="+mn-ea"/>
                <a:cs typeface="+mn-cs"/>
              </a:rPr>
              <a:t> </a:t>
            </a:r>
            <a:r>
              <a:rPr kumimoji="0" lang="en-US" sz="2800" b="0" i="0" u="none" strike="noStrike" kern="1200" cap="none" spc="0" normalizeH="0" baseline="0" noProof="0" dirty="0">
                <a:ln>
                  <a:noFill/>
                </a:ln>
                <a:solidFill>
                  <a:srgbClr val="000000"/>
                </a:solidFill>
                <a:effectLst/>
                <a:uLnTx/>
                <a:uFillTx/>
                <a:latin typeface="Calibri"/>
                <a:ea typeface="+mn-ea"/>
                <a:cs typeface="+mn-cs"/>
              </a:rPr>
              <a:t>Under VAWA, survivors have the right to (continued):</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sz="2200" b="1" i="1" u="none" strike="noStrike" kern="1200" cap="none" spc="0" normalizeH="0" baseline="0" noProof="0" dirty="0">
                <a:ln>
                  <a:noFill/>
                </a:ln>
                <a:solidFill>
                  <a:srgbClr val="000000"/>
                </a:solidFill>
                <a:effectLst/>
                <a:uLnTx/>
                <a:uFillTx/>
                <a:latin typeface="Calibri"/>
                <a:ea typeface="+mn-ea"/>
                <a:cs typeface="+mn-cs"/>
              </a:rPr>
              <a:t>Stay in the unit</a:t>
            </a:r>
            <a:r>
              <a:rPr kumimoji="0" lang="en-US" sz="2200" b="0" i="0" u="none" strike="noStrike" kern="1200" cap="none" spc="0" normalizeH="0" baseline="0" noProof="0" dirty="0">
                <a:ln>
                  <a:noFill/>
                </a:ln>
                <a:solidFill>
                  <a:srgbClr val="000000"/>
                </a:solidFill>
                <a:effectLst/>
                <a:uLnTx/>
                <a:uFillTx/>
                <a:latin typeface="Calibri"/>
                <a:ea typeface="+mn-ea"/>
                <a:cs typeface="+mn-cs"/>
              </a:rPr>
              <a:t>, even if there is (or has been) criminal activity that is directly related to the domestic violence; </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sz="2200" b="1" i="1" u="none" strike="noStrike" kern="1200" cap="none" spc="0" normalizeH="0" baseline="0" noProof="0" dirty="0">
                <a:ln>
                  <a:noFill/>
                </a:ln>
                <a:solidFill>
                  <a:srgbClr val="000000"/>
                </a:solidFill>
                <a:effectLst/>
                <a:uLnTx/>
                <a:uFillTx/>
                <a:latin typeface="Calibri"/>
                <a:ea typeface="+mn-ea"/>
                <a:cs typeface="+mn-cs"/>
              </a:rPr>
              <a:t>Confidentiality of information </a:t>
            </a:r>
            <a:r>
              <a:rPr kumimoji="0" lang="en-US" sz="2200" b="0" i="0" u="none" strike="noStrike" kern="1200" cap="none" spc="0" normalizeH="0" baseline="0" noProof="0" dirty="0">
                <a:ln>
                  <a:noFill/>
                </a:ln>
                <a:solidFill>
                  <a:srgbClr val="000000"/>
                </a:solidFill>
                <a:effectLst/>
                <a:uLnTx/>
                <a:uFillTx/>
                <a:latin typeface="Calibri"/>
                <a:ea typeface="+mn-ea"/>
                <a:cs typeface="+mn-cs"/>
              </a:rPr>
              <a:t>about domestic violence, dating violence, sexual assault, or stalking. This information can only be shared if requested by the survivor in writing, is required for use in an eviction proceeding or is otherwise required by law;</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sz="2200" b="1" i="1" u="none" strike="noStrike" kern="1200" cap="none" spc="0" normalizeH="0" baseline="0" noProof="0" dirty="0">
                <a:ln>
                  <a:noFill/>
                </a:ln>
                <a:solidFill>
                  <a:srgbClr val="000000"/>
                </a:solidFill>
                <a:effectLst/>
                <a:uLnTx/>
                <a:uFillTx/>
                <a:latin typeface="Calibri"/>
                <a:ea typeface="+mn-ea"/>
                <a:cs typeface="+mn-cs"/>
              </a:rPr>
              <a:t>Self-certify</a:t>
            </a:r>
            <a:r>
              <a:rPr kumimoji="0" lang="en-US" sz="2200" b="0" i="0" u="none" strike="noStrike" kern="1200" cap="none" spc="0" normalizeH="0" baseline="0" noProof="0" dirty="0">
                <a:ln>
                  <a:noFill/>
                </a:ln>
                <a:solidFill>
                  <a:srgbClr val="000000"/>
                </a:solidFill>
                <a:effectLst/>
                <a:uLnTx/>
                <a:uFillTx/>
                <a:latin typeface="Calibri"/>
                <a:ea typeface="+mn-ea"/>
                <a:cs typeface="+mn-cs"/>
              </a:rPr>
              <a:t> using the HUD designated from (Form HUD-5382 -comes in 15 different languages - see appendix) or provide a signed letter from a victim service provider (includes DSV organizations), attorney, or a medical/mental health professional; or provide a police report, court order (i.e. protection/restraining order) or administrative record, if documentation is requested in writing by a housing provider.</a:t>
            </a:r>
          </a:p>
        </p:txBody>
      </p:sp>
    </p:spTree>
    <p:extLst>
      <p:ext uri="{BB962C8B-B14F-4D97-AF65-F5344CB8AC3E}">
        <p14:creationId xmlns:p14="http://schemas.microsoft.com/office/powerpoint/2010/main" val="2575807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a:extLst>
              <a:ext uri="{FF2B5EF4-FFF2-40B4-BE49-F238E27FC236}">
                <a16:creationId xmlns:a16="http://schemas.microsoft.com/office/drawing/2014/main" id="{6C26A93F-B596-3B45-84D2-75381D091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5673" y="3424065"/>
            <a:ext cx="7521947" cy="2559415"/>
          </a:xfrm>
          <a:prstGeom prst="rect">
            <a:avLst/>
          </a:prstGeom>
          <a:ln w="38100" cap="sq">
            <a:solidFill>
              <a:schemeClr val="accent1">
                <a:lumMod val="75000"/>
                <a:lumOff val="25000"/>
              </a:schemeClr>
            </a:solidFill>
            <a:prstDash val="solid"/>
            <a:miter lim="800000"/>
          </a:ln>
          <a:effectLst>
            <a:outerShdw blurRad="50800" dist="38100" dir="2700000" algn="tl" rotWithShape="0">
              <a:srgbClr val="000000">
                <a:alpha val="43000"/>
              </a:srgbClr>
            </a:outerShdw>
          </a:effectLst>
        </p:spPr>
      </p:pic>
      <p:sp>
        <p:nvSpPr>
          <p:cNvPr id="6" name="Rectangle 5">
            <a:extLst>
              <a:ext uri="{FF2B5EF4-FFF2-40B4-BE49-F238E27FC236}">
                <a16:creationId xmlns:a16="http://schemas.microsoft.com/office/drawing/2014/main" id="{9CAB75A1-5299-ED4B-BAE3-D0C4ACBFFE48}"/>
              </a:ext>
            </a:extLst>
          </p:cNvPr>
          <p:cNvSpPr/>
          <p:nvPr/>
        </p:nvSpPr>
        <p:spPr>
          <a:xfrm>
            <a:off x="2038664" y="1217075"/>
            <a:ext cx="8694295" cy="132343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t>WHY IS THIS IMPORTANT?!</a:t>
            </a:r>
            <a:b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br>
            <a: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t>(Y)OUR PEOPLE ARE (Y)OUR PEOPLE</a:t>
            </a:r>
          </a:p>
        </p:txBody>
      </p:sp>
      <p:grpSp>
        <p:nvGrpSpPr>
          <p:cNvPr id="4" name="Group 3">
            <a:extLst>
              <a:ext uri="{FF2B5EF4-FFF2-40B4-BE49-F238E27FC236}">
                <a16:creationId xmlns:a16="http://schemas.microsoft.com/office/drawing/2014/main" id="{41717801-2594-44C4-B3C2-BECFEE75E185}"/>
              </a:ext>
            </a:extLst>
          </p:cNvPr>
          <p:cNvGrpSpPr/>
          <p:nvPr/>
        </p:nvGrpSpPr>
        <p:grpSpPr>
          <a:xfrm>
            <a:off x="516653" y="5869337"/>
            <a:ext cx="9144000" cy="1057539"/>
            <a:chOff x="0" y="5447948"/>
            <a:chExt cx="12192000" cy="1410052"/>
          </a:xfrm>
        </p:grpSpPr>
        <p:pic>
          <p:nvPicPr>
            <p:cNvPr id="7" name="Content Placeholder 4">
              <a:extLst>
                <a:ext uri="{FF2B5EF4-FFF2-40B4-BE49-F238E27FC236}">
                  <a16:creationId xmlns:a16="http://schemas.microsoft.com/office/drawing/2014/main" id="{7086D206-36AA-4A19-B4EF-2477E114C79B}"/>
                </a:ext>
              </a:extLst>
            </p:cNvPr>
            <p:cNvPicPr>
              <a:picLocks noChangeAspect="1"/>
            </p:cNvPicPr>
            <p:nvPr/>
          </p:nvPicPr>
          <p:blipFill>
            <a:blip r:embed="rId4"/>
            <a:stretch>
              <a:fillRect/>
            </a:stretch>
          </p:blipFill>
          <p:spPr>
            <a:xfrm>
              <a:off x="0" y="5447948"/>
              <a:ext cx="1812175" cy="952853"/>
            </a:xfrm>
            <a:prstGeom prst="rect">
              <a:avLst/>
            </a:prstGeom>
          </p:spPr>
        </p:pic>
        <p:sp>
          <p:nvSpPr>
            <p:cNvPr id="8" name="Rectangle 7">
              <a:extLst>
                <a:ext uri="{FF2B5EF4-FFF2-40B4-BE49-F238E27FC236}">
                  <a16:creationId xmlns:a16="http://schemas.microsoft.com/office/drawing/2014/main" id="{D6762BC0-17A7-4405-AD7D-A188FC355DEC}"/>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86ED469C-2521-4A7A-A289-2C62DCC253FB}"/>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1128849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algn="ctr" eaLnBrk="1" hangingPunct="1"/>
            <a:r>
              <a:rPr lang="en-US" altLang="en-US" dirty="0"/>
              <a:t>Violence Against Women (VAWA) Act 2005</a:t>
            </a:r>
          </a:p>
        </p:txBody>
      </p:sp>
      <p:sp>
        <p:nvSpPr>
          <p:cNvPr id="3" name="Content Placeholder 2"/>
          <p:cNvSpPr>
            <a:spLocks noGrp="1"/>
          </p:cNvSpPr>
          <p:nvPr>
            <p:ph idx="1"/>
          </p:nvPr>
        </p:nvSpPr>
        <p:spPr>
          <a:xfrm>
            <a:off x="1402080" y="1709928"/>
            <a:ext cx="9375648" cy="4876800"/>
          </a:xfrm>
        </p:spPr>
        <p:txBody>
          <a:bodyPr>
            <a:normAutofit/>
          </a:bodyPr>
          <a:lstStyle/>
          <a:p>
            <a:pPr marL="566928" indent="-457200">
              <a:buClr>
                <a:schemeClr val="tx1">
                  <a:lumMod val="50000"/>
                  <a:lumOff val="50000"/>
                </a:schemeClr>
              </a:buClr>
              <a:defRPr/>
            </a:pPr>
            <a:r>
              <a:rPr lang="en-US" sz="2400" b="1" dirty="0">
                <a:solidFill>
                  <a:schemeClr val="tx1">
                    <a:lumMod val="50000"/>
                    <a:lumOff val="50000"/>
                  </a:schemeClr>
                </a:solidFill>
              </a:rPr>
              <a:t>McKinney-Vento Homeless Assistance Act and HMIS</a:t>
            </a:r>
            <a:r>
              <a:rPr lang="en-US" sz="2400" dirty="0">
                <a:solidFill>
                  <a:schemeClr val="tx1">
                    <a:lumMod val="50000"/>
                    <a:lumOff val="50000"/>
                  </a:schemeClr>
                </a:solidFill>
              </a:rPr>
              <a:t>. Homeless Management Information Systems must protect the </a:t>
            </a:r>
            <a:r>
              <a:rPr lang="en-US" sz="2400" dirty="0">
                <a:solidFill>
                  <a:schemeClr val="bg1">
                    <a:lumMod val="50000"/>
                  </a:schemeClr>
                </a:solidFill>
              </a:rPr>
              <a:t>confidentiality of victims </a:t>
            </a:r>
            <a:r>
              <a:rPr lang="en-US" sz="2400" dirty="0">
                <a:solidFill>
                  <a:schemeClr val="tx1">
                    <a:lumMod val="50000"/>
                    <a:lumOff val="50000"/>
                  </a:schemeClr>
                </a:solidFill>
              </a:rPr>
              <a:t>of domestic violence, dating violence, sexual assault and stalking seeking housing assistance.  </a:t>
            </a:r>
          </a:p>
          <a:p>
            <a:pPr marL="566928" indent="-457200">
              <a:buClr>
                <a:schemeClr val="tx1">
                  <a:lumMod val="50000"/>
                  <a:lumOff val="50000"/>
                </a:schemeClr>
              </a:buClr>
              <a:defRPr/>
            </a:pPr>
            <a:r>
              <a:rPr lang="en-US" sz="2400" dirty="0">
                <a:solidFill>
                  <a:schemeClr val="tx1">
                    <a:lumMod val="50000"/>
                    <a:lumOff val="50000"/>
                  </a:schemeClr>
                </a:solidFill>
              </a:rPr>
              <a:t>Victim Services Agencies may not enter personally identifying information for victims of domestic violence, dating violence, sexual assault, or stalking into a shared data base.</a:t>
            </a:r>
          </a:p>
          <a:p>
            <a:pPr marL="566928" indent="-457200">
              <a:buClr>
                <a:schemeClr val="accent3"/>
              </a:buClr>
              <a:defRPr/>
            </a:pPr>
            <a:endParaRPr lang="en-US" dirty="0">
              <a:solidFill>
                <a:schemeClr val="tx1">
                  <a:lumMod val="50000"/>
                  <a:lumOff val="50000"/>
                </a:schemeClr>
              </a:solidFill>
            </a:endParaRPr>
          </a:p>
        </p:txBody>
      </p:sp>
      <p:sp>
        <p:nvSpPr>
          <p:cNvPr id="727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5F7248F-2B28-4139-96CD-15F99ADDE4F7}" type="slidenum">
              <a:rPr kumimoji="0" lang="en-US" altLang="en-US" sz="9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altLang="en-US" sz="9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 name="Slide Number Placeholder 3"/>
          <p:cNvSpPr txBox="1">
            <a:spLocks/>
          </p:cNvSpPr>
          <p:nvPr/>
        </p:nvSpPr>
        <p:spPr>
          <a:xfrm>
            <a:off x="8763000" y="6508750"/>
            <a:ext cx="2743200" cy="365125"/>
          </a:xfrm>
          <a:prstGeom prst="rect">
            <a:avLst/>
          </a:prstGeom>
          <a:noFill/>
        </p:spPr>
        <p:txBody>
          <a:bodyPr vert="horz" lIns="91440" tIns="45720" rIns="91440" bIns="45720" rtlCol="0" anchor="ctr"/>
          <a:lstStyle>
            <a:defPPr>
              <a:defRPr lang="en-US"/>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AEDDD2E-A35D-4F4D-80ED-03FD4F924A41}" type="slidenum">
              <a:rPr kumimoji="0" lang="en-US" altLang="en-US" sz="1200" b="0" i="0" u="none" strike="noStrike" kern="1200" cap="none" spc="0" normalizeH="0" baseline="0" noProof="0" smtClean="0">
                <a:ln>
                  <a:noFill/>
                </a:ln>
                <a:solidFill>
                  <a:prstClr val="white">
                    <a:lumMod val="50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altLang="en-US" sz="1200" b="0" i="0" u="none" strike="noStrike" kern="1200" cap="none" spc="0" normalizeH="0" baseline="0" noProof="0" dirty="0">
              <a:ln>
                <a:noFill/>
              </a:ln>
              <a:solidFill>
                <a:prstClr val="white">
                  <a:lumMod val="50000"/>
                </a:prstClr>
              </a:solidFill>
              <a:effectLst/>
              <a:uLnTx/>
              <a:uFillTx/>
              <a:latin typeface="Gill Sans MT" panose="020B0502020104020203"/>
              <a:ea typeface="+mn-ea"/>
              <a:cs typeface="+mn-cs"/>
            </a:endParaRPr>
          </a:p>
        </p:txBody>
      </p:sp>
      <p:grpSp>
        <p:nvGrpSpPr>
          <p:cNvPr id="7" name="Group 6">
            <a:extLst>
              <a:ext uri="{FF2B5EF4-FFF2-40B4-BE49-F238E27FC236}">
                <a16:creationId xmlns:a16="http://schemas.microsoft.com/office/drawing/2014/main" id="{B8B80F09-B5C1-4BDE-B712-88E88315E2CF}"/>
              </a:ext>
            </a:extLst>
          </p:cNvPr>
          <p:cNvGrpSpPr/>
          <p:nvPr/>
        </p:nvGrpSpPr>
        <p:grpSpPr>
          <a:xfrm>
            <a:off x="0" y="6089595"/>
            <a:ext cx="12192000" cy="1057539"/>
            <a:chOff x="0" y="5447948"/>
            <a:chExt cx="12192000" cy="1410052"/>
          </a:xfrm>
        </p:grpSpPr>
        <p:pic>
          <p:nvPicPr>
            <p:cNvPr id="8" name="Content Placeholder 4">
              <a:extLst>
                <a:ext uri="{FF2B5EF4-FFF2-40B4-BE49-F238E27FC236}">
                  <a16:creationId xmlns:a16="http://schemas.microsoft.com/office/drawing/2014/main" id="{449DD7FA-3E4B-421D-AAB0-E8097F76CFCE}"/>
                </a:ext>
              </a:extLst>
            </p:cNvPr>
            <p:cNvPicPr>
              <a:picLocks noChangeAspect="1"/>
            </p:cNvPicPr>
            <p:nvPr/>
          </p:nvPicPr>
          <p:blipFill>
            <a:blip r:embed="rId2"/>
            <a:stretch>
              <a:fillRect/>
            </a:stretch>
          </p:blipFill>
          <p:spPr>
            <a:xfrm>
              <a:off x="0" y="5447948"/>
              <a:ext cx="1812175" cy="952853"/>
            </a:xfrm>
            <a:prstGeom prst="rect">
              <a:avLst/>
            </a:prstGeom>
          </p:spPr>
        </p:pic>
        <p:sp>
          <p:nvSpPr>
            <p:cNvPr id="9" name="Rectangle 8">
              <a:extLst>
                <a:ext uri="{FF2B5EF4-FFF2-40B4-BE49-F238E27FC236}">
                  <a16:creationId xmlns:a16="http://schemas.microsoft.com/office/drawing/2014/main" id="{79829815-63D6-4AD2-B9FC-1EEC66C3B7E6}"/>
                </a:ext>
              </a:extLst>
            </p:cNvPr>
            <p:cNvSpPr/>
            <p:nvPr/>
          </p:nvSpPr>
          <p:spPr>
            <a:xfrm>
              <a:off x="0" y="6467302"/>
              <a:ext cx="12192000" cy="39069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0" name="Rectangle 9">
              <a:extLst>
                <a:ext uri="{FF2B5EF4-FFF2-40B4-BE49-F238E27FC236}">
                  <a16:creationId xmlns:a16="http://schemas.microsoft.com/office/drawing/2014/main" id="{14BF5E0D-A9C9-4A22-B2A3-36C110910357}"/>
                </a:ext>
              </a:extLst>
            </p:cNvPr>
            <p:cNvSpPr/>
            <p:nvPr/>
          </p:nvSpPr>
          <p:spPr>
            <a:xfrm>
              <a:off x="0" y="6334299"/>
              <a:ext cx="12192000" cy="133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grpSp>
    </p:spTree>
    <p:extLst>
      <p:ext uri="{BB962C8B-B14F-4D97-AF65-F5344CB8AC3E}">
        <p14:creationId xmlns:p14="http://schemas.microsoft.com/office/powerpoint/2010/main" val="4153537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Homeless Management Information System (HMIS) in Washington State</a:t>
            </a:r>
          </a:p>
        </p:txBody>
      </p:sp>
      <p:sp>
        <p:nvSpPr>
          <p:cNvPr id="3" name="Content Placeholder 2"/>
          <p:cNvSpPr>
            <a:spLocks noGrp="1"/>
          </p:cNvSpPr>
          <p:nvPr>
            <p:ph idx="1"/>
          </p:nvPr>
        </p:nvSpPr>
        <p:spPr>
          <a:xfrm>
            <a:off x="1627632" y="1741160"/>
            <a:ext cx="8839200" cy="5029200"/>
          </a:xfrm>
        </p:spPr>
        <p:txBody>
          <a:bodyPr>
            <a:normAutofit/>
          </a:bodyPr>
          <a:lstStyle/>
          <a:p>
            <a:r>
              <a:rPr lang="en-US" dirty="0">
                <a:solidFill>
                  <a:schemeClr val="tx1">
                    <a:lumMod val="50000"/>
                    <a:lumOff val="50000"/>
                  </a:schemeClr>
                </a:solidFill>
              </a:rPr>
              <a:t>Domestic violence agencies (“victim services agencies”) are exempt from entering personally identifying information into HMIS in accordance with Federal Law</a:t>
            </a:r>
          </a:p>
          <a:p>
            <a:r>
              <a:rPr lang="en-US" dirty="0">
                <a:solidFill>
                  <a:schemeClr val="tx1">
                    <a:lumMod val="50000"/>
                    <a:lumOff val="50000"/>
                  </a:schemeClr>
                </a:solidFill>
              </a:rPr>
              <a:t>RCW 43.185C.180 helps protect DV survivors seeking shelter or housing services outside of a domestic violence agency</a:t>
            </a:r>
          </a:p>
          <a:p>
            <a:pPr marL="0" indent="0">
              <a:buNone/>
            </a:pPr>
            <a:endParaRPr lang="en-US" sz="1400" i="1" dirty="0">
              <a:solidFill>
                <a:schemeClr val="tx1">
                  <a:lumMod val="50000"/>
                  <a:lumOff val="50000"/>
                </a:schemeClr>
              </a:solidFill>
            </a:endParaRPr>
          </a:p>
          <a:p>
            <a:pPr marL="0" indent="0">
              <a:buNone/>
            </a:pPr>
            <a:r>
              <a:rPr lang="en-US" i="1" dirty="0">
                <a:solidFill>
                  <a:schemeClr val="tx1">
                    <a:lumMod val="50000"/>
                    <a:lumOff val="50000"/>
                  </a:schemeClr>
                </a:solidFill>
              </a:rPr>
              <a:t>Personally identifying information about homeless individuals for the Washington homeless client management information system may only be collected after having obtained informed, reasonably time limited (</a:t>
            </a:r>
            <a:r>
              <a:rPr lang="en-US" i="1" dirty="0" err="1">
                <a:solidFill>
                  <a:schemeClr val="tx1">
                    <a:lumMod val="50000"/>
                    <a:lumOff val="50000"/>
                  </a:schemeClr>
                </a:solidFill>
              </a:rPr>
              <a:t>i</a:t>
            </a:r>
            <a:r>
              <a:rPr lang="en-US" i="1" dirty="0">
                <a:solidFill>
                  <a:schemeClr val="tx1">
                    <a:lumMod val="50000"/>
                    <a:lumOff val="50000"/>
                  </a:schemeClr>
                </a:solidFill>
              </a:rPr>
              <a:t>) written consent from the homeless individual to whom the information relates, or (ii) telephonic consent from the homeless individual, provided that written consent is obtained at the first time the individual is physically present at an organization with access to the Washington homeless client management information system. Safeguards consistent with federal requirements on data collection must be in place to protect homeless individuals' rights regarding their personally identifying information.</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B9CF-0517-4998-A3A9-C1259003569B}" type="slidenum">
              <a:rPr kumimoji="0" lang="en-US" sz="900" b="0" i="0" u="none" strike="noStrike" kern="1200" cap="none" spc="0" normalizeH="0" baseline="0" noProof="0" smtClean="0">
                <a:ln>
                  <a:noFill/>
                </a:ln>
                <a:solidFill>
                  <a:srgbClr val="ED842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900" b="0" i="0" u="none" strike="noStrike" kern="1200" cap="none" spc="0" normalizeH="0" baseline="0" noProof="0">
              <a:ln>
                <a:noFill/>
              </a:ln>
              <a:solidFill>
                <a:srgbClr val="ED8428"/>
              </a:solidFill>
              <a:effectLst/>
              <a:uLnTx/>
              <a:uFillTx/>
              <a:latin typeface="Gill Sans MT" panose="020B0502020104020203"/>
              <a:ea typeface="+mn-ea"/>
              <a:cs typeface="+mn-cs"/>
            </a:endParaRPr>
          </a:p>
        </p:txBody>
      </p:sp>
      <p:sp>
        <p:nvSpPr>
          <p:cNvPr id="5" name="Slide Number Placeholder 3"/>
          <p:cNvSpPr txBox="1">
            <a:spLocks/>
          </p:cNvSpPr>
          <p:nvPr/>
        </p:nvSpPr>
        <p:spPr>
          <a:xfrm>
            <a:off x="8763000" y="6508750"/>
            <a:ext cx="2743200" cy="365125"/>
          </a:xfrm>
          <a:prstGeom prst="rect">
            <a:avLst/>
          </a:prstGeom>
          <a:noFill/>
        </p:spPr>
        <p:txBody>
          <a:bodyPr vert="horz" lIns="91440" tIns="45720" rIns="91440" bIns="45720" rtlCol="0" anchor="ctr"/>
          <a:lstStyle>
            <a:defPPr>
              <a:defRPr lang="en-US"/>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AEDDD2E-A35D-4F4D-80ED-03FD4F924A41}" type="slidenum">
              <a:rPr kumimoji="0" lang="en-US" altLang="en-US" sz="1200" b="0" i="0" u="none" strike="noStrike" kern="1200" cap="none" spc="0" normalizeH="0" baseline="0" noProof="0" smtClean="0">
                <a:ln>
                  <a:noFill/>
                </a:ln>
                <a:solidFill>
                  <a:prstClr val="white">
                    <a:lumMod val="50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altLang="en-US" sz="1200" b="0" i="0" u="none" strike="noStrike" kern="1200" cap="none" spc="0" normalizeH="0" baseline="0" noProof="0" dirty="0">
              <a:ln>
                <a:noFill/>
              </a:ln>
              <a:solidFill>
                <a:prstClr val="white">
                  <a:lumMod val="50000"/>
                </a:prstClr>
              </a:solidFill>
              <a:effectLst/>
              <a:uLnTx/>
              <a:uFillTx/>
              <a:latin typeface="Gill Sans MT" panose="020B0502020104020203"/>
              <a:ea typeface="+mn-ea"/>
              <a:cs typeface="+mn-cs"/>
            </a:endParaRPr>
          </a:p>
        </p:txBody>
      </p:sp>
      <p:grpSp>
        <p:nvGrpSpPr>
          <p:cNvPr id="7" name="Group 6">
            <a:extLst>
              <a:ext uri="{FF2B5EF4-FFF2-40B4-BE49-F238E27FC236}">
                <a16:creationId xmlns:a16="http://schemas.microsoft.com/office/drawing/2014/main" id="{E73F3BF9-FCDF-488D-8C2B-93C505EA1EC1}"/>
              </a:ext>
            </a:extLst>
          </p:cNvPr>
          <p:cNvGrpSpPr/>
          <p:nvPr/>
        </p:nvGrpSpPr>
        <p:grpSpPr>
          <a:xfrm>
            <a:off x="0" y="6241590"/>
            <a:ext cx="12192000" cy="1057539"/>
            <a:chOff x="0" y="5447948"/>
            <a:chExt cx="12192000" cy="1410052"/>
          </a:xfrm>
        </p:grpSpPr>
        <p:pic>
          <p:nvPicPr>
            <p:cNvPr id="8" name="Content Placeholder 4">
              <a:extLst>
                <a:ext uri="{FF2B5EF4-FFF2-40B4-BE49-F238E27FC236}">
                  <a16:creationId xmlns:a16="http://schemas.microsoft.com/office/drawing/2014/main" id="{27DA41B4-2079-47E7-9A83-E3DBDA463507}"/>
                </a:ext>
              </a:extLst>
            </p:cNvPr>
            <p:cNvPicPr>
              <a:picLocks noChangeAspect="1"/>
            </p:cNvPicPr>
            <p:nvPr/>
          </p:nvPicPr>
          <p:blipFill>
            <a:blip r:embed="rId2"/>
            <a:stretch>
              <a:fillRect/>
            </a:stretch>
          </p:blipFill>
          <p:spPr>
            <a:xfrm>
              <a:off x="0" y="5447948"/>
              <a:ext cx="1812175" cy="952853"/>
            </a:xfrm>
            <a:prstGeom prst="rect">
              <a:avLst/>
            </a:prstGeom>
          </p:spPr>
        </p:pic>
        <p:sp>
          <p:nvSpPr>
            <p:cNvPr id="9" name="Rectangle 8">
              <a:extLst>
                <a:ext uri="{FF2B5EF4-FFF2-40B4-BE49-F238E27FC236}">
                  <a16:creationId xmlns:a16="http://schemas.microsoft.com/office/drawing/2014/main" id="{66E79C53-A323-4325-B6AB-59D84BC95118}"/>
                </a:ext>
              </a:extLst>
            </p:cNvPr>
            <p:cNvSpPr/>
            <p:nvPr/>
          </p:nvSpPr>
          <p:spPr>
            <a:xfrm>
              <a:off x="0" y="6467302"/>
              <a:ext cx="12192000" cy="39069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0" name="Rectangle 9">
              <a:extLst>
                <a:ext uri="{FF2B5EF4-FFF2-40B4-BE49-F238E27FC236}">
                  <a16:creationId xmlns:a16="http://schemas.microsoft.com/office/drawing/2014/main" id="{0B079769-B0D2-4CBF-9FFF-4D8ECDD64C29}"/>
                </a:ext>
              </a:extLst>
            </p:cNvPr>
            <p:cNvSpPr/>
            <p:nvPr/>
          </p:nvSpPr>
          <p:spPr>
            <a:xfrm>
              <a:off x="0" y="6334299"/>
              <a:ext cx="12192000" cy="133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grpSp>
    </p:spTree>
    <p:extLst>
      <p:ext uri="{BB962C8B-B14F-4D97-AF65-F5344CB8AC3E}">
        <p14:creationId xmlns:p14="http://schemas.microsoft.com/office/powerpoint/2010/main" val="2662571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normAutofit/>
          </a:bodyPr>
          <a:lstStyle/>
          <a:p>
            <a:pPr algn="ctr" eaLnBrk="1" hangingPunct="1"/>
            <a:r>
              <a:rPr lang="en-US" altLang="en-US" dirty="0"/>
              <a:t>Washington State Law</a:t>
            </a:r>
            <a:br>
              <a:rPr lang="en-US" altLang="en-US" dirty="0"/>
            </a:br>
            <a:r>
              <a:rPr lang="en-US" altLang="en-US" dirty="0"/>
              <a:t>Residential Landlord Tenant Act</a:t>
            </a:r>
          </a:p>
        </p:txBody>
      </p:sp>
      <p:sp>
        <p:nvSpPr>
          <p:cNvPr id="3" name="Content Placeholder 2"/>
          <p:cNvSpPr>
            <a:spLocks noGrp="1"/>
          </p:cNvSpPr>
          <p:nvPr>
            <p:ph idx="1"/>
          </p:nvPr>
        </p:nvSpPr>
        <p:spPr>
          <a:xfrm>
            <a:off x="581193" y="2460396"/>
            <a:ext cx="11029615" cy="3678303"/>
          </a:xfrm>
        </p:spPr>
        <p:txBody>
          <a:bodyPr>
            <a:normAutofit fontScale="62500" lnSpcReduction="20000"/>
          </a:bodyPr>
          <a:lstStyle/>
          <a:p>
            <a:pPr marL="365760" indent="-256032">
              <a:buClr>
                <a:schemeClr val="tx1">
                  <a:lumMod val="50000"/>
                  <a:lumOff val="50000"/>
                </a:schemeClr>
              </a:buClr>
              <a:buFont typeface="Georgia"/>
              <a:buChar char="•"/>
              <a:defRPr/>
            </a:pPr>
            <a:r>
              <a:rPr lang="en-US" altLang="en-US" dirty="0">
                <a:solidFill>
                  <a:schemeClr val="tx1">
                    <a:lumMod val="50000"/>
                    <a:lumOff val="50000"/>
                  </a:schemeClr>
                </a:solidFill>
              </a:rPr>
              <a:t>RCW 59.18.580:  No adverse rental decisions</a:t>
            </a:r>
          </a:p>
          <a:p>
            <a:pPr marL="868680" lvl="1" indent="-457200">
              <a:buClr>
                <a:schemeClr val="tx1">
                  <a:lumMod val="50000"/>
                  <a:lumOff val="50000"/>
                </a:schemeClr>
              </a:buClr>
              <a:defRPr/>
            </a:pPr>
            <a:r>
              <a:rPr lang="en-US" altLang="en-US" sz="3100" dirty="0">
                <a:solidFill>
                  <a:schemeClr val="tx1">
                    <a:lumMod val="50000"/>
                    <a:lumOff val="50000"/>
                  </a:schemeClr>
                </a:solidFill>
              </a:rPr>
              <a:t>If tenant or applicant is victim of domestic violence, sexual assault or stalking:</a:t>
            </a:r>
          </a:p>
          <a:p>
            <a:pPr marL="1161288" lvl="2" indent="-457200">
              <a:buClr>
                <a:schemeClr val="tx1">
                  <a:lumMod val="50000"/>
                  <a:lumOff val="50000"/>
                </a:schemeClr>
              </a:buClr>
              <a:defRPr/>
            </a:pPr>
            <a:r>
              <a:rPr lang="en-US" altLang="en-US" sz="3100" dirty="0">
                <a:solidFill>
                  <a:schemeClr val="tx1">
                    <a:lumMod val="50000"/>
                    <a:lumOff val="50000"/>
                  </a:schemeClr>
                </a:solidFill>
              </a:rPr>
              <a:t>Landlord may not terminate tenancy for that reason</a:t>
            </a:r>
          </a:p>
          <a:p>
            <a:pPr marL="1161288" lvl="2" indent="-457200">
              <a:buClr>
                <a:schemeClr val="tx1">
                  <a:lumMod val="50000"/>
                  <a:lumOff val="50000"/>
                </a:schemeClr>
              </a:buClr>
              <a:defRPr/>
            </a:pPr>
            <a:r>
              <a:rPr lang="en-US" altLang="en-US" sz="3100" dirty="0">
                <a:solidFill>
                  <a:schemeClr val="tx1">
                    <a:lumMod val="50000"/>
                    <a:lumOff val="50000"/>
                  </a:schemeClr>
                </a:solidFill>
              </a:rPr>
              <a:t>May not fail to renew a tenancy</a:t>
            </a:r>
          </a:p>
          <a:p>
            <a:pPr marL="1161288" lvl="2" indent="-457200">
              <a:buClr>
                <a:schemeClr val="tx1">
                  <a:lumMod val="50000"/>
                  <a:lumOff val="50000"/>
                </a:schemeClr>
              </a:buClr>
              <a:defRPr/>
            </a:pPr>
            <a:r>
              <a:rPr lang="en-US" altLang="en-US" sz="3100" dirty="0">
                <a:solidFill>
                  <a:schemeClr val="tx1">
                    <a:lumMod val="50000"/>
                    <a:lumOff val="50000"/>
                  </a:schemeClr>
                </a:solidFill>
              </a:rPr>
              <a:t>May not refuse to enter into a rental agreement</a:t>
            </a:r>
          </a:p>
          <a:p>
            <a:pPr marL="868680" lvl="1" indent="-457200">
              <a:buClr>
                <a:schemeClr val="tx1">
                  <a:lumMod val="50000"/>
                  <a:lumOff val="50000"/>
                </a:schemeClr>
              </a:buClr>
              <a:defRPr/>
            </a:pPr>
            <a:r>
              <a:rPr lang="en-US" altLang="en-US" sz="3100" dirty="0">
                <a:solidFill>
                  <a:schemeClr val="tx1">
                    <a:lumMod val="50000"/>
                    <a:lumOff val="50000"/>
                  </a:schemeClr>
                </a:solidFill>
              </a:rPr>
              <a:t>Landlord cannot make adverse rental decision if tenant has previously terminated a rental agreement due to DV, SA, stalking </a:t>
            </a:r>
          </a:p>
          <a:p>
            <a:pPr marL="868680" lvl="1" indent="-457200">
              <a:buClr>
                <a:schemeClr val="tx1">
                  <a:lumMod val="50000"/>
                  <a:lumOff val="50000"/>
                </a:schemeClr>
              </a:buClr>
              <a:defRPr/>
            </a:pPr>
            <a:r>
              <a:rPr lang="en-US" altLang="en-US" sz="3100" dirty="0">
                <a:solidFill>
                  <a:schemeClr val="tx1">
                    <a:lumMod val="50000"/>
                    <a:lumOff val="50000"/>
                  </a:schemeClr>
                </a:solidFill>
              </a:rPr>
              <a:t>Does not preclude adverse decisions based on other lawful factors</a:t>
            </a:r>
          </a:p>
          <a:p>
            <a:pPr marL="868680" lvl="1" indent="-457200">
              <a:buClr>
                <a:schemeClr val="tx1">
                  <a:lumMod val="50000"/>
                  <a:lumOff val="50000"/>
                </a:schemeClr>
              </a:buClr>
              <a:defRPr/>
            </a:pPr>
            <a:r>
              <a:rPr lang="en-US" altLang="en-US" sz="3100" dirty="0">
                <a:solidFill>
                  <a:schemeClr val="tx1">
                    <a:lumMod val="50000"/>
                    <a:lumOff val="50000"/>
                  </a:schemeClr>
                </a:solidFill>
              </a:rPr>
              <a:t>Tenant screening providers cannot disclose victim status or that someone previously terminated a lease due to victimization</a:t>
            </a:r>
          </a:p>
          <a:p>
            <a:pPr marL="658368" lvl="1" indent="-246888">
              <a:buFont typeface="Georgia"/>
              <a:buChar char="▫"/>
              <a:defRPr/>
            </a:pPr>
            <a:endParaRPr lang="en-US" altLang="en-US" sz="3100" dirty="0"/>
          </a:p>
          <a:p>
            <a:pPr marL="365760" indent="-256032">
              <a:buClr>
                <a:schemeClr val="accent3"/>
              </a:buClr>
              <a:buFont typeface="Georgia"/>
              <a:buChar char="•"/>
              <a:defRPr/>
            </a:pPr>
            <a:endParaRPr lang="en-US" sz="3100" dirty="0"/>
          </a:p>
        </p:txBody>
      </p:sp>
      <p:sp>
        <p:nvSpPr>
          <p:cNvPr id="686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CB9E88-C5CC-4892-84A5-23119DE937DE}" type="slidenum">
              <a:rPr kumimoji="0" lang="en-US" altLang="en-US" sz="9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altLang="en-US" sz="9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 name="Slide Number Placeholder 3"/>
          <p:cNvSpPr txBox="1">
            <a:spLocks/>
          </p:cNvSpPr>
          <p:nvPr/>
        </p:nvSpPr>
        <p:spPr>
          <a:xfrm>
            <a:off x="8763000" y="6508750"/>
            <a:ext cx="2743200" cy="365125"/>
          </a:xfrm>
          <a:prstGeom prst="rect">
            <a:avLst/>
          </a:prstGeom>
          <a:noFill/>
        </p:spPr>
        <p:txBody>
          <a:bodyPr vert="horz" lIns="91440" tIns="45720" rIns="91440" bIns="45720" rtlCol="0" anchor="ctr"/>
          <a:lstStyle>
            <a:defPPr>
              <a:defRPr lang="en-US"/>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AEDDD2E-A35D-4F4D-80ED-03FD4F924A41}" type="slidenum">
              <a:rPr kumimoji="0" lang="en-US" altLang="en-US" sz="1200" b="0" i="0" u="none" strike="noStrike" kern="1200" cap="none" spc="0" normalizeH="0" baseline="0" noProof="0" smtClean="0">
                <a:ln>
                  <a:noFill/>
                </a:ln>
                <a:solidFill>
                  <a:prstClr val="white">
                    <a:lumMod val="50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altLang="en-US" sz="1200" b="0" i="0" u="none" strike="noStrike" kern="1200" cap="none" spc="0" normalizeH="0" baseline="0" noProof="0" dirty="0">
              <a:ln>
                <a:noFill/>
              </a:ln>
              <a:solidFill>
                <a:prstClr val="white">
                  <a:lumMod val="50000"/>
                </a:prstClr>
              </a:solidFill>
              <a:effectLst/>
              <a:uLnTx/>
              <a:uFillTx/>
              <a:latin typeface="Gill Sans MT" panose="020B0502020104020203"/>
              <a:ea typeface="+mn-ea"/>
              <a:cs typeface="+mn-cs"/>
            </a:endParaRPr>
          </a:p>
        </p:txBody>
      </p:sp>
      <p:grpSp>
        <p:nvGrpSpPr>
          <p:cNvPr id="7" name="Group 6">
            <a:extLst>
              <a:ext uri="{FF2B5EF4-FFF2-40B4-BE49-F238E27FC236}">
                <a16:creationId xmlns:a16="http://schemas.microsoft.com/office/drawing/2014/main" id="{28FB2DAA-C1DC-48D6-8BCB-CF28D0E7A661}"/>
              </a:ext>
            </a:extLst>
          </p:cNvPr>
          <p:cNvGrpSpPr/>
          <p:nvPr/>
        </p:nvGrpSpPr>
        <p:grpSpPr>
          <a:xfrm>
            <a:off x="-88081" y="6040762"/>
            <a:ext cx="12192000" cy="1057539"/>
            <a:chOff x="0" y="5447948"/>
            <a:chExt cx="12192000" cy="1410052"/>
          </a:xfrm>
        </p:grpSpPr>
        <p:pic>
          <p:nvPicPr>
            <p:cNvPr id="8" name="Content Placeholder 4">
              <a:extLst>
                <a:ext uri="{FF2B5EF4-FFF2-40B4-BE49-F238E27FC236}">
                  <a16:creationId xmlns:a16="http://schemas.microsoft.com/office/drawing/2014/main" id="{7A459A25-B292-42CA-830A-0061BE2551A8}"/>
                </a:ext>
              </a:extLst>
            </p:cNvPr>
            <p:cNvPicPr>
              <a:picLocks noChangeAspect="1"/>
            </p:cNvPicPr>
            <p:nvPr/>
          </p:nvPicPr>
          <p:blipFill>
            <a:blip r:embed="rId2"/>
            <a:stretch>
              <a:fillRect/>
            </a:stretch>
          </p:blipFill>
          <p:spPr>
            <a:xfrm>
              <a:off x="0" y="5447948"/>
              <a:ext cx="1812175" cy="952853"/>
            </a:xfrm>
            <a:prstGeom prst="rect">
              <a:avLst/>
            </a:prstGeom>
          </p:spPr>
        </p:pic>
        <p:sp>
          <p:nvSpPr>
            <p:cNvPr id="9" name="Rectangle 8">
              <a:extLst>
                <a:ext uri="{FF2B5EF4-FFF2-40B4-BE49-F238E27FC236}">
                  <a16:creationId xmlns:a16="http://schemas.microsoft.com/office/drawing/2014/main" id="{7931B348-D5B2-4399-A6FC-5571C6FA70E8}"/>
                </a:ext>
              </a:extLst>
            </p:cNvPr>
            <p:cNvSpPr/>
            <p:nvPr/>
          </p:nvSpPr>
          <p:spPr>
            <a:xfrm>
              <a:off x="0" y="6467302"/>
              <a:ext cx="12192000" cy="39069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0" name="Rectangle 9">
              <a:extLst>
                <a:ext uri="{FF2B5EF4-FFF2-40B4-BE49-F238E27FC236}">
                  <a16:creationId xmlns:a16="http://schemas.microsoft.com/office/drawing/2014/main" id="{00270402-A4A4-4110-95B0-21ACA6A20FC6}"/>
                </a:ext>
              </a:extLst>
            </p:cNvPr>
            <p:cNvSpPr/>
            <p:nvPr/>
          </p:nvSpPr>
          <p:spPr>
            <a:xfrm>
              <a:off x="0" y="6334299"/>
              <a:ext cx="12192000" cy="133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grpSp>
    </p:spTree>
    <p:extLst>
      <p:ext uri="{BB962C8B-B14F-4D97-AF65-F5344CB8AC3E}">
        <p14:creationId xmlns:p14="http://schemas.microsoft.com/office/powerpoint/2010/main" val="1916701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581192" y="349317"/>
            <a:ext cx="11029616" cy="1013800"/>
          </a:xfrm>
        </p:spPr>
        <p:txBody>
          <a:bodyPr/>
          <a:lstStyle/>
          <a:p>
            <a:pPr algn="ctr" eaLnBrk="1" hangingPunct="1"/>
            <a:r>
              <a:rPr lang="en-US" altLang="en-US" dirty="0"/>
              <a:t>Termination of Rental Agreement</a:t>
            </a:r>
          </a:p>
        </p:txBody>
      </p:sp>
      <p:sp>
        <p:nvSpPr>
          <p:cNvPr id="3" name="Content Placeholder 2"/>
          <p:cNvSpPr>
            <a:spLocks noGrp="1"/>
          </p:cNvSpPr>
          <p:nvPr>
            <p:ph idx="1"/>
          </p:nvPr>
        </p:nvSpPr>
        <p:spPr/>
        <p:txBody>
          <a:bodyPr>
            <a:normAutofit/>
          </a:bodyPr>
          <a:lstStyle/>
          <a:p>
            <a:pPr marL="365760" indent="-256032">
              <a:buClr>
                <a:schemeClr val="tx1">
                  <a:lumMod val="50000"/>
                  <a:lumOff val="50000"/>
                </a:schemeClr>
              </a:buClr>
              <a:buFont typeface="Georgia"/>
              <a:buChar char="•"/>
              <a:defRPr/>
            </a:pPr>
            <a:r>
              <a:rPr lang="en-US" dirty="0">
                <a:solidFill>
                  <a:schemeClr val="tx1">
                    <a:lumMod val="50000"/>
                    <a:lumOff val="50000"/>
                  </a:schemeClr>
                </a:solidFill>
              </a:rPr>
              <a:t>Tenant discharged from obligation to pay rent at the end of the month.  The tenant still is liable for the rent for the current month </a:t>
            </a:r>
          </a:p>
          <a:p>
            <a:pPr marL="365760" indent="-256032">
              <a:buClr>
                <a:schemeClr val="tx1">
                  <a:lumMod val="50000"/>
                  <a:lumOff val="50000"/>
                </a:schemeClr>
              </a:buClr>
              <a:buFont typeface="Georgia"/>
              <a:buChar char="•"/>
              <a:defRPr/>
            </a:pPr>
            <a:r>
              <a:rPr lang="en-US" dirty="0">
                <a:solidFill>
                  <a:schemeClr val="tx1">
                    <a:lumMod val="50000"/>
                    <a:lumOff val="50000"/>
                  </a:schemeClr>
                </a:solidFill>
              </a:rPr>
              <a:t>Tenant entitled to return of full deposit (other than damages, etc.)</a:t>
            </a:r>
          </a:p>
          <a:p>
            <a:pPr marL="365760" indent="-256032">
              <a:buClr>
                <a:schemeClr val="tx1">
                  <a:lumMod val="50000"/>
                  <a:lumOff val="50000"/>
                </a:schemeClr>
              </a:buClr>
              <a:buFont typeface="Georgia"/>
              <a:buChar char="•"/>
              <a:defRPr/>
            </a:pPr>
            <a:r>
              <a:rPr lang="en-US" dirty="0">
                <a:solidFill>
                  <a:schemeClr val="tx1">
                    <a:lumMod val="50000"/>
                    <a:lumOff val="50000"/>
                  </a:schemeClr>
                </a:solidFill>
              </a:rPr>
              <a:t>Other tenants on the rental agreement who are not victims are still obligated by lease</a:t>
            </a:r>
          </a:p>
          <a:p>
            <a:pPr marL="365760" indent="-256032">
              <a:buClr>
                <a:schemeClr val="tx1">
                  <a:lumMod val="50000"/>
                  <a:lumOff val="50000"/>
                </a:schemeClr>
              </a:buClr>
              <a:buFont typeface="Georgia"/>
              <a:buChar char="•"/>
              <a:defRPr/>
            </a:pPr>
            <a:r>
              <a:rPr lang="en-US" dirty="0">
                <a:solidFill>
                  <a:schemeClr val="tx1">
                    <a:lumMod val="50000"/>
                    <a:lumOff val="50000"/>
                  </a:schemeClr>
                </a:solidFill>
              </a:rPr>
              <a:t>Victims of sexual assault, stalking or other unlawful harassment by the landlord can terminate without </a:t>
            </a:r>
            <a:r>
              <a:rPr lang="en-US" b="1" i="1" dirty="0">
                <a:solidFill>
                  <a:schemeClr val="tx1">
                    <a:lumMod val="50000"/>
                    <a:lumOff val="50000"/>
                  </a:schemeClr>
                </a:solidFill>
              </a:rPr>
              <a:t>prior</a:t>
            </a:r>
            <a:r>
              <a:rPr lang="en-US" dirty="0">
                <a:solidFill>
                  <a:schemeClr val="tx1">
                    <a:lumMod val="50000"/>
                    <a:lumOff val="50000"/>
                  </a:schemeClr>
                </a:solidFill>
              </a:rPr>
              <a:t> report to third party or getting copy of protection order</a:t>
            </a:r>
          </a:p>
        </p:txBody>
      </p:sp>
      <p:sp>
        <p:nvSpPr>
          <p:cNvPr id="7066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D9DA443-B70F-4CFD-9B32-9DF4FA0ED72B}" type="slidenum">
              <a:rPr kumimoji="0" lang="en-US" altLang="en-US" sz="9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altLang="en-US" sz="9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 name="Slide Number Placeholder 3"/>
          <p:cNvSpPr txBox="1">
            <a:spLocks/>
          </p:cNvSpPr>
          <p:nvPr/>
        </p:nvSpPr>
        <p:spPr>
          <a:xfrm>
            <a:off x="8763000" y="6508750"/>
            <a:ext cx="2743200" cy="365125"/>
          </a:xfrm>
          <a:prstGeom prst="rect">
            <a:avLst/>
          </a:prstGeom>
          <a:noFill/>
        </p:spPr>
        <p:txBody>
          <a:bodyPr vert="horz" lIns="91440" tIns="45720" rIns="91440" bIns="45720" rtlCol="0" anchor="ctr"/>
          <a:lstStyle>
            <a:defPPr>
              <a:defRPr lang="en-US"/>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AEDDD2E-A35D-4F4D-80ED-03FD4F924A41}" type="slidenum">
              <a:rPr kumimoji="0" lang="en-US" altLang="en-US" sz="1200" b="0" i="0" u="none" strike="noStrike" kern="1200" cap="none" spc="0" normalizeH="0" baseline="0" noProof="0" smtClean="0">
                <a:ln>
                  <a:noFill/>
                </a:ln>
                <a:solidFill>
                  <a:prstClr val="white">
                    <a:lumMod val="50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altLang="en-US" sz="1200" b="0" i="0" u="none" strike="noStrike" kern="1200" cap="none" spc="0" normalizeH="0" baseline="0" noProof="0" dirty="0">
              <a:ln>
                <a:noFill/>
              </a:ln>
              <a:solidFill>
                <a:prstClr val="white">
                  <a:lumMod val="50000"/>
                </a:prstClr>
              </a:solidFill>
              <a:effectLst/>
              <a:uLnTx/>
              <a:uFillTx/>
              <a:latin typeface="Gill Sans MT" panose="020B0502020104020203"/>
              <a:ea typeface="+mn-ea"/>
              <a:cs typeface="+mn-cs"/>
            </a:endParaRPr>
          </a:p>
        </p:txBody>
      </p:sp>
      <p:grpSp>
        <p:nvGrpSpPr>
          <p:cNvPr id="7" name="Group 6">
            <a:extLst>
              <a:ext uri="{FF2B5EF4-FFF2-40B4-BE49-F238E27FC236}">
                <a16:creationId xmlns:a16="http://schemas.microsoft.com/office/drawing/2014/main" id="{D1259667-CF76-49A8-B655-4F00C809C7DE}"/>
              </a:ext>
            </a:extLst>
          </p:cNvPr>
          <p:cNvGrpSpPr/>
          <p:nvPr/>
        </p:nvGrpSpPr>
        <p:grpSpPr>
          <a:xfrm>
            <a:off x="0" y="6040762"/>
            <a:ext cx="12192000" cy="1057539"/>
            <a:chOff x="0" y="5447948"/>
            <a:chExt cx="12192000" cy="1410052"/>
          </a:xfrm>
        </p:grpSpPr>
        <p:pic>
          <p:nvPicPr>
            <p:cNvPr id="8" name="Content Placeholder 4">
              <a:extLst>
                <a:ext uri="{FF2B5EF4-FFF2-40B4-BE49-F238E27FC236}">
                  <a16:creationId xmlns:a16="http://schemas.microsoft.com/office/drawing/2014/main" id="{3FB47ABD-C3C9-4327-BFF9-2AC9588F8689}"/>
                </a:ext>
              </a:extLst>
            </p:cNvPr>
            <p:cNvPicPr>
              <a:picLocks noChangeAspect="1"/>
            </p:cNvPicPr>
            <p:nvPr/>
          </p:nvPicPr>
          <p:blipFill>
            <a:blip r:embed="rId3"/>
            <a:stretch>
              <a:fillRect/>
            </a:stretch>
          </p:blipFill>
          <p:spPr>
            <a:xfrm>
              <a:off x="0" y="5447948"/>
              <a:ext cx="1812175" cy="952853"/>
            </a:xfrm>
            <a:prstGeom prst="rect">
              <a:avLst/>
            </a:prstGeom>
          </p:spPr>
        </p:pic>
        <p:sp>
          <p:nvSpPr>
            <p:cNvPr id="9" name="Rectangle 8">
              <a:extLst>
                <a:ext uri="{FF2B5EF4-FFF2-40B4-BE49-F238E27FC236}">
                  <a16:creationId xmlns:a16="http://schemas.microsoft.com/office/drawing/2014/main" id="{43527F28-05CE-41A3-B570-2341EDE14828}"/>
                </a:ext>
              </a:extLst>
            </p:cNvPr>
            <p:cNvSpPr/>
            <p:nvPr/>
          </p:nvSpPr>
          <p:spPr>
            <a:xfrm>
              <a:off x="0" y="6467302"/>
              <a:ext cx="12192000" cy="39069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0" name="Rectangle 9">
              <a:extLst>
                <a:ext uri="{FF2B5EF4-FFF2-40B4-BE49-F238E27FC236}">
                  <a16:creationId xmlns:a16="http://schemas.microsoft.com/office/drawing/2014/main" id="{AB054197-11E4-4A17-B545-DF7AC383B24C}"/>
                </a:ext>
              </a:extLst>
            </p:cNvPr>
            <p:cNvSpPr/>
            <p:nvPr/>
          </p:nvSpPr>
          <p:spPr>
            <a:xfrm>
              <a:off x="0" y="6334299"/>
              <a:ext cx="12192000" cy="133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grpSp>
    </p:spTree>
    <p:extLst>
      <p:ext uri="{BB962C8B-B14F-4D97-AF65-F5344CB8AC3E}">
        <p14:creationId xmlns:p14="http://schemas.microsoft.com/office/powerpoint/2010/main" val="33492073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581192" y="979208"/>
            <a:ext cx="11029616" cy="1013800"/>
          </a:xfrm>
        </p:spPr>
        <p:txBody>
          <a:bodyPr>
            <a:normAutofit fontScale="90000"/>
          </a:bodyPr>
          <a:lstStyle/>
          <a:p>
            <a:pPr algn="ctr"/>
            <a:br>
              <a:rPr lang="en-US" altLang="en-US" dirty="0">
                <a:solidFill>
                  <a:schemeClr val="tx1">
                    <a:lumMod val="50000"/>
                    <a:lumOff val="50000"/>
                  </a:schemeClr>
                </a:solidFill>
              </a:rPr>
            </a:br>
            <a:r>
              <a:rPr lang="en-US" altLang="en-US" dirty="0"/>
              <a:t>Notice to Landlord:</a:t>
            </a:r>
            <a:br>
              <a:rPr lang="en-US" altLang="en-US" dirty="0"/>
            </a:br>
            <a:r>
              <a:rPr lang="en-US" altLang="en-US" dirty="0"/>
              <a:t>Termination of Rental Agreement</a:t>
            </a:r>
            <a:br>
              <a:rPr lang="en-US" altLang="en-US" dirty="0">
                <a:solidFill>
                  <a:schemeClr val="tx1">
                    <a:lumMod val="50000"/>
                    <a:lumOff val="50000"/>
                  </a:schemeClr>
                </a:solidFill>
              </a:rPr>
            </a:br>
            <a:endParaRPr lang="en-US" altLang="en-US" dirty="0"/>
          </a:p>
        </p:txBody>
      </p:sp>
      <p:sp>
        <p:nvSpPr>
          <p:cNvPr id="3" name="Content Placeholder 2"/>
          <p:cNvSpPr>
            <a:spLocks noGrp="1"/>
          </p:cNvSpPr>
          <p:nvPr>
            <p:ph idx="1"/>
          </p:nvPr>
        </p:nvSpPr>
        <p:spPr/>
        <p:txBody>
          <a:bodyPr>
            <a:normAutofit/>
          </a:bodyPr>
          <a:lstStyle/>
          <a:p>
            <a:pPr marL="658368" lvl="1" indent="-246888">
              <a:buClr>
                <a:schemeClr val="tx1">
                  <a:lumMod val="50000"/>
                  <a:lumOff val="50000"/>
                </a:schemeClr>
              </a:buClr>
              <a:buFont typeface="Georgia"/>
              <a:buChar char="▫"/>
              <a:defRPr/>
            </a:pPr>
            <a:r>
              <a:rPr lang="en-US" altLang="en-US" dirty="0">
                <a:solidFill>
                  <a:schemeClr val="tx1">
                    <a:lumMod val="50000"/>
                    <a:lumOff val="50000"/>
                  </a:schemeClr>
                </a:solidFill>
              </a:rPr>
              <a:t>Notice in writing that tenant or household member is victim of DV, sexual assault, or stalking</a:t>
            </a:r>
          </a:p>
          <a:p>
            <a:pPr marL="658368" lvl="1" indent="-246888">
              <a:buClr>
                <a:schemeClr val="tx1">
                  <a:lumMod val="50000"/>
                  <a:lumOff val="50000"/>
                </a:schemeClr>
              </a:buClr>
              <a:buFont typeface="Georgia"/>
              <a:buChar char="▫"/>
              <a:defRPr/>
            </a:pPr>
            <a:r>
              <a:rPr lang="en-US" altLang="en-US" dirty="0">
                <a:solidFill>
                  <a:schemeClr val="tx1">
                    <a:lumMod val="50000"/>
                    <a:lumOff val="50000"/>
                  </a:schemeClr>
                </a:solidFill>
              </a:rPr>
              <a:t>And has either a valid protection order OR</a:t>
            </a:r>
          </a:p>
          <a:p>
            <a:pPr marL="658368" lvl="1" indent="-246888">
              <a:buClr>
                <a:schemeClr val="tx1">
                  <a:lumMod val="50000"/>
                  <a:lumOff val="50000"/>
                </a:schemeClr>
              </a:buClr>
              <a:buFont typeface="Georgia"/>
              <a:buChar char="▫"/>
              <a:defRPr/>
            </a:pPr>
            <a:r>
              <a:rPr lang="en-US" altLang="en-US" dirty="0">
                <a:solidFill>
                  <a:schemeClr val="tx1">
                    <a:lumMod val="50000"/>
                    <a:lumOff val="50000"/>
                  </a:schemeClr>
                </a:solidFill>
              </a:rPr>
              <a:t>Has reported the DV, SA, or stalking to “qualified third party” who has provided the tenant, or household member a written report signed by the third party</a:t>
            </a:r>
          </a:p>
          <a:p>
            <a:pPr marL="658368" lvl="1" indent="-246888">
              <a:buClr>
                <a:schemeClr val="tx1">
                  <a:lumMod val="50000"/>
                  <a:lumOff val="50000"/>
                </a:schemeClr>
              </a:buClr>
              <a:buFont typeface="Georgia"/>
              <a:buChar char="▫"/>
              <a:defRPr/>
            </a:pPr>
            <a:r>
              <a:rPr lang="en-US" altLang="en-US" dirty="0">
                <a:solidFill>
                  <a:schemeClr val="tx1">
                    <a:lumMod val="50000"/>
                    <a:lumOff val="50000"/>
                  </a:schemeClr>
                </a:solidFill>
              </a:rPr>
              <a:t>Sample form for third party provided in statute (does not have to be exactly the same, but substantially in that format)  Sample form is NOT required to include the alleged perpetrator’s name, unless the alleged perpetrator is a landlord and it is requested in writing</a:t>
            </a:r>
          </a:p>
          <a:p>
            <a:pPr marL="1058418" lvl="2" indent="-246888">
              <a:buClr>
                <a:schemeClr val="tx1">
                  <a:lumMod val="50000"/>
                  <a:lumOff val="50000"/>
                </a:schemeClr>
              </a:buClr>
              <a:buFont typeface="Georgia"/>
              <a:buChar char="▫"/>
              <a:defRPr/>
            </a:pPr>
            <a:r>
              <a:rPr lang="en-US" altLang="en-US" dirty="0">
                <a:solidFill>
                  <a:schemeClr val="tx1">
                    <a:lumMod val="50000"/>
                    <a:lumOff val="50000"/>
                  </a:schemeClr>
                </a:solidFill>
              </a:rPr>
              <a:t>Providing such a verification does NOT waive advocate privilege</a:t>
            </a:r>
          </a:p>
          <a:p>
            <a:pPr marL="109728" indent="0">
              <a:buClr>
                <a:schemeClr val="accent3"/>
              </a:buClr>
              <a:buNone/>
              <a:defRPr/>
            </a:pPr>
            <a:r>
              <a:rPr lang="en-US" altLang="en-US" sz="2400" dirty="0">
                <a:solidFill>
                  <a:schemeClr val="tx1">
                    <a:lumMod val="50000"/>
                    <a:lumOff val="50000"/>
                  </a:schemeClr>
                </a:solidFill>
              </a:rPr>
              <a:t>        (RCW 59.18.575)</a:t>
            </a:r>
          </a:p>
          <a:p>
            <a:pPr marL="365760" indent="-256032">
              <a:buClr>
                <a:schemeClr val="accent3"/>
              </a:buClr>
              <a:buFont typeface="Georgia"/>
              <a:buChar char="•"/>
              <a:defRPr/>
            </a:pPr>
            <a:endParaRPr lang="en-US" dirty="0"/>
          </a:p>
        </p:txBody>
      </p:sp>
      <p:sp>
        <p:nvSpPr>
          <p:cNvPr id="696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E500A24-74A7-4492-9A45-94A094EA2A0F}" type="slidenum">
              <a:rPr kumimoji="0" lang="en-US" altLang="en-US" sz="9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altLang="en-US" sz="9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 name="Slide Number Placeholder 3"/>
          <p:cNvSpPr txBox="1">
            <a:spLocks/>
          </p:cNvSpPr>
          <p:nvPr/>
        </p:nvSpPr>
        <p:spPr>
          <a:xfrm>
            <a:off x="8763000" y="6508750"/>
            <a:ext cx="2743200" cy="365125"/>
          </a:xfrm>
          <a:prstGeom prst="rect">
            <a:avLst/>
          </a:prstGeom>
          <a:noFill/>
        </p:spPr>
        <p:txBody>
          <a:bodyPr vert="horz" lIns="91440" tIns="45720" rIns="91440" bIns="45720" rtlCol="0" anchor="ctr"/>
          <a:lstStyle>
            <a:defPPr>
              <a:defRPr lang="en-US"/>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AEDDD2E-A35D-4F4D-80ED-03FD4F924A41}" type="slidenum">
              <a:rPr kumimoji="0" lang="en-US" altLang="en-US" sz="1200" b="0" i="0" u="none" strike="noStrike" kern="1200" cap="none" spc="0" normalizeH="0" baseline="0" noProof="0" smtClean="0">
                <a:ln>
                  <a:noFill/>
                </a:ln>
                <a:solidFill>
                  <a:prstClr val="white">
                    <a:lumMod val="50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altLang="en-US" sz="1200" b="0" i="0" u="none" strike="noStrike" kern="1200" cap="none" spc="0" normalizeH="0" baseline="0" noProof="0" dirty="0">
              <a:ln>
                <a:noFill/>
              </a:ln>
              <a:solidFill>
                <a:prstClr val="white">
                  <a:lumMod val="50000"/>
                </a:prstClr>
              </a:solidFill>
              <a:effectLst/>
              <a:uLnTx/>
              <a:uFillTx/>
              <a:latin typeface="Gill Sans MT" panose="020B0502020104020203"/>
              <a:ea typeface="+mn-ea"/>
              <a:cs typeface="+mn-cs"/>
            </a:endParaRPr>
          </a:p>
        </p:txBody>
      </p:sp>
      <p:grpSp>
        <p:nvGrpSpPr>
          <p:cNvPr id="7" name="Group 6">
            <a:extLst>
              <a:ext uri="{FF2B5EF4-FFF2-40B4-BE49-F238E27FC236}">
                <a16:creationId xmlns:a16="http://schemas.microsoft.com/office/drawing/2014/main" id="{A2038C80-3056-4D68-A7A8-512A1B8BFFDA}"/>
              </a:ext>
            </a:extLst>
          </p:cNvPr>
          <p:cNvGrpSpPr/>
          <p:nvPr/>
        </p:nvGrpSpPr>
        <p:grpSpPr>
          <a:xfrm>
            <a:off x="-88081" y="6046287"/>
            <a:ext cx="12192000" cy="1057539"/>
            <a:chOff x="0" y="5447948"/>
            <a:chExt cx="12192000" cy="1410052"/>
          </a:xfrm>
        </p:grpSpPr>
        <p:pic>
          <p:nvPicPr>
            <p:cNvPr id="8" name="Content Placeholder 4">
              <a:extLst>
                <a:ext uri="{FF2B5EF4-FFF2-40B4-BE49-F238E27FC236}">
                  <a16:creationId xmlns:a16="http://schemas.microsoft.com/office/drawing/2014/main" id="{E1B43F6F-AC14-47BD-9ABC-AEDF0C9453DA}"/>
                </a:ext>
              </a:extLst>
            </p:cNvPr>
            <p:cNvPicPr>
              <a:picLocks noChangeAspect="1"/>
            </p:cNvPicPr>
            <p:nvPr/>
          </p:nvPicPr>
          <p:blipFill>
            <a:blip r:embed="rId2"/>
            <a:stretch>
              <a:fillRect/>
            </a:stretch>
          </p:blipFill>
          <p:spPr>
            <a:xfrm>
              <a:off x="0" y="5447948"/>
              <a:ext cx="1812175" cy="952853"/>
            </a:xfrm>
            <a:prstGeom prst="rect">
              <a:avLst/>
            </a:prstGeom>
          </p:spPr>
        </p:pic>
        <p:sp>
          <p:nvSpPr>
            <p:cNvPr id="9" name="Rectangle 8">
              <a:extLst>
                <a:ext uri="{FF2B5EF4-FFF2-40B4-BE49-F238E27FC236}">
                  <a16:creationId xmlns:a16="http://schemas.microsoft.com/office/drawing/2014/main" id="{EC5C2EFA-B4B9-4B62-8350-F8B03D802CEF}"/>
                </a:ext>
              </a:extLst>
            </p:cNvPr>
            <p:cNvSpPr/>
            <p:nvPr/>
          </p:nvSpPr>
          <p:spPr>
            <a:xfrm>
              <a:off x="0" y="6467302"/>
              <a:ext cx="12192000" cy="39069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0" name="Rectangle 9">
              <a:extLst>
                <a:ext uri="{FF2B5EF4-FFF2-40B4-BE49-F238E27FC236}">
                  <a16:creationId xmlns:a16="http://schemas.microsoft.com/office/drawing/2014/main" id="{ECB6BC57-8FBB-4E31-A5A7-F6CBFF7F4E3C}"/>
                </a:ext>
              </a:extLst>
            </p:cNvPr>
            <p:cNvSpPr/>
            <p:nvPr/>
          </p:nvSpPr>
          <p:spPr>
            <a:xfrm>
              <a:off x="0" y="6334299"/>
              <a:ext cx="12192000" cy="133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grpSp>
    </p:spTree>
    <p:extLst>
      <p:ext uri="{BB962C8B-B14F-4D97-AF65-F5344CB8AC3E}">
        <p14:creationId xmlns:p14="http://schemas.microsoft.com/office/powerpoint/2010/main" val="29281274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1725168" y="335598"/>
            <a:ext cx="8229600" cy="1143000"/>
          </a:xfrm>
        </p:spPr>
        <p:txBody>
          <a:bodyPr/>
          <a:lstStyle/>
          <a:p>
            <a:pPr algn="ctr" eaLnBrk="1" hangingPunct="1"/>
            <a:r>
              <a:rPr lang="en-US" altLang="en-US" dirty="0"/>
              <a:t>Changing Locks</a:t>
            </a:r>
          </a:p>
        </p:txBody>
      </p:sp>
      <p:sp>
        <p:nvSpPr>
          <p:cNvPr id="71683" name="Content Placeholder 2"/>
          <p:cNvSpPr>
            <a:spLocks noGrp="1"/>
          </p:cNvSpPr>
          <p:nvPr>
            <p:ph idx="1"/>
          </p:nvPr>
        </p:nvSpPr>
        <p:spPr>
          <a:xfrm>
            <a:off x="1261900" y="1777413"/>
            <a:ext cx="9296400" cy="4351338"/>
          </a:xfrm>
        </p:spPr>
        <p:txBody>
          <a:bodyPr>
            <a:normAutofit/>
          </a:bodyPr>
          <a:lstStyle/>
          <a:p>
            <a:pPr eaLnBrk="1" hangingPunct="1"/>
            <a:r>
              <a:rPr lang="en-US" altLang="en-US" sz="2400" dirty="0">
                <a:solidFill>
                  <a:schemeClr val="tx1">
                    <a:lumMod val="50000"/>
                    <a:lumOff val="50000"/>
                  </a:schemeClr>
                </a:solidFill>
              </a:rPr>
              <a:t>If tenant gets a court order granting possession of unit, the tenant can ask that the locks be changed at the tenant’s expense, and not provide copy of keys to tenant restrained or excluded.  Person excluded under the court order may still be liable under the rental agreement-RCW 59.18.585</a:t>
            </a:r>
          </a:p>
          <a:p>
            <a:pPr marL="0" indent="0" eaLnBrk="1" hangingPunct="1">
              <a:buNone/>
            </a:pPr>
            <a:endParaRPr lang="en-US" altLang="en-US" sz="2400" dirty="0">
              <a:solidFill>
                <a:schemeClr val="tx1">
                  <a:lumMod val="50000"/>
                  <a:lumOff val="50000"/>
                </a:schemeClr>
              </a:solidFill>
            </a:endParaRPr>
          </a:p>
          <a:p>
            <a:pPr eaLnBrk="1" hangingPunct="1"/>
            <a:r>
              <a:rPr lang="en-US" altLang="en-US" sz="2400" dirty="0">
                <a:solidFill>
                  <a:schemeClr val="tx1">
                    <a:lumMod val="50000"/>
                    <a:lumOff val="50000"/>
                  </a:schemeClr>
                </a:solidFill>
              </a:rPr>
              <a:t>If landlord is perpetrator, tenant can change or add locks to unit</a:t>
            </a:r>
          </a:p>
          <a:p>
            <a:pPr eaLnBrk="1" hangingPunct="1"/>
            <a:endParaRPr lang="en-US" altLang="en-US" dirty="0"/>
          </a:p>
        </p:txBody>
      </p:sp>
      <p:sp>
        <p:nvSpPr>
          <p:cNvPr id="7168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CF765C8-3190-4141-93E3-1D638EE04608}" type="slidenum">
              <a:rPr kumimoji="0" lang="en-US" altLang="en-US" sz="9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altLang="en-US" sz="9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 name="Slide Number Placeholder 3"/>
          <p:cNvSpPr txBox="1">
            <a:spLocks/>
          </p:cNvSpPr>
          <p:nvPr/>
        </p:nvSpPr>
        <p:spPr>
          <a:xfrm>
            <a:off x="8763000" y="6508750"/>
            <a:ext cx="2743200" cy="365125"/>
          </a:xfrm>
          <a:prstGeom prst="rect">
            <a:avLst/>
          </a:prstGeom>
          <a:noFill/>
        </p:spPr>
        <p:txBody>
          <a:bodyPr vert="horz" lIns="91440" tIns="45720" rIns="91440" bIns="45720" rtlCol="0" anchor="ctr"/>
          <a:lstStyle>
            <a:defPPr>
              <a:defRPr lang="en-US"/>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AEDDD2E-A35D-4F4D-80ED-03FD4F924A41}" type="slidenum">
              <a:rPr kumimoji="0" lang="en-US" altLang="en-US" sz="1200" b="0" i="0" u="none" strike="noStrike" kern="1200" cap="none" spc="0" normalizeH="0" baseline="0" noProof="0" smtClean="0">
                <a:ln>
                  <a:noFill/>
                </a:ln>
                <a:solidFill>
                  <a:prstClr val="white">
                    <a:lumMod val="50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altLang="en-US" sz="1200" b="0" i="0" u="none" strike="noStrike" kern="1200" cap="none" spc="0" normalizeH="0" baseline="0" noProof="0" dirty="0">
              <a:ln>
                <a:noFill/>
              </a:ln>
              <a:solidFill>
                <a:prstClr val="white">
                  <a:lumMod val="50000"/>
                </a:prstClr>
              </a:solidFill>
              <a:effectLst/>
              <a:uLnTx/>
              <a:uFillTx/>
              <a:latin typeface="Gill Sans MT" panose="020B0502020104020203"/>
              <a:ea typeface="+mn-ea"/>
              <a:cs typeface="+mn-cs"/>
            </a:endParaRPr>
          </a:p>
        </p:txBody>
      </p:sp>
      <p:grpSp>
        <p:nvGrpSpPr>
          <p:cNvPr id="7" name="Group 6">
            <a:extLst>
              <a:ext uri="{FF2B5EF4-FFF2-40B4-BE49-F238E27FC236}">
                <a16:creationId xmlns:a16="http://schemas.microsoft.com/office/drawing/2014/main" id="{A0FBF981-6833-4FB8-826D-1374F52CBD3C}"/>
              </a:ext>
            </a:extLst>
          </p:cNvPr>
          <p:cNvGrpSpPr/>
          <p:nvPr/>
        </p:nvGrpSpPr>
        <p:grpSpPr>
          <a:xfrm>
            <a:off x="0" y="6162542"/>
            <a:ext cx="12192000" cy="1057539"/>
            <a:chOff x="0" y="5447948"/>
            <a:chExt cx="12192000" cy="1410052"/>
          </a:xfrm>
        </p:grpSpPr>
        <p:pic>
          <p:nvPicPr>
            <p:cNvPr id="8" name="Content Placeholder 4">
              <a:extLst>
                <a:ext uri="{FF2B5EF4-FFF2-40B4-BE49-F238E27FC236}">
                  <a16:creationId xmlns:a16="http://schemas.microsoft.com/office/drawing/2014/main" id="{8FBA6C6B-907B-4D19-ADB4-FD2343EB1D33}"/>
                </a:ext>
              </a:extLst>
            </p:cNvPr>
            <p:cNvPicPr>
              <a:picLocks noChangeAspect="1"/>
            </p:cNvPicPr>
            <p:nvPr/>
          </p:nvPicPr>
          <p:blipFill>
            <a:blip r:embed="rId3"/>
            <a:stretch>
              <a:fillRect/>
            </a:stretch>
          </p:blipFill>
          <p:spPr>
            <a:xfrm>
              <a:off x="0" y="5447948"/>
              <a:ext cx="1812175" cy="952853"/>
            </a:xfrm>
            <a:prstGeom prst="rect">
              <a:avLst/>
            </a:prstGeom>
          </p:spPr>
        </p:pic>
        <p:sp>
          <p:nvSpPr>
            <p:cNvPr id="9" name="Rectangle 8">
              <a:extLst>
                <a:ext uri="{FF2B5EF4-FFF2-40B4-BE49-F238E27FC236}">
                  <a16:creationId xmlns:a16="http://schemas.microsoft.com/office/drawing/2014/main" id="{98927E6E-5EDF-46B0-B4F5-394132CA2ACC}"/>
                </a:ext>
              </a:extLst>
            </p:cNvPr>
            <p:cNvSpPr/>
            <p:nvPr/>
          </p:nvSpPr>
          <p:spPr>
            <a:xfrm>
              <a:off x="0" y="6467302"/>
              <a:ext cx="12192000" cy="39069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0" name="Rectangle 9">
              <a:extLst>
                <a:ext uri="{FF2B5EF4-FFF2-40B4-BE49-F238E27FC236}">
                  <a16:creationId xmlns:a16="http://schemas.microsoft.com/office/drawing/2014/main" id="{06359015-19E3-4183-8C03-BF0957570745}"/>
                </a:ext>
              </a:extLst>
            </p:cNvPr>
            <p:cNvSpPr/>
            <p:nvPr/>
          </p:nvSpPr>
          <p:spPr>
            <a:xfrm>
              <a:off x="0" y="6334299"/>
              <a:ext cx="12192000" cy="133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grpSp>
    </p:spTree>
    <p:extLst>
      <p:ext uri="{BB962C8B-B14F-4D97-AF65-F5344CB8AC3E}">
        <p14:creationId xmlns:p14="http://schemas.microsoft.com/office/powerpoint/2010/main" val="30898291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981200" y="318541"/>
            <a:ext cx="8229600" cy="1143000"/>
          </a:xfrm>
        </p:spPr>
        <p:txBody>
          <a:bodyPr/>
          <a:lstStyle/>
          <a:p>
            <a:pPr algn="ctr" eaLnBrk="1" hangingPunct="1"/>
            <a:r>
              <a:rPr lang="en-US" altLang="en-US" dirty="0"/>
              <a:t>Criminal Legal System</a:t>
            </a:r>
          </a:p>
        </p:txBody>
      </p:sp>
      <p:sp>
        <p:nvSpPr>
          <p:cNvPr id="3" name="Content Placeholder 2"/>
          <p:cNvSpPr>
            <a:spLocks noGrp="1"/>
          </p:cNvSpPr>
          <p:nvPr>
            <p:ph idx="1"/>
          </p:nvPr>
        </p:nvSpPr>
        <p:spPr>
          <a:xfrm>
            <a:off x="1981200" y="1566699"/>
            <a:ext cx="8229600" cy="4754563"/>
          </a:xfrm>
        </p:spPr>
        <p:txBody>
          <a:bodyPr>
            <a:normAutofit/>
          </a:bodyPr>
          <a:lstStyle/>
          <a:p>
            <a:pPr eaLnBrk="1" hangingPunct="1">
              <a:defRPr/>
            </a:pPr>
            <a:r>
              <a:rPr lang="en-US" dirty="0">
                <a:solidFill>
                  <a:schemeClr val="tx1">
                    <a:lumMod val="50000"/>
                    <a:lumOff val="50000"/>
                  </a:schemeClr>
                </a:solidFill>
              </a:rPr>
              <a:t>A good  relationship with local law enforcement is necessary for any housing/homeless provider</a:t>
            </a:r>
          </a:p>
          <a:p>
            <a:pPr eaLnBrk="1" hangingPunct="1">
              <a:defRPr/>
            </a:pPr>
            <a:r>
              <a:rPr lang="en-US" dirty="0">
                <a:solidFill>
                  <a:schemeClr val="tx1">
                    <a:lumMod val="50000"/>
                    <a:lumOff val="50000"/>
                  </a:schemeClr>
                </a:solidFill>
              </a:rPr>
              <a:t>Keep in mind that a survivor may not necessarily want law enforcement involvement for many reasons:</a:t>
            </a:r>
          </a:p>
          <a:p>
            <a:pPr lvl="1" eaLnBrk="1" hangingPunct="1">
              <a:defRPr/>
            </a:pPr>
            <a:r>
              <a:rPr lang="en-US" dirty="0">
                <a:solidFill>
                  <a:schemeClr val="tx1">
                    <a:lumMod val="50000"/>
                    <a:lumOff val="50000"/>
                  </a:schemeClr>
                </a:solidFill>
              </a:rPr>
              <a:t>Immigrant and has fears about police from country of origin</a:t>
            </a:r>
          </a:p>
          <a:p>
            <a:pPr lvl="1" eaLnBrk="1" hangingPunct="1">
              <a:defRPr/>
            </a:pPr>
            <a:r>
              <a:rPr lang="en-US" dirty="0">
                <a:solidFill>
                  <a:schemeClr val="tx1">
                    <a:lumMod val="50000"/>
                    <a:lumOff val="50000"/>
                  </a:schemeClr>
                </a:solidFill>
              </a:rPr>
              <a:t>Doesn’t want partner arrested (income source or potential to be deported)</a:t>
            </a:r>
          </a:p>
          <a:p>
            <a:pPr lvl="1" eaLnBrk="1" hangingPunct="1">
              <a:defRPr/>
            </a:pPr>
            <a:r>
              <a:rPr lang="en-US" dirty="0">
                <a:solidFill>
                  <a:schemeClr val="tx1">
                    <a:lumMod val="50000"/>
                    <a:lumOff val="50000"/>
                  </a:schemeClr>
                </a:solidFill>
              </a:rPr>
              <a:t>Undocumented immigrant</a:t>
            </a:r>
          </a:p>
          <a:p>
            <a:pPr lvl="1" eaLnBrk="1" hangingPunct="1">
              <a:defRPr/>
            </a:pPr>
            <a:r>
              <a:rPr lang="en-US" dirty="0">
                <a:solidFill>
                  <a:schemeClr val="tx1">
                    <a:lumMod val="50000"/>
                    <a:lumOff val="50000"/>
                  </a:schemeClr>
                </a:solidFill>
              </a:rPr>
              <a:t>May have warrants</a:t>
            </a:r>
          </a:p>
          <a:p>
            <a:pPr lvl="1" eaLnBrk="1" hangingPunct="1">
              <a:defRPr/>
            </a:pPr>
            <a:r>
              <a:rPr lang="en-US" dirty="0">
                <a:solidFill>
                  <a:schemeClr val="tx1">
                    <a:lumMod val="50000"/>
                    <a:lumOff val="50000"/>
                  </a:schemeClr>
                </a:solidFill>
              </a:rPr>
              <a:t>From historically oppressed community; police intervention not viewed as helpful or welcome</a:t>
            </a:r>
          </a:p>
        </p:txBody>
      </p:sp>
      <p:sp>
        <p:nvSpPr>
          <p:cNvPr id="34820"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AEDDD2E-A35D-4F4D-80ED-03FD4F924A41}" type="slidenum">
              <a:rPr kumimoji="0" lang="en-US" altLang="en-US" sz="900" b="0" i="0" u="none" strike="noStrike" kern="1200" cap="none" spc="0" normalizeH="0" baseline="0" noProof="0" smtClean="0">
                <a:ln>
                  <a:noFill/>
                </a:ln>
                <a:solidFill>
                  <a:prstClr val="white">
                    <a:lumMod val="50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altLang="en-US" sz="900" b="0" i="0" u="none" strike="noStrike" kern="1200" cap="none" spc="0" normalizeH="0" baseline="0" noProof="0" dirty="0">
              <a:ln>
                <a:noFill/>
              </a:ln>
              <a:solidFill>
                <a:prstClr val="white">
                  <a:lumMod val="50000"/>
                </a:prstClr>
              </a:solidFill>
              <a:effectLst/>
              <a:uLnTx/>
              <a:uFillTx/>
              <a:latin typeface="Gill Sans MT" panose="020B0502020104020203"/>
              <a:ea typeface="+mn-ea"/>
              <a:cs typeface="+mn-cs"/>
            </a:endParaRPr>
          </a:p>
        </p:txBody>
      </p:sp>
      <p:grpSp>
        <p:nvGrpSpPr>
          <p:cNvPr id="6" name="Group 5">
            <a:extLst>
              <a:ext uri="{FF2B5EF4-FFF2-40B4-BE49-F238E27FC236}">
                <a16:creationId xmlns:a16="http://schemas.microsoft.com/office/drawing/2014/main" id="{16BBBCB2-9DDC-4AC3-80EB-12E6B2975E25}"/>
              </a:ext>
            </a:extLst>
          </p:cNvPr>
          <p:cNvGrpSpPr/>
          <p:nvPr/>
        </p:nvGrpSpPr>
        <p:grpSpPr>
          <a:xfrm>
            <a:off x="0" y="6252885"/>
            <a:ext cx="12192000" cy="1057539"/>
            <a:chOff x="0" y="5447948"/>
            <a:chExt cx="12192000" cy="1410052"/>
          </a:xfrm>
        </p:grpSpPr>
        <p:pic>
          <p:nvPicPr>
            <p:cNvPr id="7" name="Content Placeholder 4">
              <a:extLst>
                <a:ext uri="{FF2B5EF4-FFF2-40B4-BE49-F238E27FC236}">
                  <a16:creationId xmlns:a16="http://schemas.microsoft.com/office/drawing/2014/main" id="{28004CF7-8563-44B1-9C0B-88E5137A32F8}"/>
                </a:ext>
              </a:extLst>
            </p:cNvPr>
            <p:cNvPicPr>
              <a:picLocks noChangeAspect="1"/>
            </p:cNvPicPr>
            <p:nvPr/>
          </p:nvPicPr>
          <p:blipFill>
            <a:blip r:embed="rId3"/>
            <a:stretch>
              <a:fillRect/>
            </a:stretch>
          </p:blipFill>
          <p:spPr>
            <a:xfrm>
              <a:off x="0" y="5447948"/>
              <a:ext cx="1812175" cy="952853"/>
            </a:xfrm>
            <a:prstGeom prst="rect">
              <a:avLst/>
            </a:prstGeom>
          </p:spPr>
        </p:pic>
        <p:sp>
          <p:nvSpPr>
            <p:cNvPr id="8" name="Rectangle 7">
              <a:extLst>
                <a:ext uri="{FF2B5EF4-FFF2-40B4-BE49-F238E27FC236}">
                  <a16:creationId xmlns:a16="http://schemas.microsoft.com/office/drawing/2014/main" id="{F5558CA5-27D4-459D-8130-F6CD246208E7}"/>
                </a:ext>
              </a:extLst>
            </p:cNvPr>
            <p:cNvSpPr/>
            <p:nvPr/>
          </p:nvSpPr>
          <p:spPr>
            <a:xfrm>
              <a:off x="0" y="6467302"/>
              <a:ext cx="12192000" cy="39069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9" name="Rectangle 8">
              <a:extLst>
                <a:ext uri="{FF2B5EF4-FFF2-40B4-BE49-F238E27FC236}">
                  <a16:creationId xmlns:a16="http://schemas.microsoft.com/office/drawing/2014/main" id="{76035E87-FD68-4A6E-A53B-975E436097C6}"/>
                </a:ext>
              </a:extLst>
            </p:cNvPr>
            <p:cNvSpPr/>
            <p:nvPr/>
          </p:nvSpPr>
          <p:spPr>
            <a:xfrm>
              <a:off x="0" y="6334299"/>
              <a:ext cx="12192000" cy="133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grpSp>
    </p:spTree>
    <p:extLst>
      <p:ext uri="{BB962C8B-B14F-4D97-AF65-F5344CB8AC3E}">
        <p14:creationId xmlns:p14="http://schemas.microsoft.com/office/powerpoint/2010/main" val="42591975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981200" y="304800"/>
            <a:ext cx="8229600" cy="1143000"/>
          </a:xfrm>
        </p:spPr>
        <p:txBody>
          <a:bodyPr/>
          <a:lstStyle/>
          <a:p>
            <a:pPr algn="ctr" eaLnBrk="1" hangingPunct="1"/>
            <a:r>
              <a:rPr lang="en-US" altLang="en-US" dirty="0"/>
              <a:t>Civil Legal System</a:t>
            </a:r>
          </a:p>
        </p:txBody>
      </p:sp>
      <p:sp>
        <p:nvSpPr>
          <p:cNvPr id="35843" name="Content Placeholder 2"/>
          <p:cNvSpPr>
            <a:spLocks noGrp="1"/>
          </p:cNvSpPr>
          <p:nvPr>
            <p:ph idx="1"/>
          </p:nvPr>
        </p:nvSpPr>
        <p:spPr>
          <a:xfrm>
            <a:off x="1981200" y="1371601"/>
            <a:ext cx="8229600" cy="4678363"/>
          </a:xfrm>
        </p:spPr>
        <p:txBody>
          <a:bodyPr>
            <a:normAutofit/>
          </a:bodyPr>
          <a:lstStyle/>
          <a:p>
            <a:pPr eaLnBrk="1" hangingPunct="1"/>
            <a:r>
              <a:rPr lang="en-US" altLang="en-US" sz="2400" dirty="0">
                <a:solidFill>
                  <a:schemeClr val="tx1">
                    <a:lumMod val="50000"/>
                    <a:lumOff val="50000"/>
                  </a:schemeClr>
                </a:solidFill>
              </a:rPr>
              <a:t>Protection Orders—order issued by the court as a result of a petition by victim for protection from abuser</a:t>
            </a:r>
          </a:p>
          <a:p>
            <a:pPr eaLnBrk="1" hangingPunct="1"/>
            <a:r>
              <a:rPr lang="en-US" altLang="en-US" sz="2400" dirty="0">
                <a:solidFill>
                  <a:schemeClr val="tx1">
                    <a:lumMod val="50000"/>
                    <a:lumOff val="50000"/>
                  </a:schemeClr>
                </a:solidFill>
              </a:rPr>
              <a:t>Orders must be observed in any jurisdiction (Full Faith &amp; Credit)</a:t>
            </a:r>
          </a:p>
          <a:p>
            <a:pPr eaLnBrk="1" hangingPunct="1"/>
            <a:r>
              <a:rPr lang="en-US" altLang="en-US" sz="2400" dirty="0">
                <a:solidFill>
                  <a:schemeClr val="tx1">
                    <a:lumMod val="50000"/>
                    <a:lumOff val="50000"/>
                  </a:schemeClr>
                </a:solidFill>
              </a:rPr>
              <a:t>Survivors may not choose to petition for an order due to safety concerns—important that the program not require her to get a protection order </a:t>
            </a:r>
          </a:p>
        </p:txBody>
      </p:sp>
      <p:sp>
        <p:nvSpPr>
          <p:cNvPr id="5" name="Slide Number Placeholder 3"/>
          <p:cNvSpPr txBox="1">
            <a:spLocks/>
          </p:cNvSpPr>
          <p:nvPr/>
        </p:nvSpPr>
        <p:spPr>
          <a:xfrm>
            <a:off x="8763000" y="6508750"/>
            <a:ext cx="2743200" cy="365125"/>
          </a:xfrm>
          <a:prstGeom prst="rect">
            <a:avLst/>
          </a:prstGeom>
          <a:noFill/>
        </p:spPr>
        <p:txBody>
          <a:bodyPr vert="horz" lIns="91440" tIns="45720" rIns="91440" bIns="45720" rtlCol="0" anchor="ctr"/>
          <a:lstStyle>
            <a:defPPr>
              <a:defRPr lang="en-US"/>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AEDDD2E-A35D-4F4D-80ED-03FD4F924A41}" type="slidenum">
              <a:rPr kumimoji="0" lang="en-US" altLang="en-US" sz="1200" b="0" i="0" u="none" strike="noStrike" kern="1200" cap="none" spc="0" normalizeH="0" baseline="0" noProof="0" smtClean="0">
                <a:ln>
                  <a:noFill/>
                </a:ln>
                <a:solidFill>
                  <a:prstClr val="white">
                    <a:lumMod val="50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altLang="en-US" sz="1200" b="0" i="0" u="none" strike="noStrike" kern="1200" cap="none" spc="0" normalizeH="0" baseline="0" noProof="0" dirty="0">
              <a:ln>
                <a:noFill/>
              </a:ln>
              <a:solidFill>
                <a:prstClr val="white">
                  <a:lumMod val="50000"/>
                </a:prstClr>
              </a:solidFill>
              <a:effectLst/>
              <a:uLnTx/>
              <a:uFillTx/>
              <a:latin typeface="Gill Sans MT" panose="020B0502020104020203"/>
              <a:ea typeface="+mn-ea"/>
              <a:cs typeface="+mn-cs"/>
            </a:endParaRPr>
          </a:p>
        </p:txBody>
      </p:sp>
      <p:grpSp>
        <p:nvGrpSpPr>
          <p:cNvPr id="7" name="Group 6">
            <a:extLst>
              <a:ext uri="{FF2B5EF4-FFF2-40B4-BE49-F238E27FC236}">
                <a16:creationId xmlns:a16="http://schemas.microsoft.com/office/drawing/2014/main" id="{79CDBD41-0130-4746-9811-8D5B04558093}"/>
              </a:ext>
            </a:extLst>
          </p:cNvPr>
          <p:cNvGrpSpPr/>
          <p:nvPr/>
        </p:nvGrpSpPr>
        <p:grpSpPr>
          <a:xfrm>
            <a:off x="0" y="6024430"/>
            <a:ext cx="12192000" cy="1057539"/>
            <a:chOff x="0" y="5447948"/>
            <a:chExt cx="12192000" cy="1410052"/>
          </a:xfrm>
        </p:grpSpPr>
        <p:pic>
          <p:nvPicPr>
            <p:cNvPr id="8" name="Content Placeholder 4">
              <a:extLst>
                <a:ext uri="{FF2B5EF4-FFF2-40B4-BE49-F238E27FC236}">
                  <a16:creationId xmlns:a16="http://schemas.microsoft.com/office/drawing/2014/main" id="{C72D2BC1-598E-4CC7-B68F-00D915FC01D1}"/>
                </a:ext>
              </a:extLst>
            </p:cNvPr>
            <p:cNvPicPr>
              <a:picLocks noChangeAspect="1"/>
            </p:cNvPicPr>
            <p:nvPr/>
          </p:nvPicPr>
          <p:blipFill>
            <a:blip r:embed="rId3"/>
            <a:stretch>
              <a:fillRect/>
            </a:stretch>
          </p:blipFill>
          <p:spPr>
            <a:xfrm>
              <a:off x="0" y="5447948"/>
              <a:ext cx="1812175" cy="952853"/>
            </a:xfrm>
            <a:prstGeom prst="rect">
              <a:avLst/>
            </a:prstGeom>
          </p:spPr>
        </p:pic>
        <p:sp>
          <p:nvSpPr>
            <p:cNvPr id="9" name="Rectangle 8">
              <a:extLst>
                <a:ext uri="{FF2B5EF4-FFF2-40B4-BE49-F238E27FC236}">
                  <a16:creationId xmlns:a16="http://schemas.microsoft.com/office/drawing/2014/main" id="{227BED71-0A3A-44A2-B99B-775ACDBEB90A}"/>
                </a:ext>
              </a:extLst>
            </p:cNvPr>
            <p:cNvSpPr/>
            <p:nvPr/>
          </p:nvSpPr>
          <p:spPr>
            <a:xfrm>
              <a:off x="0" y="6467302"/>
              <a:ext cx="12192000" cy="39069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0" name="Rectangle 9">
              <a:extLst>
                <a:ext uri="{FF2B5EF4-FFF2-40B4-BE49-F238E27FC236}">
                  <a16:creationId xmlns:a16="http://schemas.microsoft.com/office/drawing/2014/main" id="{F0F79C85-CB47-4AFF-AA42-BD23B48E4A52}"/>
                </a:ext>
              </a:extLst>
            </p:cNvPr>
            <p:cNvSpPr/>
            <p:nvPr/>
          </p:nvSpPr>
          <p:spPr>
            <a:xfrm>
              <a:off x="0" y="6334299"/>
              <a:ext cx="12192000" cy="133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grpSp>
    </p:spTree>
    <p:extLst>
      <p:ext uri="{BB962C8B-B14F-4D97-AF65-F5344CB8AC3E}">
        <p14:creationId xmlns:p14="http://schemas.microsoft.com/office/powerpoint/2010/main" val="41192881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6BCA-F65D-43CB-9BFF-703AA0C85C6B}"/>
              </a:ext>
            </a:extLst>
          </p:cNvPr>
          <p:cNvSpPr>
            <a:spLocks noGrp="1"/>
          </p:cNvSpPr>
          <p:nvPr>
            <p:ph type="title"/>
          </p:nvPr>
        </p:nvSpPr>
        <p:spPr/>
        <p:txBody>
          <a:bodyPr/>
          <a:lstStyle/>
          <a:p>
            <a:r>
              <a:rPr lang="en-US" dirty="0"/>
              <a:t>Relevant Handouts for this section:</a:t>
            </a:r>
          </a:p>
        </p:txBody>
      </p:sp>
      <p:sp>
        <p:nvSpPr>
          <p:cNvPr id="3" name="Content Placeholder 2">
            <a:extLst>
              <a:ext uri="{FF2B5EF4-FFF2-40B4-BE49-F238E27FC236}">
                <a16:creationId xmlns:a16="http://schemas.microsoft.com/office/drawing/2014/main" id="{543BA610-42F7-43FC-9000-F60D9AEA789A}"/>
              </a:ext>
            </a:extLst>
          </p:cNvPr>
          <p:cNvSpPr>
            <a:spLocks noGrp="1"/>
          </p:cNvSpPr>
          <p:nvPr>
            <p:ph idx="1"/>
          </p:nvPr>
        </p:nvSpPr>
        <p:spPr/>
        <p:txBody>
          <a:bodyPr/>
          <a:lstStyle/>
          <a:p>
            <a:r>
              <a:rPr lang="en-US" dirty="0"/>
              <a:t>Legal Protections</a:t>
            </a:r>
          </a:p>
        </p:txBody>
      </p:sp>
    </p:spTree>
    <p:extLst>
      <p:ext uri="{BB962C8B-B14F-4D97-AF65-F5344CB8AC3E}">
        <p14:creationId xmlns:p14="http://schemas.microsoft.com/office/powerpoint/2010/main" val="34288000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7586EA-60FD-42F2-88A3-EA438310DB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2CC9D39-BB06-4AD7-A8E2-764CAEC2A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0981E29-9660-754B-9CD5-70C0F5A8ECA8}"/>
              </a:ext>
            </a:extLst>
          </p:cNvPr>
          <p:cNvPicPr>
            <a:picLocks noChangeAspect="1"/>
          </p:cNvPicPr>
          <p:nvPr/>
        </p:nvPicPr>
        <p:blipFill rotWithShape="1">
          <a:blip r:embed="rId2"/>
          <a:srcRect r="27157" b="-1"/>
          <a:stretch/>
        </p:blipFill>
        <p:spPr>
          <a:xfrm>
            <a:off x="446533" y="723899"/>
            <a:ext cx="6202841" cy="5666666"/>
          </a:xfrm>
          <a:prstGeom prst="rect">
            <a:avLst/>
          </a:prstGeom>
        </p:spPr>
      </p:pic>
      <p:sp>
        <p:nvSpPr>
          <p:cNvPr id="13" name="Rectangle 12">
            <a:extLst>
              <a:ext uri="{FF2B5EF4-FFF2-40B4-BE49-F238E27FC236}">
                <a16:creationId xmlns:a16="http://schemas.microsoft.com/office/drawing/2014/main" id="{C685FEC3-AC4E-4604-AAE1-BC317B834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5" name="Group 14">
            <a:extLst>
              <a:ext uri="{FF2B5EF4-FFF2-40B4-BE49-F238E27FC236}">
                <a16:creationId xmlns:a16="http://schemas.microsoft.com/office/drawing/2014/main" id="{42C8672C-C7ED-40AB-AF9B-4586C5F37F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6" name="Rectangle 15">
              <a:extLst>
                <a:ext uri="{FF2B5EF4-FFF2-40B4-BE49-F238E27FC236}">
                  <a16:creationId xmlns:a16="http://schemas.microsoft.com/office/drawing/2014/main" id="{23C01033-7A56-41B6-A23C-4A02E582F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436C8E7B-AE2C-4791-9998-2739EC7BA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6D2DE5BD-D6FF-4F7E-98D5-69A51C916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61D7E381-1891-AE4D-A865-FB4B121FC757}"/>
              </a:ext>
            </a:extLst>
          </p:cNvPr>
          <p:cNvSpPr>
            <a:spLocks noGrp="1"/>
          </p:cNvSpPr>
          <p:nvPr>
            <p:ph type="ctrTitle"/>
          </p:nvPr>
        </p:nvSpPr>
        <p:spPr>
          <a:xfrm>
            <a:off x="7261934" y="1419225"/>
            <a:ext cx="4115917" cy="2085869"/>
          </a:xfrm>
        </p:spPr>
        <p:txBody>
          <a:bodyPr>
            <a:normAutofit/>
          </a:bodyPr>
          <a:lstStyle/>
          <a:p>
            <a:pPr algn="ctr">
              <a:lnSpc>
                <a:spcPct val="90000"/>
              </a:lnSpc>
            </a:pPr>
            <a:r>
              <a:rPr lang="en-US" sz="5400" dirty="0" err="1">
                <a:solidFill>
                  <a:srgbClr val="FFFFFF"/>
                </a:solidFill>
              </a:rPr>
              <a:t>SafeTY</a:t>
            </a:r>
            <a:r>
              <a:rPr lang="en-US" sz="5400" dirty="0">
                <a:solidFill>
                  <a:srgbClr val="FFFFFF"/>
                </a:solidFill>
              </a:rPr>
              <a:t>  VS. safe</a:t>
            </a:r>
            <a:r>
              <a:rPr lang="en-US" sz="6600" dirty="0">
                <a:solidFill>
                  <a:srgbClr val="FFFFFF"/>
                </a:solidFill>
              </a:rPr>
              <a:t>r</a:t>
            </a:r>
          </a:p>
        </p:txBody>
      </p:sp>
      <p:pic>
        <p:nvPicPr>
          <p:cNvPr id="12" name="Picture 11">
            <a:extLst>
              <a:ext uri="{FF2B5EF4-FFF2-40B4-BE49-F238E27FC236}">
                <a16:creationId xmlns:a16="http://schemas.microsoft.com/office/drawing/2014/main" id="{AD97A458-C44B-4D87-87FF-10230DFFF8D9}"/>
              </a:ext>
            </a:extLst>
          </p:cNvPr>
          <p:cNvPicPr>
            <a:picLocks noChangeAspect="1"/>
          </p:cNvPicPr>
          <p:nvPr/>
        </p:nvPicPr>
        <p:blipFill rotWithShape="1">
          <a:blip r:embed="rId3"/>
          <a:srcRect t="20934" b="23116"/>
          <a:stretch/>
        </p:blipFill>
        <p:spPr>
          <a:xfrm>
            <a:off x="446532" y="6377021"/>
            <a:ext cx="1178468" cy="494524"/>
          </a:xfrm>
          <a:prstGeom prst="rect">
            <a:avLst/>
          </a:prstGeom>
        </p:spPr>
      </p:pic>
    </p:spTree>
    <p:extLst>
      <p:ext uri="{BB962C8B-B14F-4D97-AF65-F5344CB8AC3E}">
        <p14:creationId xmlns:p14="http://schemas.microsoft.com/office/powerpoint/2010/main" val="1685925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C2CDC35-591C-41CF-A819-D33393846181}"/>
              </a:ext>
            </a:extLst>
          </p:cNvPr>
          <p:cNvSpPr/>
          <p:nvPr/>
        </p:nvSpPr>
        <p:spPr>
          <a:xfrm>
            <a:off x="6069552" y="2080632"/>
            <a:ext cx="3459521" cy="4013200"/>
          </a:xfrm>
          <a:prstGeom prst="roundRect">
            <a:avLst/>
          </a:prstGeom>
          <a:solidFill>
            <a:schemeClr val="bg1"/>
          </a:solidFill>
          <a:ln w="28575">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6" name="Slide Number Placeholder 5">
            <a:extLst>
              <a:ext uri="{FF2B5EF4-FFF2-40B4-BE49-F238E27FC236}">
                <a16:creationId xmlns:a16="http://schemas.microsoft.com/office/drawing/2014/main" id="{B82BD0D6-239A-4B07-BA1D-DB7869D8CDE5}"/>
              </a:ext>
            </a:extLst>
          </p:cNvPr>
          <p:cNvSpPr>
            <a:spLocks noGrp="1"/>
          </p:cNvSpPr>
          <p:nvPr>
            <p:ph type="sldNum" sz="quarter" idx="12"/>
          </p:nvPr>
        </p:nvSpPr>
        <p:spPr>
          <a:xfrm>
            <a:off x="9753601" y="6300300"/>
            <a:ext cx="57785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2A38AD-F704-4DBA-93CB-0BB6793BA5E2}" type="slidenum">
              <a:rPr kumimoji="0" lang="en-US" sz="900" b="0" i="0" u="none" strike="noStrike" kern="1200" cap="none" spc="0" normalizeH="0" baseline="0" noProof="0" smtClean="0">
                <a:ln>
                  <a:noFill/>
                </a:ln>
                <a:solidFill>
                  <a:srgbClr val="903163"/>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903163"/>
              </a:solidFill>
              <a:effectLst/>
              <a:uLnTx/>
              <a:uFillTx/>
              <a:latin typeface="Gill Sans MT" panose="020B0502020104020203"/>
              <a:ea typeface="+mn-ea"/>
              <a:cs typeface="+mn-cs"/>
            </a:endParaRPr>
          </a:p>
        </p:txBody>
      </p:sp>
      <p:sp>
        <p:nvSpPr>
          <p:cNvPr id="4" name="Rectangle 3"/>
          <p:cNvSpPr/>
          <p:nvPr/>
        </p:nvSpPr>
        <p:spPr>
          <a:xfrm>
            <a:off x="6241936" y="2708290"/>
            <a:ext cx="3527538" cy="3385542"/>
          </a:xfrm>
          <a:prstGeom prst="rect">
            <a:avLst/>
          </a:prstGeom>
        </p:spPr>
        <p:txBody>
          <a:bodyPr wrap="square">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Gill Sans MT" panose="020B0502020104020203"/>
                <a:ea typeface="+mn-ea"/>
                <a:cs typeface="+mn-cs"/>
              </a:rPr>
              <a:t>In a California study, women who experienced interpersonal violence in the last year had almost </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903163"/>
                </a:solidFill>
                <a:effectLst/>
                <a:uLnTx/>
                <a:uFillTx/>
                <a:latin typeface="Gill Sans MT" panose="020B0502020104020203"/>
                <a:ea typeface="+mn-ea"/>
                <a:cs typeface="+mn-cs"/>
              </a:rPr>
              <a:t>4 times the odds</a:t>
            </a:r>
            <a:r>
              <a:rPr kumimoji="0" lang="en-US" sz="2100" b="0" i="0" u="none" strike="noStrike" kern="1200" cap="none" spc="0" normalizeH="0" baseline="0" noProof="0" dirty="0">
                <a:ln>
                  <a:noFill/>
                </a:ln>
                <a:solidFill>
                  <a:srgbClr val="903163"/>
                </a:solidFill>
                <a:effectLst/>
                <a:uLnTx/>
                <a:uFillTx/>
                <a:latin typeface="Gill Sans MT" panose="020B0502020104020203"/>
                <a:ea typeface="+mn-ea"/>
                <a:cs typeface="+mn-cs"/>
              </a:rPr>
              <a:t> </a:t>
            </a:r>
            <a:r>
              <a:rPr kumimoji="0" lang="en-US" sz="2100" b="0" i="0" u="none" strike="noStrike" kern="1200" cap="none" spc="0" normalizeH="0" baseline="0" noProof="0" dirty="0">
                <a:ln>
                  <a:noFill/>
                </a:ln>
                <a:solidFill>
                  <a:prstClr val="black"/>
                </a:solidFill>
                <a:effectLst/>
                <a:uLnTx/>
                <a:uFillTx/>
                <a:latin typeface="Gill Sans MT" panose="020B0502020104020203"/>
                <a:ea typeface="+mn-ea"/>
                <a:cs typeface="+mn-cs"/>
              </a:rPr>
              <a:t>of reporting housing instability than women who did not experience interpersonal </a:t>
            </a:r>
            <a:r>
              <a:rPr kumimoji="0" lang="en-US" sz="2200" b="0" i="0" u="none" strike="noStrike" kern="1200" cap="none" spc="0" normalizeH="0" baseline="0" noProof="0" dirty="0">
                <a:ln>
                  <a:noFill/>
                </a:ln>
                <a:solidFill>
                  <a:prstClr val="black"/>
                </a:solidFill>
                <a:effectLst/>
                <a:uLnTx/>
                <a:uFillTx/>
                <a:latin typeface="Gill Sans MT" panose="020B0502020104020203"/>
                <a:ea typeface="+mn-ea"/>
                <a:cs typeface="+mn-cs"/>
              </a:rPr>
              <a:t>violence.</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rPr>
              <a:t>Source: </a:t>
            </a:r>
            <a:r>
              <a:rPr kumimoji="0" lang="en-US" sz="1200" b="1" i="0" u="sng" strike="noStrike" kern="1200" cap="none" spc="0" normalizeH="0" baseline="0" noProof="0" dirty="0" err="1">
                <a:ln>
                  <a:noFill/>
                </a:ln>
                <a:solidFill>
                  <a:prstClr val="black"/>
                </a:solidFill>
                <a:effectLst/>
                <a:uLnTx/>
                <a:uFillTx/>
                <a:latin typeface="Gill Sans MT" panose="020B0502020104020203"/>
                <a:ea typeface="+mn-ea"/>
                <a:cs typeface="+mn-cs"/>
                <a:hlinkClick r:id="rId2"/>
              </a:rPr>
              <a:t>Pavao</a:t>
            </a:r>
            <a:r>
              <a:rPr kumimoji="0" lang="en-US" sz="1200" b="1" i="0" u="sng" strike="noStrike" kern="1200" cap="none" spc="0" normalizeH="0" baseline="0" noProof="0" dirty="0">
                <a:ln>
                  <a:noFill/>
                </a:ln>
                <a:solidFill>
                  <a:prstClr val="black"/>
                </a:solidFill>
                <a:effectLst/>
                <a:uLnTx/>
                <a:uFillTx/>
                <a:latin typeface="Gill Sans MT" panose="020B0502020104020203"/>
                <a:ea typeface="+mn-ea"/>
                <a:cs typeface="+mn-cs"/>
                <a:hlinkClick r:id="rId2"/>
              </a:rPr>
              <a:t>, J., Alvarez, J., </a:t>
            </a:r>
            <a:r>
              <a:rPr kumimoji="0" lang="en-US" sz="1200" b="1" i="0" u="sng" strike="noStrike" kern="1200" cap="none" spc="0" normalizeH="0" baseline="0" noProof="0" dirty="0" err="1">
                <a:ln>
                  <a:noFill/>
                </a:ln>
                <a:solidFill>
                  <a:prstClr val="black"/>
                </a:solidFill>
                <a:effectLst/>
                <a:uLnTx/>
                <a:uFillTx/>
                <a:latin typeface="Gill Sans MT" panose="020B0502020104020203"/>
                <a:ea typeface="+mn-ea"/>
                <a:cs typeface="+mn-cs"/>
                <a:hlinkClick r:id="rId2"/>
              </a:rPr>
              <a:t>Baumrind</a:t>
            </a:r>
            <a:r>
              <a:rPr kumimoji="0" lang="en-US" sz="1200" b="1" i="0" u="sng" strike="noStrike" kern="1200" cap="none" spc="0" normalizeH="0" baseline="0" noProof="0" dirty="0">
                <a:ln>
                  <a:noFill/>
                </a:ln>
                <a:solidFill>
                  <a:prstClr val="black"/>
                </a:solidFill>
                <a:effectLst/>
                <a:uLnTx/>
                <a:uFillTx/>
                <a:latin typeface="Gill Sans MT" panose="020B0502020104020203"/>
                <a:ea typeface="+mn-ea"/>
                <a:cs typeface="+mn-cs"/>
                <a:hlinkClick r:id="rId2"/>
              </a:rPr>
              <a:t>, N., </a:t>
            </a:r>
            <a:r>
              <a:rPr kumimoji="0" lang="en-US" sz="1200" b="1" i="0" u="sng" strike="noStrike" kern="1200" cap="none" spc="0" normalizeH="0" baseline="0" noProof="0" dirty="0" err="1">
                <a:ln>
                  <a:noFill/>
                </a:ln>
                <a:solidFill>
                  <a:prstClr val="black"/>
                </a:solidFill>
                <a:effectLst/>
                <a:uLnTx/>
                <a:uFillTx/>
                <a:latin typeface="Gill Sans MT" panose="020B0502020104020203"/>
                <a:ea typeface="+mn-ea"/>
                <a:cs typeface="+mn-cs"/>
                <a:hlinkClick r:id="rId2"/>
              </a:rPr>
              <a:t>Induni</a:t>
            </a:r>
            <a:r>
              <a:rPr kumimoji="0" lang="en-US" sz="1200" b="1" i="0" u="sng" strike="noStrike" kern="1200" cap="none" spc="0" normalizeH="0" baseline="0" noProof="0" dirty="0">
                <a:ln>
                  <a:noFill/>
                </a:ln>
                <a:solidFill>
                  <a:prstClr val="black"/>
                </a:solidFill>
                <a:effectLst/>
                <a:uLnTx/>
                <a:uFillTx/>
                <a:latin typeface="Gill Sans MT" panose="020B0502020104020203"/>
                <a:ea typeface="+mn-ea"/>
                <a:cs typeface="+mn-cs"/>
                <a:hlinkClick r:id="rId2"/>
              </a:rPr>
              <a:t>, M., &amp; </a:t>
            </a:r>
            <a:r>
              <a:rPr kumimoji="0" lang="en-US" sz="1200" b="1" i="0" u="sng" strike="noStrike" kern="1200" cap="none" spc="0" normalizeH="0" baseline="0" noProof="0" dirty="0" err="1">
                <a:ln>
                  <a:noFill/>
                </a:ln>
                <a:solidFill>
                  <a:prstClr val="black"/>
                </a:solidFill>
                <a:effectLst/>
                <a:uLnTx/>
                <a:uFillTx/>
                <a:latin typeface="Gill Sans MT" panose="020B0502020104020203"/>
                <a:ea typeface="+mn-ea"/>
                <a:cs typeface="+mn-cs"/>
                <a:hlinkClick r:id="rId2"/>
              </a:rPr>
              <a:t>Kimerling</a:t>
            </a:r>
            <a:r>
              <a:rPr kumimoji="0" lang="en-US" sz="1200" b="1" i="0" u="sng" strike="noStrike" kern="1200" cap="none" spc="0" normalizeH="0" baseline="0" noProof="0" dirty="0">
                <a:ln>
                  <a:noFill/>
                </a:ln>
                <a:solidFill>
                  <a:prstClr val="black"/>
                </a:solidFill>
                <a:effectLst/>
                <a:uLnTx/>
                <a:uFillTx/>
                <a:latin typeface="Gill Sans MT" panose="020B0502020104020203"/>
                <a:ea typeface="+mn-ea"/>
                <a:cs typeface="+mn-cs"/>
                <a:hlinkClick r:id="rId2"/>
              </a:rPr>
              <a:t>, R. (2007)</a:t>
            </a:r>
            <a:endParaRPr kumimoji="0" lang="en-US" sz="1200" b="1" i="0" u="sng"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0" name="Rectangle: Rounded Corners 9">
            <a:extLst>
              <a:ext uri="{FF2B5EF4-FFF2-40B4-BE49-F238E27FC236}">
                <a16:creationId xmlns:a16="http://schemas.microsoft.com/office/drawing/2014/main" id="{138C8DDD-433D-44F6-ACE8-3792F1D83580}"/>
              </a:ext>
            </a:extLst>
          </p:cNvPr>
          <p:cNvSpPr/>
          <p:nvPr/>
        </p:nvSpPr>
        <p:spPr>
          <a:xfrm>
            <a:off x="3225800" y="609600"/>
            <a:ext cx="1828800" cy="1447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Gill Sans MT" panose="020B0502020104020203"/>
                <a:ea typeface="+mn-ea"/>
                <a:cs typeface="+mn-cs"/>
              </a:rPr>
              <a:t>38%</a:t>
            </a:r>
          </a:p>
        </p:txBody>
      </p:sp>
      <p:sp>
        <p:nvSpPr>
          <p:cNvPr id="11" name="TextBox 10">
            <a:extLst>
              <a:ext uri="{FF2B5EF4-FFF2-40B4-BE49-F238E27FC236}">
                <a16:creationId xmlns:a16="http://schemas.microsoft.com/office/drawing/2014/main" id="{26AF6A6C-9AA4-43FC-AAEF-87B0383F1DE1}"/>
              </a:ext>
            </a:extLst>
          </p:cNvPr>
          <p:cNvSpPr txBox="1"/>
          <p:nvPr/>
        </p:nvSpPr>
        <p:spPr>
          <a:xfrm>
            <a:off x="5424435" y="567531"/>
            <a:ext cx="3810000" cy="19543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Gill Sans MT" panose="020B0502020104020203"/>
                <a:ea typeface="+mn-ea"/>
                <a:cs typeface="+mn-cs"/>
              </a:rPr>
              <a:t>of all domestic violence victims become homeless at some point in their lives.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Source: </a:t>
            </a:r>
            <a:r>
              <a:rPr kumimoji="0" lang="en-US" sz="1400" b="1" i="0" u="sng" strike="noStrike" kern="1200" cap="none" spc="0" normalizeH="0" baseline="0" noProof="0" dirty="0">
                <a:ln>
                  <a:noFill/>
                </a:ln>
                <a:solidFill>
                  <a:prstClr val="black"/>
                </a:solidFill>
                <a:effectLst/>
                <a:uLnTx/>
                <a:uFillTx/>
                <a:latin typeface="Gill Sans MT" panose="020B0502020104020203"/>
                <a:ea typeface="+mn-ea"/>
                <a:cs typeface="+mn-cs"/>
                <a:hlinkClick r:id="rId3"/>
              </a:rPr>
              <a:t>Baker, C., Cook, S., &amp; Norris, F. (2003)</a:t>
            </a: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5" name="Rectangle: Rounded Corners 14">
            <a:extLst>
              <a:ext uri="{FF2B5EF4-FFF2-40B4-BE49-F238E27FC236}">
                <a16:creationId xmlns:a16="http://schemas.microsoft.com/office/drawing/2014/main" id="{15BF75B3-EA23-4EEE-8DD8-F6B547D65B90}"/>
              </a:ext>
            </a:extLst>
          </p:cNvPr>
          <p:cNvSpPr/>
          <p:nvPr/>
        </p:nvSpPr>
        <p:spPr>
          <a:xfrm>
            <a:off x="2662926" y="2155207"/>
            <a:ext cx="3178062" cy="4013200"/>
          </a:xfrm>
          <a:prstGeom prst="roundRect">
            <a:avLst/>
          </a:prstGeom>
          <a:solidFill>
            <a:schemeClr val="bg1"/>
          </a:solidFill>
          <a:ln w="28575">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2" name="TextBox 11">
            <a:extLst>
              <a:ext uri="{FF2B5EF4-FFF2-40B4-BE49-F238E27FC236}">
                <a16:creationId xmlns:a16="http://schemas.microsoft.com/office/drawing/2014/main" id="{2566488F-0335-4346-9C29-6C93A62204D8}"/>
              </a:ext>
            </a:extLst>
          </p:cNvPr>
          <p:cNvSpPr txBox="1"/>
          <p:nvPr/>
        </p:nvSpPr>
        <p:spPr>
          <a:xfrm>
            <a:off x="2891491" y="2743201"/>
            <a:ext cx="3033880" cy="33239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Among mothers with children experiencing homelessness, more than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03163"/>
                </a:solidFill>
                <a:effectLst/>
                <a:uLnTx/>
                <a:uFillTx/>
                <a:latin typeface="Gill Sans MT" panose="020B0502020104020203"/>
                <a:ea typeface="+mn-ea"/>
                <a:cs typeface="+mn-cs"/>
              </a:rPr>
              <a:t>80% </a:t>
            </a: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had previously experienced domestic violence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rPr>
              <a:t>Source: </a:t>
            </a:r>
            <a:r>
              <a:rPr kumimoji="0" lang="en-US" sz="1200" b="1" i="0" u="sng" strike="noStrike" kern="1200" cap="none" spc="0" normalizeH="0" baseline="0" noProof="0" dirty="0" err="1">
                <a:ln>
                  <a:noFill/>
                </a:ln>
                <a:solidFill>
                  <a:prstClr val="black"/>
                </a:solidFill>
                <a:effectLst/>
                <a:uLnTx/>
                <a:uFillTx/>
                <a:latin typeface="Gill Sans MT" panose="020B0502020104020203"/>
                <a:ea typeface="+mn-ea"/>
                <a:cs typeface="+mn-cs"/>
                <a:hlinkClick r:id="rId4"/>
              </a:rPr>
              <a:t>Aratani</a:t>
            </a:r>
            <a:r>
              <a:rPr kumimoji="0" lang="en-US" sz="1200" b="1" i="0" u="sng" strike="noStrike" kern="1200" cap="none" spc="0" normalizeH="0" baseline="0" noProof="0" dirty="0">
                <a:ln>
                  <a:noFill/>
                </a:ln>
                <a:solidFill>
                  <a:prstClr val="black"/>
                </a:solidFill>
                <a:effectLst/>
                <a:uLnTx/>
                <a:uFillTx/>
                <a:latin typeface="Gill Sans MT" panose="020B0502020104020203"/>
                <a:ea typeface="+mn-ea"/>
                <a:cs typeface="+mn-cs"/>
                <a:hlinkClick r:id="rId4"/>
              </a:rPr>
              <a:t>, Y. (2009)</a:t>
            </a:r>
            <a:endPar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nvGrpSpPr>
          <p:cNvPr id="9" name="Group 8">
            <a:extLst>
              <a:ext uri="{FF2B5EF4-FFF2-40B4-BE49-F238E27FC236}">
                <a16:creationId xmlns:a16="http://schemas.microsoft.com/office/drawing/2014/main" id="{A57CCCF7-B4E2-479A-9376-8FF36A209E5B}"/>
              </a:ext>
            </a:extLst>
          </p:cNvPr>
          <p:cNvGrpSpPr/>
          <p:nvPr/>
        </p:nvGrpSpPr>
        <p:grpSpPr>
          <a:xfrm>
            <a:off x="838200" y="5633591"/>
            <a:ext cx="9144000" cy="1057539"/>
            <a:chOff x="0" y="5447948"/>
            <a:chExt cx="12192000" cy="1410052"/>
          </a:xfrm>
        </p:grpSpPr>
        <p:pic>
          <p:nvPicPr>
            <p:cNvPr id="13" name="Content Placeholder 4">
              <a:extLst>
                <a:ext uri="{FF2B5EF4-FFF2-40B4-BE49-F238E27FC236}">
                  <a16:creationId xmlns:a16="http://schemas.microsoft.com/office/drawing/2014/main" id="{7FC504F9-A358-4888-B12E-58DDD47AEF51}"/>
                </a:ext>
              </a:extLst>
            </p:cNvPr>
            <p:cNvPicPr>
              <a:picLocks noChangeAspect="1"/>
            </p:cNvPicPr>
            <p:nvPr/>
          </p:nvPicPr>
          <p:blipFill>
            <a:blip r:embed="rId5"/>
            <a:stretch>
              <a:fillRect/>
            </a:stretch>
          </p:blipFill>
          <p:spPr>
            <a:xfrm>
              <a:off x="0" y="5447948"/>
              <a:ext cx="1812175" cy="952853"/>
            </a:xfrm>
            <a:prstGeom prst="rect">
              <a:avLst/>
            </a:prstGeom>
          </p:spPr>
        </p:pic>
        <p:sp>
          <p:nvSpPr>
            <p:cNvPr id="14" name="Rectangle 13">
              <a:extLst>
                <a:ext uri="{FF2B5EF4-FFF2-40B4-BE49-F238E27FC236}">
                  <a16:creationId xmlns:a16="http://schemas.microsoft.com/office/drawing/2014/main" id="{82A825B9-5DC4-48BC-9804-D28DB87E54B0}"/>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C2CD820-C132-46CC-828D-8EF03DD1AF58}"/>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36524004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201" y="826579"/>
            <a:ext cx="7928999" cy="727838"/>
          </a:xfrm>
        </p:spPr>
        <p:txBody>
          <a:bodyPr>
            <a:normAutofit fontScale="90000"/>
          </a:bodyPr>
          <a:lstStyle/>
          <a:p>
            <a:pPr algn="ctr"/>
            <a:r>
              <a:rPr lang="en-US" dirty="0"/>
              <a:t>Housing Case Manager role and the safety planning process</a:t>
            </a:r>
          </a:p>
        </p:txBody>
      </p:sp>
      <p:sp>
        <p:nvSpPr>
          <p:cNvPr id="15" name="Slide Number Placeholder 3"/>
          <p:cNvSpPr>
            <a:spLocks noGrp="1"/>
          </p:cNvSpPr>
          <p:nvPr>
            <p:ph type="sldNum" sz="quarter" idx="12"/>
          </p:nvPr>
        </p:nvSpPr>
        <p:spPr>
          <a:xfrm>
            <a:off x="8610600" y="6356350"/>
            <a:ext cx="2743200" cy="365125"/>
          </a:xfr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3E79EE8-FEEE-4335-AC33-1FE66AB5EEC9}" type="slidenum">
              <a:rPr lang="en-US" altLang="en-US" smtClean="0">
                <a:solidFill>
                  <a:schemeClr val="bg1">
                    <a:lumMod val="50000"/>
                  </a:schemeClr>
                </a:solidFill>
                <a:latin typeface="+mj-lt"/>
              </a:rPr>
              <a:pPr eaLnBrk="1" hangingPunct="1"/>
              <a:t>50</a:t>
            </a:fld>
            <a:endParaRPr lang="en-US" altLang="en-US" dirty="0">
              <a:solidFill>
                <a:schemeClr val="bg1">
                  <a:lumMod val="50000"/>
                </a:schemeClr>
              </a:solidFill>
              <a:latin typeface="+mj-lt"/>
            </a:endParaRPr>
          </a:p>
        </p:txBody>
      </p:sp>
      <p:sp>
        <p:nvSpPr>
          <p:cNvPr id="3" name="Rounded Rectangle 2"/>
          <p:cNvSpPr/>
          <p:nvPr/>
        </p:nvSpPr>
        <p:spPr>
          <a:xfrm>
            <a:off x="1840992" y="2109216"/>
            <a:ext cx="3657600" cy="3328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lvl="0"/>
            <a:r>
              <a:rPr lang="en-US" sz="2800" b="1" spc="150" dirty="0">
                <a:ln w="11430"/>
                <a:solidFill>
                  <a:srgbClr val="F8F8F8"/>
                </a:solidFill>
                <a:effectLst>
                  <a:outerShdw blurRad="25400" algn="tl" rotWithShape="0">
                    <a:srgbClr val="000000">
                      <a:alpha val="43000"/>
                    </a:srgbClr>
                  </a:outerShdw>
                </a:effectLst>
              </a:rPr>
              <a:t>The survivor’s perspective &amp; risk analysis drives the safety planning</a:t>
            </a:r>
          </a:p>
        </p:txBody>
      </p:sp>
      <p:sp>
        <p:nvSpPr>
          <p:cNvPr id="18" name="Rounded Rectangle 17"/>
          <p:cNvSpPr/>
          <p:nvPr/>
        </p:nvSpPr>
        <p:spPr>
          <a:xfrm>
            <a:off x="6577584" y="2109216"/>
            <a:ext cx="3657600" cy="332841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lvl="0"/>
            <a:r>
              <a:rPr lang="en-US" sz="2800" b="1" dirty="0">
                <a:solidFill>
                  <a:srgbClr val="002060"/>
                </a:solidFill>
                <a:effectLst>
                  <a:outerShdw blurRad="50800" dist="38100" dir="2700000" algn="tl" rotWithShape="0">
                    <a:prstClr val="black">
                      <a:alpha val="40000"/>
                    </a:prstClr>
                  </a:outerShdw>
                </a:effectLst>
              </a:rPr>
              <a:t>Strengthen their safety planning by learning what they do now; what has worked in the past</a:t>
            </a:r>
            <a:endParaRPr lang="en-US" sz="2800" dirty="0">
              <a:effectLst>
                <a:outerShdw blurRad="50800" dist="38100" dir="2700000" algn="tl" rotWithShape="0">
                  <a:prstClr val="black">
                    <a:alpha val="40000"/>
                  </a:prstClr>
                </a:outerShdw>
              </a:effectLst>
            </a:endParaRPr>
          </a:p>
        </p:txBody>
      </p:sp>
      <p:pic>
        <p:nvPicPr>
          <p:cNvPr id="7" name="Picture 6">
            <a:extLst>
              <a:ext uri="{FF2B5EF4-FFF2-40B4-BE49-F238E27FC236}">
                <a16:creationId xmlns:a16="http://schemas.microsoft.com/office/drawing/2014/main" id="{603C9357-2327-477E-A6B0-2F2D54BE3207}"/>
              </a:ext>
            </a:extLst>
          </p:cNvPr>
          <p:cNvPicPr>
            <a:picLocks noChangeAspect="1"/>
          </p:cNvPicPr>
          <p:nvPr/>
        </p:nvPicPr>
        <p:blipFill rotWithShape="1">
          <a:blip r:embed="rId3"/>
          <a:srcRect t="20934" b="23116"/>
          <a:stretch/>
        </p:blipFill>
        <p:spPr>
          <a:xfrm>
            <a:off x="345175" y="6363476"/>
            <a:ext cx="1178468" cy="494524"/>
          </a:xfrm>
          <a:prstGeom prst="rect">
            <a:avLst/>
          </a:prstGeom>
        </p:spPr>
      </p:pic>
    </p:spTree>
    <p:extLst>
      <p:ext uri="{BB962C8B-B14F-4D97-AF65-F5344CB8AC3E}">
        <p14:creationId xmlns:p14="http://schemas.microsoft.com/office/powerpoint/2010/main" val="23451137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842"/>
            <a:ext cx="10515600" cy="1325563"/>
          </a:xfrm>
        </p:spPr>
        <p:txBody>
          <a:bodyPr>
            <a:normAutofit/>
          </a:bodyPr>
          <a:lstStyle/>
          <a:p>
            <a:pPr algn="ctr"/>
            <a:r>
              <a:rPr lang="en-US" sz="4800" dirty="0"/>
              <a:t>Goal is to be Safer</a:t>
            </a:r>
          </a:p>
        </p:txBody>
      </p:sp>
      <p:graphicFrame>
        <p:nvGraphicFramePr>
          <p:cNvPr id="4" name="Content Placeholder 3"/>
          <p:cNvGraphicFramePr>
            <a:graphicFrameLocks noGrp="1"/>
          </p:cNvGraphicFramePr>
          <p:nvPr>
            <p:ph idx="1"/>
            <p:extLst/>
          </p:nvPr>
        </p:nvGraphicFramePr>
        <p:xfrm>
          <a:off x="1157140" y="2053652"/>
          <a:ext cx="9707031" cy="4347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p:cNvSpPr>
            <a:spLocks noGrp="1"/>
          </p:cNvSpPr>
          <p:nvPr>
            <p:ph type="sldNum" sz="quarter" idx="12"/>
          </p:nvPr>
        </p:nvSpPr>
        <p:spPr>
          <a:xfrm>
            <a:off x="8610600" y="6356350"/>
            <a:ext cx="2743200" cy="365125"/>
          </a:xfr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3E79EE8-FEEE-4335-AC33-1FE66AB5EEC9}" type="slidenum">
              <a:rPr lang="en-US" altLang="en-US" smtClean="0">
                <a:solidFill>
                  <a:schemeClr val="bg1">
                    <a:lumMod val="50000"/>
                  </a:schemeClr>
                </a:solidFill>
                <a:latin typeface="+mj-lt"/>
              </a:rPr>
              <a:pPr eaLnBrk="1" hangingPunct="1"/>
              <a:t>51</a:t>
            </a:fld>
            <a:endParaRPr lang="en-US" altLang="en-US" dirty="0">
              <a:solidFill>
                <a:schemeClr val="bg1">
                  <a:lumMod val="50000"/>
                </a:schemeClr>
              </a:solidFill>
              <a:latin typeface="+mj-lt"/>
            </a:endParaRPr>
          </a:p>
        </p:txBody>
      </p:sp>
      <p:pic>
        <p:nvPicPr>
          <p:cNvPr id="8" name="Picture 7">
            <a:extLst>
              <a:ext uri="{FF2B5EF4-FFF2-40B4-BE49-F238E27FC236}">
                <a16:creationId xmlns:a16="http://schemas.microsoft.com/office/drawing/2014/main" id="{5F7346C4-D985-406E-8304-D70A85F5EF2F}"/>
              </a:ext>
            </a:extLst>
          </p:cNvPr>
          <p:cNvPicPr>
            <a:picLocks noChangeAspect="1"/>
          </p:cNvPicPr>
          <p:nvPr/>
        </p:nvPicPr>
        <p:blipFill rotWithShape="1">
          <a:blip r:embed="rId8"/>
          <a:srcRect t="20934" b="23116"/>
          <a:stretch/>
        </p:blipFill>
        <p:spPr>
          <a:xfrm>
            <a:off x="838200" y="6400800"/>
            <a:ext cx="1178468" cy="494524"/>
          </a:xfrm>
          <a:prstGeom prst="rect">
            <a:avLst/>
          </a:prstGeom>
        </p:spPr>
      </p:pic>
    </p:spTree>
    <p:extLst>
      <p:ext uri="{BB962C8B-B14F-4D97-AF65-F5344CB8AC3E}">
        <p14:creationId xmlns:p14="http://schemas.microsoft.com/office/powerpoint/2010/main" val="42072258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466088" y="2302280"/>
            <a:ext cx="9067800" cy="727472"/>
          </a:xfrm>
        </p:spPr>
        <p:txBody>
          <a:bodyPr>
            <a:noAutofit/>
          </a:bodyPr>
          <a:lstStyle/>
          <a:p>
            <a:pPr algn="ctr"/>
            <a:r>
              <a:rPr lang="en-US" sz="4000" dirty="0"/>
              <a:t>   Victims’ Risk Analysis Regarding Relationship </a:t>
            </a:r>
            <a:r>
              <a:rPr lang="en-US" sz="2000" dirty="0"/>
              <a:t>© GHLA 2012</a:t>
            </a:r>
            <a:br>
              <a:rPr lang="en-US" sz="4000" dirty="0"/>
            </a:br>
            <a:br>
              <a:rPr lang="en-US" sz="4000" dirty="0"/>
            </a:br>
            <a:endParaRPr lang="en-US" sz="4000" dirty="0"/>
          </a:p>
        </p:txBody>
      </p:sp>
      <p:graphicFrame>
        <p:nvGraphicFramePr>
          <p:cNvPr id="9" name="Content Placeholder 8"/>
          <p:cNvGraphicFramePr>
            <a:graphicFrameLocks noGrp="1"/>
          </p:cNvGraphicFramePr>
          <p:nvPr>
            <p:ph idx="4294967295"/>
            <p:extLst/>
          </p:nvPr>
        </p:nvGraphicFramePr>
        <p:xfrm>
          <a:off x="1709928" y="1910242"/>
          <a:ext cx="8823960" cy="4572000"/>
        </p:xfrm>
        <a:graphic>
          <a:graphicData uri="http://schemas.openxmlformats.org/drawingml/2006/table">
            <a:tbl>
              <a:tblPr firstRow="1" bandRow="1">
                <a:tableStyleId>{5C22544A-7EE6-4342-B048-85BDC9FD1C3A}</a:tableStyleId>
              </a:tblPr>
              <a:tblGrid>
                <a:gridCol w="4411980">
                  <a:extLst>
                    <a:ext uri="{9D8B030D-6E8A-4147-A177-3AD203B41FA5}">
                      <a16:colId xmlns:a16="http://schemas.microsoft.com/office/drawing/2014/main" val="20000"/>
                    </a:ext>
                  </a:extLst>
                </a:gridCol>
                <a:gridCol w="4411980">
                  <a:extLst>
                    <a:ext uri="{9D8B030D-6E8A-4147-A177-3AD203B41FA5}">
                      <a16:colId xmlns:a16="http://schemas.microsoft.com/office/drawing/2014/main" val="20001"/>
                    </a:ext>
                  </a:extLst>
                </a:gridCol>
              </a:tblGrid>
              <a:tr h="570638">
                <a:tc>
                  <a:txBody>
                    <a:bodyPr/>
                    <a:lstStyle/>
                    <a:p>
                      <a:pPr algn="ctr"/>
                      <a:r>
                        <a:rPr lang="en-US" sz="1800" dirty="0"/>
                        <a:t>Stay</a:t>
                      </a:r>
                    </a:p>
                  </a:txBody>
                  <a:tcPr marL="68580" marR="68580" marT="34290" marB="34290"/>
                </a:tc>
                <a:tc>
                  <a:txBody>
                    <a:bodyPr/>
                    <a:lstStyle/>
                    <a:p>
                      <a:pPr algn="ctr"/>
                      <a:r>
                        <a:rPr lang="en-US" sz="1800" dirty="0"/>
                        <a:t>Leave</a:t>
                      </a:r>
                    </a:p>
                    <a:p>
                      <a:pPr algn="ctr"/>
                      <a:r>
                        <a:rPr lang="en-US" sz="1400" dirty="0"/>
                        <a:t>Same, Better, Worse?</a:t>
                      </a:r>
                      <a:r>
                        <a:rPr lang="en-US" sz="1400" baseline="0" dirty="0"/>
                        <a:t> Not sure?</a:t>
                      </a:r>
                      <a:endParaRPr lang="en-US" sz="1400" dirty="0"/>
                    </a:p>
                  </a:txBody>
                  <a:tcPr marL="68580" marR="68580" marT="34290" marB="34290"/>
                </a:tc>
                <a:extLst>
                  <a:ext uri="{0D108BD9-81ED-4DB2-BD59-A6C34878D82A}">
                    <a16:rowId xmlns:a16="http://schemas.microsoft.com/office/drawing/2014/main" val="10000"/>
                  </a:ext>
                </a:extLst>
              </a:tr>
              <a:tr h="318730">
                <a:tc gridSpan="2">
                  <a:txBody>
                    <a:bodyPr/>
                    <a:lstStyle/>
                    <a:p>
                      <a:pPr algn="ctr"/>
                      <a:r>
                        <a:rPr lang="en-US" sz="1400" b="1" dirty="0">
                          <a:solidFill>
                            <a:srgbClr val="002060"/>
                          </a:solidFill>
                        </a:rPr>
                        <a:t>Batterer-Generated Risks</a:t>
                      </a:r>
                    </a:p>
                  </a:txBody>
                  <a:tcPr marL="68580" marR="68580" marT="34290" marB="34290"/>
                </a:tc>
                <a:tc hMerge="1">
                  <a:txBody>
                    <a:bodyPr/>
                    <a:lstStyle/>
                    <a:p>
                      <a:endParaRPr lang="en-US" dirty="0"/>
                    </a:p>
                  </a:txBody>
                  <a:tcPr/>
                </a:tc>
                <a:extLst>
                  <a:ext uri="{0D108BD9-81ED-4DB2-BD59-A6C34878D82A}">
                    <a16:rowId xmlns:a16="http://schemas.microsoft.com/office/drawing/2014/main" val="10001"/>
                  </a:ext>
                </a:extLst>
              </a:tr>
              <a:tr h="1765941">
                <a:tc>
                  <a:txBody>
                    <a:bodyPr/>
                    <a:lstStyle/>
                    <a:p>
                      <a:pPr marL="285750" indent="-285750">
                        <a:buFont typeface="Arial" panose="020B0604020202020204" pitchFamily="34" charset="0"/>
                        <a:buChar char="•"/>
                      </a:pPr>
                      <a:r>
                        <a:rPr lang="en-US" sz="1400" b="1" dirty="0">
                          <a:solidFill>
                            <a:srgbClr val="002060"/>
                          </a:solidFill>
                        </a:rPr>
                        <a:t>Physical</a:t>
                      </a:r>
                      <a:r>
                        <a:rPr lang="en-US" sz="1400" b="1" baseline="0" dirty="0">
                          <a:solidFill>
                            <a:srgbClr val="002060"/>
                          </a:solidFill>
                        </a:rPr>
                        <a:t> violence</a:t>
                      </a:r>
                    </a:p>
                    <a:p>
                      <a:pPr marL="285750" indent="-285750">
                        <a:buFont typeface="Arial" panose="020B0604020202020204" pitchFamily="34" charset="0"/>
                        <a:buChar char="•"/>
                      </a:pPr>
                      <a:r>
                        <a:rPr lang="en-US" sz="1400" b="1" baseline="0" dirty="0">
                          <a:solidFill>
                            <a:srgbClr val="002060"/>
                          </a:solidFill>
                        </a:rPr>
                        <a:t>Sexual Violence</a:t>
                      </a:r>
                    </a:p>
                    <a:p>
                      <a:pPr marL="285750" indent="-285750">
                        <a:buFont typeface="Arial" panose="020B0604020202020204" pitchFamily="34" charset="0"/>
                        <a:buChar char="•"/>
                      </a:pPr>
                      <a:r>
                        <a:rPr lang="en-US" sz="1400" b="1" baseline="0" dirty="0">
                          <a:solidFill>
                            <a:srgbClr val="002060"/>
                          </a:solidFill>
                        </a:rPr>
                        <a:t>Psychological Harm</a:t>
                      </a:r>
                    </a:p>
                    <a:p>
                      <a:pPr marL="285750" indent="-285750">
                        <a:buFont typeface="Arial" panose="020B0604020202020204" pitchFamily="34" charset="0"/>
                        <a:buChar char="•"/>
                      </a:pPr>
                      <a:r>
                        <a:rPr lang="en-US" sz="1400" b="1" baseline="0" dirty="0">
                          <a:solidFill>
                            <a:srgbClr val="002060"/>
                          </a:solidFill>
                        </a:rPr>
                        <a:t>Risks to Children</a:t>
                      </a:r>
                    </a:p>
                    <a:p>
                      <a:pPr marL="285750" indent="-285750">
                        <a:buFont typeface="Arial" panose="020B0604020202020204" pitchFamily="34" charset="0"/>
                        <a:buChar char="•"/>
                      </a:pPr>
                      <a:r>
                        <a:rPr lang="en-US" sz="1400" b="1" baseline="0" dirty="0">
                          <a:solidFill>
                            <a:srgbClr val="002060"/>
                          </a:solidFill>
                        </a:rPr>
                        <a:t>Financial Losses</a:t>
                      </a:r>
                    </a:p>
                    <a:p>
                      <a:pPr marL="285750" indent="-285750">
                        <a:buFont typeface="Arial" panose="020B0604020202020204" pitchFamily="34" charset="0"/>
                        <a:buChar char="•"/>
                      </a:pPr>
                      <a:r>
                        <a:rPr lang="en-US" sz="1400" b="1" baseline="0" dirty="0">
                          <a:solidFill>
                            <a:srgbClr val="002060"/>
                          </a:solidFill>
                        </a:rPr>
                        <a:t>Risks Family/Friends</a:t>
                      </a:r>
                    </a:p>
                    <a:p>
                      <a:pPr marL="285750" indent="-285750">
                        <a:buFont typeface="Arial" panose="020B0604020202020204" pitchFamily="34" charset="0"/>
                        <a:buChar char="•"/>
                      </a:pPr>
                      <a:r>
                        <a:rPr lang="en-US" sz="1400" b="1" baseline="0" dirty="0">
                          <a:solidFill>
                            <a:srgbClr val="002060"/>
                          </a:solidFill>
                        </a:rPr>
                        <a:t>Legal Risks</a:t>
                      </a:r>
                    </a:p>
                  </a:txBody>
                  <a:tcPr marL="68580" marR="68580" marT="34290" marB="34290"/>
                </a:tc>
                <a:tc>
                  <a:txBody>
                    <a:bodyPr/>
                    <a:lstStyle/>
                    <a:p>
                      <a:pPr marL="285750" indent="-285750">
                        <a:buFont typeface="Arial" panose="020B0604020202020204" pitchFamily="34" charset="0"/>
                        <a:buChar char="•"/>
                      </a:pPr>
                      <a:r>
                        <a:rPr lang="en-US" sz="1400" b="1" dirty="0">
                          <a:solidFill>
                            <a:srgbClr val="002060"/>
                          </a:solidFill>
                        </a:rPr>
                        <a:t>Physical</a:t>
                      </a:r>
                      <a:r>
                        <a:rPr lang="en-US" sz="1400" b="1" baseline="0" dirty="0">
                          <a:solidFill>
                            <a:srgbClr val="002060"/>
                          </a:solidFill>
                        </a:rPr>
                        <a:t> violence</a:t>
                      </a:r>
                    </a:p>
                    <a:p>
                      <a:pPr marL="285750" indent="-285750">
                        <a:buFont typeface="Arial" panose="020B0604020202020204" pitchFamily="34" charset="0"/>
                        <a:buChar char="•"/>
                      </a:pPr>
                      <a:r>
                        <a:rPr lang="en-US" sz="1400" b="1" baseline="0" dirty="0">
                          <a:solidFill>
                            <a:srgbClr val="002060"/>
                          </a:solidFill>
                        </a:rPr>
                        <a:t>Sexual Violence</a:t>
                      </a:r>
                    </a:p>
                    <a:p>
                      <a:pPr marL="285750" indent="-285750">
                        <a:buFont typeface="Arial" panose="020B0604020202020204" pitchFamily="34" charset="0"/>
                        <a:buChar char="•"/>
                      </a:pPr>
                      <a:r>
                        <a:rPr lang="en-US" sz="1400" b="1" baseline="0" dirty="0">
                          <a:solidFill>
                            <a:srgbClr val="002060"/>
                          </a:solidFill>
                        </a:rPr>
                        <a:t>Psychological Harm</a:t>
                      </a:r>
                    </a:p>
                    <a:p>
                      <a:pPr marL="285750" indent="-285750">
                        <a:buFont typeface="Arial" panose="020B0604020202020204" pitchFamily="34" charset="0"/>
                        <a:buChar char="•"/>
                      </a:pPr>
                      <a:r>
                        <a:rPr lang="en-US" sz="1400" b="1" baseline="0" dirty="0">
                          <a:solidFill>
                            <a:srgbClr val="002060"/>
                          </a:solidFill>
                        </a:rPr>
                        <a:t>Risks to Children</a:t>
                      </a:r>
                    </a:p>
                    <a:p>
                      <a:pPr marL="285750" indent="-285750">
                        <a:buFont typeface="Arial" panose="020B0604020202020204" pitchFamily="34" charset="0"/>
                        <a:buChar char="•"/>
                      </a:pPr>
                      <a:r>
                        <a:rPr lang="en-US" sz="1400" b="1" baseline="0" dirty="0">
                          <a:solidFill>
                            <a:srgbClr val="002060"/>
                          </a:solidFill>
                        </a:rPr>
                        <a:t>Financial Losses</a:t>
                      </a:r>
                    </a:p>
                    <a:p>
                      <a:pPr marL="285750" indent="-285750">
                        <a:buFont typeface="Arial" panose="020B0604020202020204" pitchFamily="34" charset="0"/>
                        <a:buChar char="•"/>
                      </a:pPr>
                      <a:r>
                        <a:rPr lang="en-US" sz="1400" b="1" baseline="0" dirty="0">
                          <a:solidFill>
                            <a:srgbClr val="002060"/>
                          </a:solidFill>
                        </a:rPr>
                        <a:t>Risks Family/Friends</a:t>
                      </a:r>
                    </a:p>
                    <a:p>
                      <a:pPr marL="285750" indent="-285750">
                        <a:buFont typeface="Arial" panose="020B0604020202020204" pitchFamily="34" charset="0"/>
                        <a:buChar char="•"/>
                      </a:pPr>
                      <a:r>
                        <a:rPr lang="en-US" sz="1400" b="1" baseline="0" dirty="0">
                          <a:solidFill>
                            <a:srgbClr val="002060"/>
                          </a:solidFill>
                        </a:rPr>
                        <a:t>Legal Risks</a:t>
                      </a:r>
                      <a:endParaRPr lang="en-US" sz="1400" b="1" dirty="0">
                        <a:solidFill>
                          <a:srgbClr val="002060"/>
                        </a:solidFill>
                      </a:endParaRPr>
                    </a:p>
                  </a:txBody>
                  <a:tcPr marL="68580" marR="68580" marT="34290" marB="34290"/>
                </a:tc>
                <a:extLst>
                  <a:ext uri="{0D108BD9-81ED-4DB2-BD59-A6C34878D82A}">
                    <a16:rowId xmlns:a16="http://schemas.microsoft.com/office/drawing/2014/main" val="10002"/>
                  </a:ext>
                </a:extLst>
              </a:tr>
              <a:tr h="318730">
                <a:tc gridSpan="2">
                  <a:txBody>
                    <a:bodyPr/>
                    <a:lstStyle/>
                    <a:p>
                      <a:pPr algn="ctr"/>
                      <a:r>
                        <a:rPr lang="en-US" sz="1400" b="1" dirty="0">
                          <a:solidFill>
                            <a:srgbClr val="002060"/>
                          </a:solidFill>
                        </a:rPr>
                        <a:t>Life-Generated Risks</a:t>
                      </a:r>
                    </a:p>
                  </a:txBody>
                  <a:tcPr marL="68580" marR="68580" marT="34290" marB="34290"/>
                </a:tc>
                <a:tc hMerge="1">
                  <a:txBody>
                    <a:bodyPr/>
                    <a:lstStyle/>
                    <a:p>
                      <a:endParaRPr lang="en-US" dirty="0"/>
                    </a:p>
                  </a:txBody>
                  <a:tcPr/>
                </a:tc>
                <a:extLst>
                  <a:ext uri="{0D108BD9-81ED-4DB2-BD59-A6C34878D82A}">
                    <a16:rowId xmlns:a16="http://schemas.microsoft.com/office/drawing/2014/main" val="10003"/>
                  </a:ext>
                </a:extLst>
              </a:tr>
              <a:tr h="1283537">
                <a:tc>
                  <a:txBody>
                    <a:bodyPr/>
                    <a:lstStyle/>
                    <a:p>
                      <a:pPr marL="285750" indent="-285750">
                        <a:buFont typeface="Arial" panose="020B0604020202020204" pitchFamily="34" charset="0"/>
                        <a:buChar char="•"/>
                      </a:pPr>
                      <a:r>
                        <a:rPr lang="en-US" sz="1400" b="1" dirty="0">
                          <a:solidFill>
                            <a:srgbClr val="002060"/>
                          </a:solidFill>
                        </a:rPr>
                        <a:t>Financial/Poverty</a:t>
                      </a:r>
                    </a:p>
                    <a:p>
                      <a:pPr marL="285750" indent="-285750">
                        <a:buFont typeface="Arial" panose="020B0604020202020204" pitchFamily="34" charset="0"/>
                        <a:buChar char="•"/>
                      </a:pPr>
                      <a:r>
                        <a:rPr lang="en-US" sz="1400" b="1" dirty="0">
                          <a:solidFill>
                            <a:srgbClr val="002060"/>
                          </a:solidFill>
                        </a:rPr>
                        <a:t>Physical</a:t>
                      </a:r>
                      <a:r>
                        <a:rPr lang="en-US" sz="1400" b="1" baseline="0" dirty="0">
                          <a:solidFill>
                            <a:srgbClr val="002060"/>
                          </a:solidFill>
                        </a:rPr>
                        <a:t> and Mental Health</a:t>
                      </a:r>
                    </a:p>
                    <a:p>
                      <a:pPr marL="285750" indent="-285750">
                        <a:buFont typeface="Arial" panose="020B0604020202020204" pitchFamily="34" charset="0"/>
                        <a:buChar char="•"/>
                      </a:pPr>
                      <a:r>
                        <a:rPr lang="en-US" sz="1400" b="1" baseline="0" dirty="0">
                          <a:solidFill>
                            <a:srgbClr val="002060"/>
                          </a:solidFill>
                        </a:rPr>
                        <a:t>Inadequate Reponses by Major Social Institutions</a:t>
                      </a:r>
                    </a:p>
                    <a:p>
                      <a:pPr marL="285750" indent="-285750">
                        <a:buFont typeface="Arial" panose="020B0604020202020204" pitchFamily="34" charset="0"/>
                        <a:buChar char="•"/>
                      </a:pPr>
                      <a:r>
                        <a:rPr lang="en-US" sz="1400" b="1" baseline="0" dirty="0">
                          <a:solidFill>
                            <a:srgbClr val="002060"/>
                          </a:solidFill>
                        </a:rPr>
                        <a:t>Discrimination</a:t>
                      </a:r>
                    </a:p>
                  </a:txBody>
                  <a:tcPr marL="68580" marR="68580" marT="34290" marB="34290"/>
                </a:tc>
                <a:tc>
                  <a:txBody>
                    <a:bodyPr/>
                    <a:lstStyle/>
                    <a:p>
                      <a:pPr marL="285750" indent="-285750">
                        <a:buFont typeface="Arial" panose="020B0604020202020204" pitchFamily="34" charset="0"/>
                        <a:buChar char="•"/>
                      </a:pPr>
                      <a:r>
                        <a:rPr lang="en-US" sz="1400" b="1" dirty="0">
                          <a:solidFill>
                            <a:srgbClr val="002060"/>
                          </a:solidFill>
                        </a:rPr>
                        <a:t>Financial/Poverty</a:t>
                      </a:r>
                    </a:p>
                    <a:p>
                      <a:pPr marL="285750" indent="-285750">
                        <a:buFont typeface="Arial" panose="020B0604020202020204" pitchFamily="34" charset="0"/>
                        <a:buChar char="•"/>
                      </a:pPr>
                      <a:r>
                        <a:rPr lang="en-US" sz="1400" b="1" dirty="0">
                          <a:solidFill>
                            <a:srgbClr val="002060"/>
                          </a:solidFill>
                        </a:rPr>
                        <a:t>Physical</a:t>
                      </a:r>
                      <a:r>
                        <a:rPr lang="en-US" sz="1400" b="1" baseline="0" dirty="0">
                          <a:solidFill>
                            <a:srgbClr val="002060"/>
                          </a:solidFill>
                        </a:rPr>
                        <a:t> and Mental Health</a:t>
                      </a:r>
                    </a:p>
                    <a:p>
                      <a:pPr marL="285750" indent="-285750">
                        <a:buFont typeface="Arial" panose="020B0604020202020204" pitchFamily="34" charset="0"/>
                        <a:buChar char="•"/>
                      </a:pPr>
                      <a:r>
                        <a:rPr lang="en-US" sz="1400" b="1" baseline="0" dirty="0">
                          <a:solidFill>
                            <a:srgbClr val="002060"/>
                          </a:solidFill>
                        </a:rPr>
                        <a:t>Inadequate Reponses by Major Social Institutions</a:t>
                      </a:r>
                    </a:p>
                    <a:p>
                      <a:pPr marL="285750" indent="-285750">
                        <a:buFont typeface="Arial" panose="020B0604020202020204" pitchFamily="34" charset="0"/>
                        <a:buChar char="•"/>
                      </a:pPr>
                      <a:r>
                        <a:rPr lang="en-US" sz="1400" b="1" baseline="0" dirty="0">
                          <a:solidFill>
                            <a:srgbClr val="002060"/>
                          </a:solidFill>
                        </a:rPr>
                        <a:t>Discrimination</a:t>
                      </a:r>
                      <a:endParaRPr lang="en-US" sz="1400" b="1" dirty="0">
                        <a:solidFill>
                          <a:srgbClr val="002060"/>
                        </a:solidFill>
                      </a:endParaRPr>
                    </a:p>
                  </a:txBody>
                  <a:tcPr marL="68580" marR="68580" marT="34290" marB="34290"/>
                </a:tc>
                <a:extLst>
                  <a:ext uri="{0D108BD9-81ED-4DB2-BD59-A6C34878D82A}">
                    <a16:rowId xmlns:a16="http://schemas.microsoft.com/office/drawing/2014/main" val="10004"/>
                  </a:ext>
                </a:extLst>
              </a:tr>
              <a:tr h="314424">
                <a:tc gridSpan="2">
                  <a:txBody>
                    <a:bodyPr/>
                    <a:lstStyle/>
                    <a:p>
                      <a:r>
                        <a:rPr lang="en-US" sz="1100" i="1" dirty="0"/>
                        <a:t>*Each victim may face</a:t>
                      </a:r>
                      <a:r>
                        <a:rPr lang="en-US" sz="1100" i="1" baseline="0" dirty="0"/>
                        <a:t> some, all, or different risks than those listed</a:t>
                      </a:r>
                      <a:endParaRPr lang="en-US" sz="1100" i="1" dirty="0"/>
                    </a:p>
                  </a:txBody>
                  <a:tcPr marL="68580" marR="68580" marT="34290" marB="34290"/>
                </a:tc>
                <a:tc hMerge="1">
                  <a:txBody>
                    <a:bodyPr/>
                    <a:lstStyle/>
                    <a:p>
                      <a:endParaRPr lang="en-US" dirty="0"/>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a:xfrm>
            <a:off x="8610600" y="6356350"/>
            <a:ext cx="2743200" cy="365125"/>
          </a:xfr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3E79EE8-FEEE-4335-AC33-1FE66AB5EEC9}" type="slidenum">
              <a:rPr lang="en-US" altLang="en-US" smtClean="0">
                <a:solidFill>
                  <a:schemeClr val="bg1">
                    <a:lumMod val="50000"/>
                  </a:schemeClr>
                </a:solidFill>
                <a:latin typeface="+mj-lt"/>
              </a:rPr>
              <a:pPr eaLnBrk="1" hangingPunct="1"/>
              <a:t>52</a:t>
            </a:fld>
            <a:endParaRPr lang="en-US" altLang="en-US" dirty="0">
              <a:solidFill>
                <a:schemeClr val="bg1">
                  <a:lumMod val="50000"/>
                </a:schemeClr>
              </a:solidFill>
              <a:latin typeface="+mj-lt"/>
            </a:endParaRPr>
          </a:p>
        </p:txBody>
      </p:sp>
      <p:sp>
        <p:nvSpPr>
          <p:cNvPr id="2" name="Rectangle 1">
            <a:extLst>
              <a:ext uri="{FF2B5EF4-FFF2-40B4-BE49-F238E27FC236}">
                <a16:creationId xmlns:a16="http://schemas.microsoft.com/office/drawing/2014/main" id="{CB6C5B43-0F1B-D84B-9E6A-658B7A37CF0A}"/>
              </a:ext>
            </a:extLst>
          </p:cNvPr>
          <p:cNvSpPr/>
          <p:nvPr/>
        </p:nvSpPr>
        <p:spPr>
          <a:xfrm>
            <a:off x="440635" y="685155"/>
            <a:ext cx="11362545" cy="1064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Victims’ Risk Analysis Regarding Relationship © GHLA 2012</a:t>
            </a:r>
            <a:endParaRPr lang="en-US" sz="3200" dirty="0">
              <a:solidFill>
                <a:schemeClr val="bg1"/>
              </a:solidFill>
            </a:endParaRPr>
          </a:p>
        </p:txBody>
      </p:sp>
      <p:pic>
        <p:nvPicPr>
          <p:cNvPr id="8" name="Picture 7">
            <a:extLst>
              <a:ext uri="{FF2B5EF4-FFF2-40B4-BE49-F238E27FC236}">
                <a16:creationId xmlns:a16="http://schemas.microsoft.com/office/drawing/2014/main" id="{09D67B15-216A-4B05-B481-A5FD513502D2}"/>
              </a:ext>
            </a:extLst>
          </p:cNvPr>
          <p:cNvPicPr>
            <a:picLocks noChangeAspect="1"/>
          </p:cNvPicPr>
          <p:nvPr/>
        </p:nvPicPr>
        <p:blipFill rotWithShape="1">
          <a:blip r:embed="rId3"/>
          <a:srcRect t="20934" b="23116"/>
          <a:stretch/>
        </p:blipFill>
        <p:spPr>
          <a:xfrm>
            <a:off x="890016" y="6354597"/>
            <a:ext cx="1178468" cy="494524"/>
          </a:xfrm>
          <a:prstGeom prst="rect">
            <a:avLst/>
          </a:prstGeom>
        </p:spPr>
      </p:pic>
    </p:spTree>
    <p:extLst>
      <p:ext uri="{BB962C8B-B14F-4D97-AF65-F5344CB8AC3E}">
        <p14:creationId xmlns:p14="http://schemas.microsoft.com/office/powerpoint/2010/main" val="9032726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514" y="491374"/>
            <a:ext cx="11029616" cy="988332"/>
          </a:xfrm>
        </p:spPr>
        <p:txBody>
          <a:bodyPr>
            <a:normAutofit/>
          </a:bodyPr>
          <a:lstStyle/>
          <a:p>
            <a:pPr algn="ctr"/>
            <a:r>
              <a:rPr lang="en-US" dirty="0"/>
              <a:t>Survivor's risk analysis of relationship</a:t>
            </a:r>
          </a:p>
        </p:txBody>
      </p:sp>
      <p:sp>
        <p:nvSpPr>
          <p:cNvPr id="3" name="Text Placeholder 2"/>
          <p:cNvSpPr>
            <a:spLocks noGrp="1"/>
          </p:cNvSpPr>
          <p:nvPr>
            <p:ph type="body" idx="1"/>
          </p:nvPr>
        </p:nvSpPr>
        <p:spPr>
          <a:xfrm>
            <a:off x="1475232" y="1770147"/>
            <a:ext cx="4301814" cy="623455"/>
          </a:xfrm>
        </p:spPr>
        <p:txBody>
          <a:bodyPr>
            <a:normAutofit fontScale="25000" lnSpcReduction="20000"/>
          </a:bodyPr>
          <a:lstStyle/>
          <a:p>
            <a:endParaRPr lang="en-US" sz="2700" dirty="0"/>
          </a:p>
          <a:p>
            <a:endParaRPr lang="en-US" sz="2700" dirty="0"/>
          </a:p>
          <a:p>
            <a:r>
              <a:rPr lang="en-US" sz="12800" dirty="0">
                <a:solidFill>
                  <a:srgbClr val="0070C0"/>
                </a:solidFill>
              </a:rPr>
              <a:t>Abuser-Generated Risks</a:t>
            </a:r>
          </a:p>
        </p:txBody>
      </p:sp>
      <p:sp>
        <p:nvSpPr>
          <p:cNvPr id="4" name="Content Placeholder 3"/>
          <p:cNvSpPr>
            <a:spLocks noGrp="1"/>
          </p:cNvSpPr>
          <p:nvPr>
            <p:ph sz="half" idx="2"/>
          </p:nvPr>
        </p:nvSpPr>
        <p:spPr>
          <a:xfrm>
            <a:off x="1377696" y="2690247"/>
            <a:ext cx="4332200" cy="3052185"/>
          </a:xfrm>
        </p:spPr>
        <p:txBody>
          <a:bodyPr>
            <a:noAutofit/>
          </a:bodyPr>
          <a:lstStyle/>
          <a:p>
            <a:r>
              <a:rPr lang="en-US" sz="2300" dirty="0">
                <a:solidFill>
                  <a:srgbClr val="002060"/>
                </a:solidFill>
              </a:rPr>
              <a:t>What is life like with him/her?</a:t>
            </a:r>
          </a:p>
          <a:p>
            <a:r>
              <a:rPr lang="en-US" sz="2300" dirty="0">
                <a:solidFill>
                  <a:srgbClr val="002060"/>
                </a:solidFill>
              </a:rPr>
              <a:t>What is it like for the children?</a:t>
            </a:r>
          </a:p>
          <a:p>
            <a:r>
              <a:rPr lang="en-US" sz="2300" dirty="0">
                <a:solidFill>
                  <a:srgbClr val="002060"/>
                </a:solidFill>
              </a:rPr>
              <a:t>Who handles the money? </a:t>
            </a:r>
          </a:p>
          <a:p>
            <a:r>
              <a:rPr lang="en-US" sz="2300" dirty="0">
                <a:solidFill>
                  <a:srgbClr val="002060"/>
                </a:solidFill>
              </a:rPr>
              <a:t>Do you have access to a car?</a:t>
            </a:r>
          </a:p>
          <a:p>
            <a:r>
              <a:rPr lang="en-US" sz="2300" dirty="0">
                <a:solidFill>
                  <a:srgbClr val="002060"/>
                </a:solidFill>
              </a:rPr>
              <a:t>Do you have your name on the lease/house?</a:t>
            </a:r>
          </a:p>
          <a:p>
            <a:r>
              <a:rPr lang="en-US" sz="2300" dirty="0">
                <a:solidFill>
                  <a:srgbClr val="002060"/>
                </a:solidFill>
              </a:rPr>
              <a:t>Does s/he know how to use systems against you?</a:t>
            </a:r>
          </a:p>
          <a:p>
            <a:r>
              <a:rPr lang="en-US" sz="2300" dirty="0">
                <a:solidFill>
                  <a:srgbClr val="002060"/>
                </a:solidFill>
              </a:rPr>
              <a:t>Is s/he the source for drugs?</a:t>
            </a:r>
          </a:p>
        </p:txBody>
      </p:sp>
      <p:sp>
        <p:nvSpPr>
          <p:cNvPr id="5" name="Text Placeholder 4"/>
          <p:cNvSpPr>
            <a:spLocks noGrp="1"/>
          </p:cNvSpPr>
          <p:nvPr>
            <p:ph type="body" sz="quarter" idx="3"/>
          </p:nvPr>
        </p:nvSpPr>
        <p:spPr>
          <a:xfrm>
            <a:off x="6203474" y="2012840"/>
            <a:ext cx="3895937" cy="432197"/>
          </a:xfrm>
        </p:spPr>
        <p:txBody>
          <a:bodyPr>
            <a:noAutofit/>
          </a:bodyPr>
          <a:lstStyle/>
          <a:p>
            <a:r>
              <a:rPr lang="en-US" sz="3200" dirty="0">
                <a:solidFill>
                  <a:srgbClr val="0070C0"/>
                </a:solidFill>
              </a:rPr>
              <a:t>Life-Generated Risks</a:t>
            </a:r>
          </a:p>
        </p:txBody>
      </p:sp>
      <p:sp>
        <p:nvSpPr>
          <p:cNvPr id="6" name="Content Placeholder 5"/>
          <p:cNvSpPr>
            <a:spLocks noGrp="1"/>
          </p:cNvSpPr>
          <p:nvPr>
            <p:ph sz="quarter" idx="4"/>
          </p:nvPr>
        </p:nvSpPr>
        <p:spPr>
          <a:xfrm>
            <a:off x="6130322" y="2634286"/>
            <a:ext cx="5013166" cy="2937457"/>
          </a:xfrm>
        </p:spPr>
        <p:txBody>
          <a:bodyPr>
            <a:noAutofit/>
          </a:bodyPr>
          <a:lstStyle/>
          <a:p>
            <a:r>
              <a:rPr lang="en-US" sz="2300" dirty="0">
                <a:solidFill>
                  <a:srgbClr val="002060"/>
                </a:solidFill>
              </a:rPr>
              <a:t>What is life like in the neighborhood?</a:t>
            </a:r>
          </a:p>
          <a:p>
            <a:r>
              <a:rPr lang="en-US" sz="2300" dirty="0">
                <a:solidFill>
                  <a:srgbClr val="002060"/>
                </a:solidFill>
              </a:rPr>
              <a:t>Can you make ends meet?</a:t>
            </a:r>
          </a:p>
          <a:p>
            <a:r>
              <a:rPr lang="en-US" sz="2300" dirty="0">
                <a:solidFill>
                  <a:srgbClr val="002060"/>
                </a:solidFill>
              </a:rPr>
              <a:t>Do you have access to healthcare insurance?</a:t>
            </a:r>
          </a:p>
          <a:p>
            <a:r>
              <a:rPr lang="en-US" sz="2300" dirty="0">
                <a:solidFill>
                  <a:srgbClr val="002060"/>
                </a:solidFill>
              </a:rPr>
              <a:t>What is transportation like?</a:t>
            </a:r>
          </a:p>
          <a:p>
            <a:r>
              <a:rPr lang="en-US" sz="2300" dirty="0">
                <a:solidFill>
                  <a:srgbClr val="002060"/>
                </a:solidFill>
              </a:rPr>
              <a:t>How much safe, affordable housing is available?</a:t>
            </a:r>
          </a:p>
          <a:p>
            <a:r>
              <a:rPr lang="en-US" sz="2300" dirty="0">
                <a:solidFill>
                  <a:srgbClr val="002060"/>
                </a:solidFill>
              </a:rPr>
              <a:t>Are there supports in your community?</a:t>
            </a:r>
          </a:p>
          <a:p>
            <a:pPr marL="0" indent="0">
              <a:buNone/>
            </a:pPr>
            <a:endParaRPr lang="en-US" sz="2400" dirty="0"/>
          </a:p>
        </p:txBody>
      </p:sp>
      <p:sp>
        <p:nvSpPr>
          <p:cNvPr id="7" name="Slide Number Placeholder 3"/>
          <p:cNvSpPr>
            <a:spLocks noGrp="1"/>
          </p:cNvSpPr>
          <p:nvPr>
            <p:ph type="sldNum" sz="quarter" idx="12"/>
          </p:nvPr>
        </p:nvSpPr>
        <p:spPr>
          <a:xfrm>
            <a:off x="8610600" y="6356350"/>
            <a:ext cx="2743200" cy="365125"/>
          </a:xfr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3E79EE8-FEEE-4335-AC33-1FE66AB5EEC9}" type="slidenum">
              <a:rPr lang="en-US" altLang="en-US" smtClean="0">
                <a:solidFill>
                  <a:schemeClr val="bg1">
                    <a:lumMod val="50000"/>
                  </a:schemeClr>
                </a:solidFill>
                <a:latin typeface="+mj-lt"/>
              </a:rPr>
              <a:pPr eaLnBrk="1" hangingPunct="1"/>
              <a:t>53</a:t>
            </a:fld>
            <a:endParaRPr lang="en-US" altLang="en-US" dirty="0">
              <a:solidFill>
                <a:schemeClr val="bg1">
                  <a:lumMod val="50000"/>
                </a:schemeClr>
              </a:solidFill>
              <a:latin typeface="+mj-lt"/>
            </a:endParaRPr>
          </a:p>
        </p:txBody>
      </p:sp>
      <p:pic>
        <p:nvPicPr>
          <p:cNvPr id="9" name="Picture 8">
            <a:extLst>
              <a:ext uri="{FF2B5EF4-FFF2-40B4-BE49-F238E27FC236}">
                <a16:creationId xmlns:a16="http://schemas.microsoft.com/office/drawing/2014/main" id="{82F6FE2C-99E1-44EB-B062-22C98D898A9F}"/>
              </a:ext>
            </a:extLst>
          </p:cNvPr>
          <p:cNvPicPr>
            <a:picLocks noChangeAspect="1"/>
          </p:cNvPicPr>
          <p:nvPr/>
        </p:nvPicPr>
        <p:blipFill rotWithShape="1">
          <a:blip r:embed="rId3"/>
          <a:srcRect t="20934" b="23116"/>
          <a:stretch/>
        </p:blipFill>
        <p:spPr>
          <a:xfrm>
            <a:off x="26280" y="6363476"/>
            <a:ext cx="1178468" cy="494524"/>
          </a:xfrm>
          <a:prstGeom prst="rect">
            <a:avLst/>
          </a:prstGeom>
        </p:spPr>
      </p:pic>
    </p:spTree>
    <p:extLst>
      <p:ext uri="{BB962C8B-B14F-4D97-AF65-F5344CB8AC3E}">
        <p14:creationId xmlns:p14="http://schemas.microsoft.com/office/powerpoint/2010/main" val="1746070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1" y="432333"/>
            <a:ext cx="11029616" cy="1013800"/>
          </a:xfrm>
        </p:spPr>
        <p:txBody>
          <a:bodyPr/>
          <a:lstStyle/>
          <a:p>
            <a:pPr algn="ctr"/>
            <a:r>
              <a:rPr lang="en-US" dirty="0"/>
              <a:t>What makes children safer?</a:t>
            </a:r>
          </a:p>
        </p:txBody>
      </p:sp>
      <p:graphicFrame>
        <p:nvGraphicFramePr>
          <p:cNvPr id="5" name="Content Placeholder 4"/>
          <p:cNvGraphicFramePr>
            <a:graphicFrameLocks noGrp="1"/>
          </p:cNvGraphicFramePr>
          <p:nvPr>
            <p:ph idx="1"/>
            <p:extLst/>
          </p:nvPr>
        </p:nvGraphicFramePr>
        <p:xfrm>
          <a:off x="1453228" y="2120209"/>
          <a:ext cx="9285543" cy="4130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8610600" y="6356350"/>
            <a:ext cx="2743200" cy="365125"/>
          </a:xfr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3E79EE8-FEEE-4335-AC33-1FE66AB5EEC9}" type="slidenum">
              <a:rPr lang="en-US" altLang="en-US" smtClean="0">
                <a:solidFill>
                  <a:schemeClr val="bg1">
                    <a:lumMod val="50000"/>
                  </a:schemeClr>
                </a:solidFill>
                <a:latin typeface="+mj-lt"/>
              </a:rPr>
              <a:pPr eaLnBrk="1" hangingPunct="1"/>
              <a:t>54</a:t>
            </a:fld>
            <a:endParaRPr lang="en-US" altLang="en-US" dirty="0">
              <a:solidFill>
                <a:schemeClr val="bg1">
                  <a:lumMod val="50000"/>
                </a:schemeClr>
              </a:solidFill>
              <a:latin typeface="+mj-lt"/>
            </a:endParaRPr>
          </a:p>
        </p:txBody>
      </p:sp>
      <p:pic>
        <p:nvPicPr>
          <p:cNvPr id="7" name="Picture 6">
            <a:extLst>
              <a:ext uri="{FF2B5EF4-FFF2-40B4-BE49-F238E27FC236}">
                <a16:creationId xmlns:a16="http://schemas.microsoft.com/office/drawing/2014/main" id="{2CF002E9-EBC0-45E7-95EA-970270A6E1CA}"/>
              </a:ext>
            </a:extLst>
          </p:cNvPr>
          <p:cNvPicPr>
            <a:picLocks noChangeAspect="1"/>
          </p:cNvPicPr>
          <p:nvPr/>
        </p:nvPicPr>
        <p:blipFill rotWithShape="1">
          <a:blip r:embed="rId7"/>
          <a:srcRect t="20934" b="23116"/>
          <a:stretch/>
        </p:blipFill>
        <p:spPr>
          <a:xfrm>
            <a:off x="446532" y="6377021"/>
            <a:ext cx="1178468" cy="494524"/>
          </a:xfrm>
          <a:prstGeom prst="rect">
            <a:avLst/>
          </a:prstGeom>
        </p:spPr>
      </p:pic>
    </p:spTree>
    <p:extLst>
      <p:ext uri="{BB962C8B-B14F-4D97-AF65-F5344CB8AC3E}">
        <p14:creationId xmlns:p14="http://schemas.microsoft.com/office/powerpoint/2010/main" val="28869443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057" y="835915"/>
            <a:ext cx="7928999" cy="871205"/>
          </a:xfrm>
        </p:spPr>
        <p:txBody>
          <a:bodyPr>
            <a:noAutofit/>
          </a:bodyPr>
          <a:lstStyle/>
          <a:p>
            <a:pPr algn="ctr"/>
            <a:r>
              <a:rPr lang="en-US" dirty="0"/>
              <a:t>Safety planning flow </a:t>
            </a:r>
            <a:br>
              <a:rPr lang="en-US" dirty="0"/>
            </a:br>
            <a:r>
              <a:rPr lang="en-US" dirty="0"/>
              <a:t>(a process not a product)</a:t>
            </a:r>
          </a:p>
        </p:txBody>
      </p:sp>
      <p:graphicFrame>
        <p:nvGraphicFramePr>
          <p:cNvPr id="4" name="Content Placeholder 3"/>
          <p:cNvGraphicFramePr>
            <a:graphicFrameLocks noGrp="1"/>
          </p:cNvGraphicFramePr>
          <p:nvPr>
            <p:ph idx="1"/>
            <p:extLst/>
          </p:nvPr>
        </p:nvGraphicFramePr>
        <p:xfrm>
          <a:off x="829056" y="1536192"/>
          <a:ext cx="10363200" cy="4730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p:cNvSpPr>
            <a:spLocks noGrp="1"/>
          </p:cNvSpPr>
          <p:nvPr>
            <p:ph type="sldNum" sz="quarter" idx="12"/>
          </p:nvPr>
        </p:nvSpPr>
        <p:spPr>
          <a:xfrm>
            <a:off x="8610600" y="6356350"/>
            <a:ext cx="2743200" cy="365125"/>
          </a:xfr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3E79EE8-FEEE-4335-AC33-1FE66AB5EEC9}" type="slidenum">
              <a:rPr lang="en-US" altLang="en-US" smtClean="0">
                <a:solidFill>
                  <a:schemeClr val="bg1">
                    <a:lumMod val="50000"/>
                  </a:schemeClr>
                </a:solidFill>
                <a:latin typeface="+mj-lt"/>
              </a:rPr>
              <a:pPr eaLnBrk="1" hangingPunct="1"/>
              <a:t>55</a:t>
            </a:fld>
            <a:endParaRPr lang="en-US" altLang="en-US" dirty="0">
              <a:solidFill>
                <a:schemeClr val="bg1">
                  <a:lumMod val="50000"/>
                </a:schemeClr>
              </a:solidFill>
              <a:latin typeface="+mj-lt"/>
            </a:endParaRPr>
          </a:p>
        </p:txBody>
      </p:sp>
      <p:pic>
        <p:nvPicPr>
          <p:cNvPr id="7" name="Picture 6">
            <a:extLst>
              <a:ext uri="{FF2B5EF4-FFF2-40B4-BE49-F238E27FC236}">
                <a16:creationId xmlns:a16="http://schemas.microsoft.com/office/drawing/2014/main" id="{65A3496C-1C3E-4989-9B3F-AC96147128C0}"/>
              </a:ext>
            </a:extLst>
          </p:cNvPr>
          <p:cNvPicPr>
            <a:picLocks noChangeAspect="1"/>
          </p:cNvPicPr>
          <p:nvPr/>
        </p:nvPicPr>
        <p:blipFill rotWithShape="1">
          <a:blip r:embed="rId8"/>
          <a:srcRect t="20934" b="23116"/>
          <a:stretch/>
        </p:blipFill>
        <p:spPr>
          <a:xfrm>
            <a:off x="683589" y="6019426"/>
            <a:ext cx="1178468" cy="494524"/>
          </a:xfrm>
          <a:prstGeom prst="rect">
            <a:avLst/>
          </a:prstGeom>
        </p:spPr>
      </p:pic>
    </p:spTree>
    <p:extLst>
      <p:ext uri="{BB962C8B-B14F-4D97-AF65-F5344CB8AC3E}">
        <p14:creationId xmlns:p14="http://schemas.microsoft.com/office/powerpoint/2010/main" val="13474362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905000" y="292608"/>
            <a:ext cx="8229600" cy="1143000"/>
          </a:xfrm>
        </p:spPr>
        <p:txBody>
          <a:bodyPr/>
          <a:lstStyle/>
          <a:p>
            <a:pPr algn="ctr" eaLnBrk="1" hangingPunct="1"/>
            <a:r>
              <a:rPr lang="en-US" altLang="en-US" dirty="0"/>
              <a:t>Conversations</a:t>
            </a:r>
          </a:p>
        </p:txBody>
      </p:sp>
      <p:sp>
        <p:nvSpPr>
          <p:cNvPr id="3" name="Content Placeholder 2"/>
          <p:cNvSpPr>
            <a:spLocks noGrp="1"/>
          </p:cNvSpPr>
          <p:nvPr>
            <p:ph idx="1"/>
          </p:nvPr>
        </p:nvSpPr>
        <p:spPr>
          <a:xfrm>
            <a:off x="1463040" y="1542289"/>
            <a:ext cx="9113520" cy="4678363"/>
          </a:xfrm>
        </p:spPr>
        <p:txBody>
          <a:bodyPr>
            <a:normAutofit/>
          </a:bodyPr>
          <a:lstStyle/>
          <a:p>
            <a:pPr eaLnBrk="1" hangingPunct="1">
              <a:defRPr/>
            </a:pPr>
            <a:r>
              <a:rPr lang="en-US" sz="2400" dirty="0">
                <a:solidFill>
                  <a:schemeClr val="tx1">
                    <a:lumMod val="65000"/>
                    <a:lumOff val="35000"/>
                  </a:schemeClr>
                </a:solidFill>
              </a:rPr>
              <a:t>Safety planning is a process, not a one-time event or check list.</a:t>
            </a:r>
          </a:p>
          <a:p>
            <a:pPr eaLnBrk="1" hangingPunct="1">
              <a:defRPr/>
            </a:pPr>
            <a:r>
              <a:rPr lang="en-US" sz="2400" dirty="0">
                <a:solidFill>
                  <a:schemeClr val="tx1">
                    <a:lumMod val="65000"/>
                    <a:lumOff val="35000"/>
                  </a:schemeClr>
                </a:solidFill>
              </a:rPr>
              <a:t>Safety planning is tailored to the survivor’s life and daily activities—each day may even be a little different based on the person causing harm actions.</a:t>
            </a:r>
          </a:p>
          <a:p>
            <a:pPr eaLnBrk="1" hangingPunct="1">
              <a:defRPr/>
            </a:pPr>
            <a:r>
              <a:rPr lang="en-US" sz="2400" dirty="0">
                <a:solidFill>
                  <a:schemeClr val="tx1">
                    <a:lumMod val="65000"/>
                    <a:lumOff val="35000"/>
                  </a:schemeClr>
                </a:solidFill>
              </a:rPr>
              <a:t>Ask the survivor what works now and what has worked in the past to protect themselves and their children.</a:t>
            </a:r>
          </a:p>
          <a:p>
            <a:pPr eaLnBrk="1" hangingPunct="1">
              <a:defRPr/>
            </a:pPr>
            <a:r>
              <a:rPr lang="en-US" sz="2400" dirty="0">
                <a:solidFill>
                  <a:schemeClr val="tx1">
                    <a:lumMod val="65000"/>
                    <a:lumOff val="35000"/>
                  </a:schemeClr>
                </a:solidFill>
              </a:rPr>
              <a:t>Survivor’s risk analysis and priorities will guide the </a:t>
            </a:r>
            <a:r>
              <a:rPr lang="en-US" sz="2400" dirty="0" err="1">
                <a:solidFill>
                  <a:schemeClr val="tx1">
                    <a:lumMod val="65000"/>
                    <a:lumOff val="35000"/>
                  </a:schemeClr>
                </a:solidFill>
              </a:rPr>
              <a:t>safeR</a:t>
            </a:r>
            <a:r>
              <a:rPr lang="en-US" sz="2400" dirty="0">
                <a:solidFill>
                  <a:schemeClr val="tx1">
                    <a:lumMod val="65000"/>
                    <a:lumOff val="35000"/>
                  </a:schemeClr>
                </a:solidFill>
              </a:rPr>
              <a:t> planning process.</a:t>
            </a:r>
          </a:p>
          <a:p>
            <a:pPr eaLnBrk="1" hangingPunct="1">
              <a:defRPr/>
            </a:pPr>
            <a:r>
              <a:rPr lang="en-US" sz="2400" dirty="0">
                <a:solidFill>
                  <a:schemeClr val="tx1">
                    <a:lumMod val="65000"/>
                    <a:lumOff val="35000"/>
                  </a:schemeClr>
                </a:solidFill>
              </a:rPr>
              <a:t>Check-back and ask how things went? Any surprises; anything new to consider?</a:t>
            </a:r>
          </a:p>
        </p:txBody>
      </p:sp>
      <p:sp>
        <p:nvSpPr>
          <p:cNvPr id="5" name="Slide Number Placeholder 3"/>
          <p:cNvSpPr txBox="1">
            <a:spLocks/>
          </p:cNvSpPr>
          <p:nvPr/>
        </p:nvSpPr>
        <p:spPr>
          <a:xfrm>
            <a:off x="8763000" y="6329235"/>
            <a:ext cx="2743200" cy="365125"/>
          </a:xfrm>
          <a:prstGeom prst="rect">
            <a:avLst/>
          </a:prstGeom>
          <a:noFill/>
        </p:spPr>
        <p:txBody>
          <a:bodyPr vert="horz" lIns="91440" tIns="45720" rIns="91440" bIns="45720" rtlCol="0" anchor="ctr"/>
          <a:lstStyle>
            <a:defPPr>
              <a:defRPr lang="en-US"/>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eaLnBrk="1" hangingPunct="1"/>
            <a:fld id="{E3E79EE8-FEEE-4335-AC33-1FE66AB5EEC9}" type="slidenum">
              <a:rPr lang="en-US" altLang="en-US" smtClean="0">
                <a:solidFill>
                  <a:schemeClr val="bg1">
                    <a:lumMod val="50000"/>
                  </a:schemeClr>
                </a:solidFill>
                <a:latin typeface="+mj-lt"/>
              </a:rPr>
              <a:pPr eaLnBrk="1" hangingPunct="1"/>
              <a:t>56</a:t>
            </a:fld>
            <a:endParaRPr lang="en-US" altLang="en-US" dirty="0">
              <a:solidFill>
                <a:schemeClr val="bg1">
                  <a:lumMod val="50000"/>
                </a:schemeClr>
              </a:solidFill>
              <a:latin typeface="+mj-lt"/>
            </a:endParaRPr>
          </a:p>
        </p:txBody>
      </p:sp>
      <p:pic>
        <p:nvPicPr>
          <p:cNvPr id="11" name="Picture 10">
            <a:extLst>
              <a:ext uri="{FF2B5EF4-FFF2-40B4-BE49-F238E27FC236}">
                <a16:creationId xmlns:a16="http://schemas.microsoft.com/office/drawing/2014/main" id="{F77A50F3-E7CF-4A3A-8D27-D89346D639B1}"/>
              </a:ext>
            </a:extLst>
          </p:cNvPr>
          <p:cNvPicPr>
            <a:picLocks noChangeAspect="1"/>
          </p:cNvPicPr>
          <p:nvPr/>
        </p:nvPicPr>
        <p:blipFill rotWithShape="1">
          <a:blip r:embed="rId3"/>
          <a:srcRect t="20934" b="23116"/>
          <a:stretch/>
        </p:blipFill>
        <p:spPr>
          <a:xfrm>
            <a:off x="522595" y="6327333"/>
            <a:ext cx="1178468" cy="494524"/>
          </a:xfrm>
          <a:prstGeom prst="rect">
            <a:avLst/>
          </a:prstGeom>
        </p:spPr>
      </p:pic>
    </p:spTree>
    <p:extLst>
      <p:ext uri="{BB962C8B-B14F-4D97-AF65-F5344CB8AC3E}">
        <p14:creationId xmlns:p14="http://schemas.microsoft.com/office/powerpoint/2010/main" val="9321529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023" y="424721"/>
            <a:ext cx="8991600" cy="1143000"/>
          </a:xfrm>
        </p:spPr>
        <p:txBody>
          <a:bodyPr>
            <a:normAutofit/>
          </a:bodyPr>
          <a:lstStyle/>
          <a:p>
            <a:pPr eaLnBrk="1" hangingPunct="1">
              <a:defRPr/>
            </a:pPr>
            <a:r>
              <a:rPr lang="en-US" dirty="0"/>
              <a:t>How Can Your Program Help with </a:t>
            </a:r>
            <a:r>
              <a:rPr lang="en-US" dirty="0" err="1"/>
              <a:t>SafeR</a:t>
            </a:r>
            <a:r>
              <a:rPr lang="en-US" dirty="0"/>
              <a:t> planning?</a:t>
            </a:r>
          </a:p>
        </p:txBody>
      </p:sp>
      <p:sp>
        <p:nvSpPr>
          <p:cNvPr id="3" name="Content Placeholder 2"/>
          <p:cNvSpPr>
            <a:spLocks noGrp="1"/>
          </p:cNvSpPr>
          <p:nvPr>
            <p:ph idx="1"/>
          </p:nvPr>
        </p:nvSpPr>
        <p:spPr>
          <a:xfrm>
            <a:off x="1981200" y="1798638"/>
            <a:ext cx="8229600" cy="4602163"/>
          </a:xfrm>
        </p:spPr>
        <p:txBody>
          <a:bodyPr>
            <a:normAutofit fontScale="92500"/>
          </a:bodyPr>
          <a:lstStyle/>
          <a:p>
            <a:pPr eaLnBrk="1" hangingPunct="1">
              <a:defRPr/>
            </a:pPr>
            <a:r>
              <a:rPr lang="en-US" sz="2400" dirty="0">
                <a:solidFill>
                  <a:schemeClr val="tx1">
                    <a:lumMod val="65000"/>
                    <a:lumOff val="35000"/>
                  </a:schemeClr>
                </a:solidFill>
              </a:rPr>
              <a:t>Have agreements in place with your DV agency partner for emergent needs—build your relationships before you need them!</a:t>
            </a:r>
          </a:p>
          <a:p>
            <a:pPr eaLnBrk="1" hangingPunct="1">
              <a:defRPr/>
            </a:pPr>
            <a:r>
              <a:rPr lang="en-US" sz="2400" dirty="0">
                <a:solidFill>
                  <a:schemeClr val="tx1">
                    <a:lumMod val="65000"/>
                    <a:lumOff val="35000"/>
                  </a:schemeClr>
                </a:solidFill>
              </a:rPr>
              <a:t>You will face many complexities in relationships within your housing program:  from complete separation to choosing to stay.</a:t>
            </a:r>
          </a:p>
          <a:p>
            <a:pPr eaLnBrk="1" hangingPunct="1">
              <a:defRPr/>
            </a:pPr>
            <a:r>
              <a:rPr lang="en-US" sz="2400" dirty="0">
                <a:solidFill>
                  <a:schemeClr val="tx1">
                    <a:lumMod val="65000"/>
                    <a:lumOff val="35000"/>
                  </a:schemeClr>
                </a:solidFill>
              </a:rPr>
              <a:t>Help the survivor with other safe housing resources within your program or another program when that’s requested.</a:t>
            </a:r>
          </a:p>
          <a:p>
            <a:pPr eaLnBrk="1" hangingPunct="1">
              <a:defRPr/>
            </a:pPr>
            <a:r>
              <a:rPr lang="en-US" sz="2400" dirty="0">
                <a:solidFill>
                  <a:schemeClr val="tx1">
                    <a:lumMod val="65000"/>
                    <a:lumOff val="35000"/>
                  </a:schemeClr>
                </a:solidFill>
              </a:rPr>
              <a:t>Help the person causing harm with resources if they become homeless due to exclusion from the unit. </a:t>
            </a:r>
          </a:p>
          <a:p>
            <a:pPr eaLnBrk="1" hangingPunct="1">
              <a:defRPr/>
            </a:pPr>
            <a:r>
              <a:rPr lang="en-US" sz="2400" dirty="0">
                <a:solidFill>
                  <a:schemeClr val="tx1">
                    <a:lumMod val="65000"/>
                    <a:lumOff val="35000"/>
                  </a:schemeClr>
                </a:solidFill>
              </a:rPr>
              <a:t>Don’t judge or restrict the level of contact they might need to have with each other.</a:t>
            </a:r>
          </a:p>
        </p:txBody>
      </p:sp>
      <p:sp>
        <p:nvSpPr>
          <p:cNvPr id="33796"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3E79EE8-FEEE-4335-AC33-1FE66AB5EEC9}" type="slidenum">
              <a:rPr lang="en-US" altLang="en-US" smtClean="0">
                <a:solidFill>
                  <a:schemeClr val="bg1">
                    <a:lumMod val="50000"/>
                  </a:schemeClr>
                </a:solidFill>
                <a:latin typeface="+mj-lt"/>
              </a:rPr>
              <a:pPr eaLnBrk="1" hangingPunct="1"/>
              <a:t>57</a:t>
            </a:fld>
            <a:endParaRPr lang="en-US" altLang="en-US" dirty="0">
              <a:solidFill>
                <a:schemeClr val="bg1">
                  <a:lumMod val="50000"/>
                </a:schemeClr>
              </a:solidFill>
              <a:latin typeface="+mj-lt"/>
            </a:endParaRPr>
          </a:p>
        </p:txBody>
      </p:sp>
      <p:pic>
        <p:nvPicPr>
          <p:cNvPr id="6" name="Picture 5">
            <a:extLst>
              <a:ext uri="{FF2B5EF4-FFF2-40B4-BE49-F238E27FC236}">
                <a16:creationId xmlns:a16="http://schemas.microsoft.com/office/drawing/2014/main" id="{020EDB02-0156-4848-8F07-397DE545DFDD}"/>
              </a:ext>
            </a:extLst>
          </p:cNvPr>
          <p:cNvPicPr>
            <a:picLocks noChangeAspect="1"/>
          </p:cNvPicPr>
          <p:nvPr/>
        </p:nvPicPr>
        <p:blipFill rotWithShape="1">
          <a:blip r:embed="rId3"/>
          <a:srcRect t="20934" b="23116"/>
          <a:stretch/>
        </p:blipFill>
        <p:spPr>
          <a:xfrm>
            <a:off x="1741121" y="6321262"/>
            <a:ext cx="1178468" cy="494524"/>
          </a:xfrm>
          <a:prstGeom prst="rect">
            <a:avLst/>
          </a:prstGeom>
        </p:spPr>
      </p:pic>
    </p:spTree>
    <p:extLst>
      <p:ext uri="{BB962C8B-B14F-4D97-AF65-F5344CB8AC3E}">
        <p14:creationId xmlns:p14="http://schemas.microsoft.com/office/powerpoint/2010/main" val="39335188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1192" y="477303"/>
            <a:ext cx="11029616" cy="1013800"/>
          </a:xfrm>
        </p:spPr>
        <p:txBody>
          <a:bodyPr>
            <a:normAutofit/>
          </a:bodyPr>
          <a:lstStyle/>
          <a:p>
            <a:pPr algn="ctr"/>
            <a:r>
              <a:rPr lang="en-US" dirty="0"/>
              <a:t>Your Relationship IS the Intervention!</a:t>
            </a:r>
          </a:p>
        </p:txBody>
      </p:sp>
      <p:graphicFrame>
        <p:nvGraphicFramePr>
          <p:cNvPr id="7" name="Content Placeholder 6"/>
          <p:cNvGraphicFramePr>
            <a:graphicFrameLocks noGrp="1"/>
          </p:cNvGraphicFramePr>
          <p:nvPr>
            <p:ph idx="1"/>
            <p:extLst/>
          </p:nvPr>
        </p:nvGraphicFramePr>
        <p:xfrm>
          <a:off x="838200" y="1969924"/>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20B0B9CF-0517-4998-A3A9-C1259003569B}" type="slidenum">
              <a:rPr lang="en-US" smtClean="0"/>
              <a:t>58</a:t>
            </a:fld>
            <a:endParaRPr lang="en-US"/>
          </a:p>
        </p:txBody>
      </p:sp>
      <p:pic>
        <p:nvPicPr>
          <p:cNvPr id="8" name="Picture 7">
            <a:extLst>
              <a:ext uri="{FF2B5EF4-FFF2-40B4-BE49-F238E27FC236}">
                <a16:creationId xmlns:a16="http://schemas.microsoft.com/office/drawing/2014/main" id="{E51CC32E-73E1-480C-BC94-0BE546716560}"/>
              </a:ext>
            </a:extLst>
          </p:cNvPr>
          <p:cNvPicPr>
            <a:picLocks noChangeAspect="1"/>
          </p:cNvPicPr>
          <p:nvPr/>
        </p:nvPicPr>
        <p:blipFill rotWithShape="1">
          <a:blip r:embed="rId7"/>
          <a:srcRect t="20934" b="23116"/>
          <a:stretch/>
        </p:blipFill>
        <p:spPr>
          <a:xfrm>
            <a:off x="446532" y="6377021"/>
            <a:ext cx="1178468" cy="494524"/>
          </a:xfrm>
          <a:prstGeom prst="rect">
            <a:avLst/>
          </a:prstGeom>
        </p:spPr>
      </p:pic>
    </p:spTree>
    <p:extLst>
      <p:ext uri="{BB962C8B-B14F-4D97-AF65-F5344CB8AC3E}">
        <p14:creationId xmlns:p14="http://schemas.microsoft.com/office/powerpoint/2010/main" val="7176064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t>Build Trust</a:t>
            </a:r>
          </a:p>
        </p:txBody>
      </p:sp>
      <p:sp>
        <p:nvSpPr>
          <p:cNvPr id="3" name="Content Placeholder 2"/>
          <p:cNvSpPr>
            <a:spLocks noGrp="1"/>
          </p:cNvSpPr>
          <p:nvPr>
            <p:ph idx="1"/>
          </p:nvPr>
        </p:nvSpPr>
        <p:spPr>
          <a:xfrm>
            <a:off x="581192" y="2049462"/>
            <a:ext cx="10515600" cy="4351338"/>
          </a:xfrm>
        </p:spPr>
        <p:txBody>
          <a:bodyPr>
            <a:normAutofit/>
          </a:bodyPr>
          <a:lstStyle/>
          <a:p>
            <a:r>
              <a:rPr lang="en-US" sz="3200" dirty="0"/>
              <a:t>Relationship Matters</a:t>
            </a:r>
          </a:p>
          <a:p>
            <a:r>
              <a:rPr lang="en-US" sz="3200" dirty="0"/>
              <a:t>Understand risk</a:t>
            </a:r>
          </a:p>
          <a:p>
            <a:r>
              <a:rPr lang="en-US" sz="3200" dirty="0"/>
              <a:t>Learn about external fears</a:t>
            </a:r>
          </a:p>
          <a:p>
            <a:r>
              <a:rPr lang="en-US" sz="3200" dirty="0"/>
              <a:t>Identify opportunities to engage</a:t>
            </a:r>
          </a:p>
        </p:txBody>
      </p:sp>
      <p:sp>
        <p:nvSpPr>
          <p:cNvPr id="4" name="Slide Number Placeholder 3"/>
          <p:cNvSpPr>
            <a:spLocks noGrp="1"/>
          </p:cNvSpPr>
          <p:nvPr>
            <p:ph type="sldNum" sz="quarter" idx="12"/>
          </p:nvPr>
        </p:nvSpPr>
        <p:spPr/>
        <p:txBody>
          <a:bodyPr/>
          <a:lstStyle/>
          <a:p>
            <a:fld id="{20B0B9CF-0517-4998-A3A9-C1259003569B}" type="slidenum">
              <a:rPr lang="en-US" smtClean="0"/>
              <a:t>59</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7258" y="2378408"/>
            <a:ext cx="5125784" cy="3410976"/>
          </a:xfrm>
          <a:prstGeom prst="rect">
            <a:avLst/>
          </a:prstGeom>
        </p:spPr>
      </p:pic>
      <p:pic>
        <p:nvPicPr>
          <p:cNvPr id="7" name="Picture 6">
            <a:extLst>
              <a:ext uri="{FF2B5EF4-FFF2-40B4-BE49-F238E27FC236}">
                <a16:creationId xmlns:a16="http://schemas.microsoft.com/office/drawing/2014/main" id="{15702649-EC12-44D4-B8B5-F64FAED49804}"/>
              </a:ext>
            </a:extLst>
          </p:cNvPr>
          <p:cNvPicPr>
            <a:picLocks noChangeAspect="1"/>
          </p:cNvPicPr>
          <p:nvPr/>
        </p:nvPicPr>
        <p:blipFill rotWithShape="1">
          <a:blip r:embed="rId4"/>
          <a:srcRect t="20934" b="23116"/>
          <a:stretch/>
        </p:blipFill>
        <p:spPr>
          <a:xfrm>
            <a:off x="446532" y="6377021"/>
            <a:ext cx="1178468" cy="494524"/>
          </a:xfrm>
          <a:prstGeom prst="rect">
            <a:avLst/>
          </a:prstGeom>
        </p:spPr>
      </p:pic>
    </p:spTree>
    <p:extLst>
      <p:ext uri="{BB962C8B-B14F-4D97-AF65-F5344CB8AC3E}">
        <p14:creationId xmlns:p14="http://schemas.microsoft.com/office/powerpoint/2010/main" val="296687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133600" y="631036"/>
            <a:ext cx="5829300" cy="914400"/>
          </a:xfrm>
        </p:spPr>
        <p:txBody>
          <a:bodyPr>
            <a:noAutofit/>
          </a:bodyPr>
          <a:lstStyle/>
          <a:p>
            <a:pPr algn="ctr" eaLnBrk="1" hangingPunct="1"/>
            <a:r>
              <a:rPr lang="en-US" altLang="en-US" dirty="0"/>
              <a:t>How does DV lead to homelessness?</a:t>
            </a:r>
          </a:p>
        </p:txBody>
      </p:sp>
      <p:sp>
        <p:nvSpPr>
          <p:cNvPr id="15363" name="Rectangle 3"/>
          <p:cNvSpPr>
            <a:spLocks noGrp="1" noChangeArrowheads="1"/>
          </p:cNvSpPr>
          <p:nvPr>
            <p:ph idx="1"/>
          </p:nvPr>
        </p:nvSpPr>
        <p:spPr>
          <a:xfrm>
            <a:off x="1878204" y="1913374"/>
            <a:ext cx="7696200" cy="5029200"/>
          </a:xfrm>
        </p:spPr>
        <p:txBody>
          <a:bodyPr>
            <a:normAutofit/>
          </a:bodyPr>
          <a:lstStyle/>
          <a:p>
            <a:pPr eaLnBrk="1" hangingPunct="1">
              <a:spcBef>
                <a:spcPct val="0"/>
              </a:spcBef>
              <a:buClr>
                <a:srgbClr val="615D5B"/>
              </a:buClr>
            </a:pPr>
            <a:r>
              <a:rPr lang="en-US" altLang="en-US" sz="2800" dirty="0"/>
              <a:t>DV is a leading cause of homelessness for women and children (families) in the U.S.</a:t>
            </a:r>
          </a:p>
          <a:p>
            <a:pPr lvl="1">
              <a:spcBef>
                <a:spcPct val="0"/>
              </a:spcBef>
              <a:buClr>
                <a:srgbClr val="615D5B"/>
              </a:buClr>
            </a:pPr>
            <a:r>
              <a:rPr lang="en-US" altLang="en-US" sz="2300" dirty="0"/>
              <a:t>Survivors often must leave housing to escape DV</a:t>
            </a:r>
          </a:p>
          <a:p>
            <a:pPr lvl="1">
              <a:spcBef>
                <a:spcPct val="0"/>
              </a:spcBef>
              <a:buClr>
                <a:srgbClr val="615D5B"/>
              </a:buClr>
            </a:pPr>
            <a:r>
              <a:rPr lang="en-US" altLang="en-US" sz="2300" dirty="0"/>
              <a:t>Survivors may be unable to afford to stay if abuser leaves</a:t>
            </a:r>
          </a:p>
          <a:p>
            <a:pPr lvl="1">
              <a:spcBef>
                <a:spcPct val="0"/>
              </a:spcBef>
              <a:buClr>
                <a:srgbClr val="615D5B"/>
              </a:buClr>
            </a:pPr>
            <a:r>
              <a:rPr lang="en-US" altLang="en-US" sz="2300" dirty="0"/>
              <a:t>May be evicted due to abuser’s behavior</a:t>
            </a:r>
          </a:p>
          <a:p>
            <a:pPr lvl="1">
              <a:spcBef>
                <a:spcPct val="0"/>
              </a:spcBef>
              <a:buClr>
                <a:srgbClr val="615D5B"/>
              </a:buClr>
            </a:pPr>
            <a:r>
              <a:rPr lang="en-US" altLang="en-US" sz="2300" dirty="0"/>
              <a:t>DV interferes with ability to access housing - bad credit, poor rental histories, safety needs </a:t>
            </a:r>
          </a:p>
          <a:p>
            <a:pPr lvl="1">
              <a:spcBef>
                <a:spcPct val="0"/>
              </a:spcBef>
              <a:buClr>
                <a:srgbClr val="615D5B"/>
              </a:buClr>
            </a:pPr>
            <a:r>
              <a:rPr lang="en-US" altLang="en-US" sz="2300" dirty="0"/>
              <a:t>Abusers may sabotage survivor’s economic stability - trouble paying deposit, rent and utilities</a:t>
            </a:r>
          </a:p>
          <a:p>
            <a:pPr marL="274320" lvl="1" indent="0">
              <a:spcBef>
                <a:spcPct val="0"/>
              </a:spcBef>
              <a:buClr>
                <a:srgbClr val="615D5B"/>
              </a:buClr>
              <a:buNone/>
            </a:pPr>
            <a:endParaRPr lang="en-US" altLang="en-US" sz="2300" dirty="0"/>
          </a:p>
          <a:p>
            <a:pPr>
              <a:lnSpc>
                <a:spcPct val="90000"/>
              </a:lnSpc>
              <a:buClr>
                <a:schemeClr val="accent1"/>
              </a:buClr>
              <a:buFontTx/>
              <a:buNone/>
            </a:pPr>
            <a:endParaRPr lang="en-US" sz="2300" b="1" dirty="0"/>
          </a:p>
          <a:p>
            <a:pPr lvl="1" eaLnBrk="1" hangingPunct="1">
              <a:spcBef>
                <a:spcPct val="0"/>
              </a:spcBef>
              <a:buSzPct val="80000"/>
              <a:buFont typeface="Courier New" pitchFamily="49" charset="0"/>
              <a:buChar char="o"/>
            </a:pPr>
            <a:endParaRPr lang="en-US" altLang="en-US" sz="2900" dirty="0">
              <a:solidFill>
                <a:srgbClr val="615D5B"/>
              </a:solidFill>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B9CF-0517-4998-A3A9-C1259003569B}" type="slidenum">
              <a:rPr kumimoji="0" lang="en-US" sz="900" b="0" i="0" u="none" strike="noStrike" kern="1200" cap="none" spc="0" normalizeH="0" baseline="0" noProof="0" smtClean="0">
                <a:ln>
                  <a:noFill/>
                </a:ln>
                <a:solidFill>
                  <a:srgbClr val="903163"/>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903163"/>
              </a:solidFill>
              <a:effectLst/>
              <a:uLnTx/>
              <a:uFillTx/>
              <a:latin typeface="Gill Sans MT" panose="020B0502020104020203"/>
              <a:ea typeface="+mn-ea"/>
              <a:cs typeface="+mn-cs"/>
            </a:endParaRPr>
          </a:p>
        </p:txBody>
      </p:sp>
      <p:grpSp>
        <p:nvGrpSpPr>
          <p:cNvPr id="5" name="Group 4">
            <a:extLst>
              <a:ext uri="{FF2B5EF4-FFF2-40B4-BE49-F238E27FC236}">
                <a16:creationId xmlns:a16="http://schemas.microsoft.com/office/drawing/2014/main" id="{30E7A70C-A0FA-4EB1-BD39-B668EED1E0E2}"/>
              </a:ext>
            </a:extLst>
          </p:cNvPr>
          <p:cNvGrpSpPr/>
          <p:nvPr/>
        </p:nvGrpSpPr>
        <p:grpSpPr>
          <a:xfrm>
            <a:off x="0" y="5819461"/>
            <a:ext cx="9144000" cy="1057539"/>
            <a:chOff x="0" y="5447948"/>
            <a:chExt cx="12192000" cy="1410052"/>
          </a:xfrm>
        </p:grpSpPr>
        <p:pic>
          <p:nvPicPr>
            <p:cNvPr id="6" name="Content Placeholder 4">
              <a:extLst>
                <a:ext uri="{FF2B5EF4-FFF2-40B4-BE49-F238E27FC236}">
                  <a16:creationId xmlns:a16="http://schemas.microsoft.com/office/drawing/2014/main" id="{30923422-744E-45B3-9EDC-0AAD9237C159}"/>
                </a:ext>
              </a:extLst>
            </p:cNvPr>
            <p:cNvPicPr>
              <a:picLocks noChangeAspect="1"/>
            </p:cNvPicPr>
            <p:nvPr/>
          </p:nvPicPr>
          <p:blipFill>
            <a:blip r:embed="rId3"/>
            <a:stretch>
              <a:fillRect/>
            </a:stretch>
          </p:blipFill>
          <p:spPr>
            <a:xfrm>
              <a:off x="0" y="5447948"/>
              <a:ext cx="1812175" cy="952853"/>
            </a:xfrm>
            <a:prstGeom prst="rect">
              <a:avLst/>
            </a:prstGeom>
          </p:spPr>
        </p:pic>
        <p:sp>
          <p:nvSpPr>
            <p:cNvPr id="7" name="Rectangle 6">
              <a:extLst>
                <a:ext uri="{FF2B5EF4-FFF2-40B4-BE49-F238E27FC236}">
                  <a16:creationId xmlns:a16="http://schemas.microsoft.com/office/drawing/2014/main" id="{781E4F40-978E-4BD0-A414-D68EAAD89C00}"/>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30F1C672-D1A2-46E5-8F4F-C34AA54A2588}"/>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18194988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Leverage Moments with Person Causing Harm</a:t>
            </a:r>
          </a:p>
        </p:txBody>
      </p:sp>
      <p:graphicFrame>
        <p:nvGraphicFramePr>
          <p:cNvPr id="6" name="Content Placeholder 5"/>
          <p:cNvGraphicFramePr>
            <a:graphicFrameLocks noGrp="1"/>
          </p:cNvGraphicFramePr>
          <p:nvPr>
            <p:ph idx="1"/>
            <p:extLst/>
          </p:nvPr>
        </p:nvGraphicFramePr>
        <p:xfrm>
          <a:off x="681228" y="2393244"/>
          <a:ext cx="10829544" cy="4007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20B0B9CF-0517-4998-A3A9-C1259003569B}" type="slidenum">
              <a:rPr lang="en-US" smtClean="0"/>
              <a:t>60</a:t>
            </a:fld>
            <a:endParaRPr lang="en-US"/>
          </a:p>
        </p:txBody>
      </p:sp>
      <p:pic>
        <p:nvPicPr>
          <p:cNvPr id="7" name="Picture 6">
            <a:extLst>
              <a:ext uri="{FF2B5EF4-FFF2-40B4-BE49-F238E27FC236}">
                <a16:creationId xmlns:a16="http://schemas.microsoft.com/office/drawing/2014/main" id="{F91897ED-984E-4AFF-8283-4130E43ECB62}"/>
              </a:ext>
            </a:extLst>
          </p:cNvPr>
          <p:cNvPicPr>
            <a:picLocks noChangeAspect="1"/>
          </p:cNvPicPr>
          <p:nvPr/>
        </p:nvPicPr>
        <p:blipFill rotWithShape="1">
          <a:blip r:embed="rId7"/>
          <a:srcRect t="20934" b="23116"/>
          <a:stretch/>
        </p:blipFill>
        <p:spPr>
          <a:xfrm>
            <a:off x="446532" y="6377021"/>
            <a:ext cx="1178468" cy="494524"/>
          </a:xfrm>
          <a:prstGeom prst="rect">
            <a:avLst/>
          </a:prstGeom>
        </p:spPr>
      </p:pic>
    </p:spTree>
    <p:extLst>
      <p:ext uri="{BB962C8B-B14F-4D97-AF65-F5344CB8AC3E}">
        <p14:creationId xmlns:p14="http://schemas.microsoft.com/office/powerpoint/2010/main" val="6402531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462314"/>
            <a:ext cx="11029616" cy="1013800"/>
          </a:xfrm>
        </p:spPr>
        <p:txBody>
          <a:bodyPr>
            <a:normAutofit/>
          </a:bodyPr>
          <a:lstStyle/>
          <a:p>
            <a:pPr algn="ctr"/>
            <a:r>
              <a:rPr lang="en-US" sz="3200" dirty="0"/>
              <a:t>Build Awareness &amp; DO NO HARM</a:t>
            </a:r>
          </a:p>
        </p:txBody>
      </p:sp>
      <p:sp>
        <p:nvSpPr>
          <p:cNvPr id="3" name="Content Placeholder 2"/>
          <p:cNvSpPr>
            <a:spLocks noGrp="1"/>
          </p:cNvSpPr>
          <p:nvPr>
            <p:ph idx="1"/>
          </p:nvPr>
        </p:nvSpPr>
        <p:spPr>
          <a:xfrm>
            <a:off x="838200" y="1825624"/>
            <a:ext cx="10671048" cy="4575175"/>
          </a:xfrm>
        </p:spPr>
        <p:txBody>
          <a:bodyPr>
            <a:normAutofit/>
          </a:bodyPr>
          <a:lstStyle/>
          <a:p>
            <a:r>
              <a:rPr lang="en-US" sz="3200" dirty="0"/>
              <a:t>Whatever you say to the person causing harm may be used against the survivor</a:t>
            </a:r>
          </a:p>
          <a:p>
            <a:r>
              <a:rPr lang="en-US" sz="3200" dirty="0"/>
              <a:t>Reduce isolation and build connections for survivor</a:t>
            </a:r>
          </a:p>
          <a:p>
            <a:r>
              <a:rPr lang="en-US" sz="3200" dirty="0"/>
              <a:t>If possible, work with the person causing harm to mend or build relationships.</a:t>
            </a:r>
          </a:p>
          <a:p>
            <a:r>
              <a:rPr lang="en-US" sz="3200" b="1" dirty="0"/>
              <a:t>Your goal is to reduce violent and coercive behaviors.</a:t>
            </a:r>
          </a:p>
        </p:txBody>
      </p:sp>
      <p:sp>
        <p:nvSpPr>
          <p:cNvPr id="4" name="Slide Number Placeholder 3"/>
          <p:cNvSpPr>
            <a:spLocks noGrp="1"/>
          </p:cNvSpPr>
          <p:nvPr>
            <p:ph type="sldNum" sz="quarter" idx="12"/>
          </p:nvPr>
        </p:nvSpPr>
        <p:spPr/>
        <p:txBody>
          <a:bodyPr/>
          <a:lstStyle/>
          <a:p>
            <a:fld id="{20B0B9CF-0517-4998-A3A9-C1259003569B}" type="slidenum">
              <a:rPr lang="en-US" smtClean="0"/>
              <a:t>61</a:t>
            </a:fld>
            <a:endParaRPr lang="en-US"/>
          </a:p>
        </p:txBody>
      </p:sp>
      <p:pic>
        <p:nvPicPr>
          <p:cNvPr id="6" name="Picture 5">
            <a:extLst>
              <a:ext uri="{FF2B5EF4-FFF2-40B4-BE49-F238E27FC236}">
                <a16:creationId xmlns:a16="http://schemas.microsoft.com/office/drawing/2014/main" id="{95A11EE2-58B5-4717-8510-85C9CBFDA0D2}"/>
              </a:ext>
            </a:extLst>
          </p:cNvPr>
          <p:cNvPicPr>
            <a:picLocks noChangeAspect="1"/>
          </p:cNvPicPr>
          <p:nvPr/>
        </p:nvPicPr>
        <p:blipFill rotWithShape="1">
          <a:blip r:embed="rId2"/>
          <a:srcRect t="20934" b="23116"/>
          <a:stretch/>
        </p:blipFill>
        <p:spPr>
          <a:xfrm>
            <a:off x="446532" y="6377021"/>
            <a:ext cx="1178468" cy="494524"/>
          </a:xfrm>
          <a:prstGeom prst="rect">
            <a:avLst/>
          </a:prstGeom>
        </p:spPr>
      </p:pic>
    </p:spTree>
    <p:extLst>
      <p:ext uri="{BB962C8B-B14F-4D97-AF65-F5344CB8AC3E}">
        <p14:creationId xmlns:p14="http://schemas.microsoft.com/office/powerpoint/2010/main" val="28063335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Listen Differently</a:t>
            </a:r>
          </a:p>
        </p:txBody>
      </p:sp>
      <p:sp>
        <p:nvSpPr>
          <p:cNvPr id="3" name="Content Placeholder 2"/>
          <p:cNvSpPr>
            <a:spLocks noGrp="1"/>
          </p:cNvSpPr>
          <p:nvPr>
            <p:ph idx="1"/>
          </p:nvPr>
        </p:nvSpPr>
        <p:spPr>
          <a:xfrm>
            <a:off x="5023262" y="1863291"/>
            <a:ext cx="6952132" cy="4808985"/>
          </a:xfrm>
        </p:spPr>
        <p:txBody>
          <a:bodyPr>
            <a:normAutofit/>
          </a:bodyPr>
          <a:lstStyle/>
          <a:p>
            <a:r>
              <a:rPr lang="en-US" sz="3600" dirty="0"/>
              <a:t>See the survivor’s risks from their perspective</a:t>
            </a:r>
          </a:p>
          <a:p>
            <a:r>
              <a:rPr lang="en-US" sz="3600" dirty="0"/>
              <a:t>Understand survivor’s priorities</a:t>
            </a:r>
          </a:p>
          <a:p>
            <a:r>
              <a:rPr lang="en-US" sz="3600" dirty="0"/>
              <a:t>Check back in – reflect, re-evaluate, try again</a:t>
            </a:r>
          </a:p>
          <a:p>
            <a:r>
              <a:rPr lang="en-US" sz="3600" dirty="0"/>
              <a:t>Check your understanding with survivor</a:t>
            </a:r>
          </a:p>
        </p:txBody>
      </p:sp>
      <p:sp>
        <p:nvSpPr>
          <p:cNvPr id="4" name="Slide Number Placeholder 3"/>
          <p:cNvSpPr>
            <a:spLocks noGrp="1"/>
          </p:cNvSpPr>
          <p:nvPr>
            <p:ph type="sldNum" sz="quarter" idx="12"/>
          </p:nvPr>
        </p:nvSpPr>
        <p:spPr/>
        <p:txBody>
          <a:bodyPr/>
          <a:lstStyle/>
          <a:p>
            <a:fld id="{20B0B9CF-0517-4998-A3A9-C1259003569B}" type="slidenum">
              <a:rPr lang="en-US" smtClean="0"/>
              <a:t>62</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92" y="2239795"/>
            <a:ext cx="4251673" cy="2551004"/>
          </a:xfrm>
          <a:prstGeom prst="rect">
            <a:avLst/>
          </a:prstGeom>
        </p:spPr>
      </p:pic>
      <p:pic>
        <p:nvPicPr>
          <p:cNvPr id="7" name="Picture 6">
            <a:extLst>
              <a:ext uri="{FF2B5EF4-FFF2-40B4-BE49-F238E27FC236}">
                <a16:creationId xmlns:a16="http://schemas.microsoft.com/office/drawing/2014/main" id="{A9E138C5-956D-4261-8010-40932BF5E8D1}"/>
              </a:ext>
            </a:extLst>
          </p:cNvPr>
          <p:cNvPicPr>
            <a:picLocks noChangeAspect="1"/>
          </p:cNvPicPr>
          <p:nvPr/>
        </p:nvPicPr>
        <p:blipFill rotWithShape="1">
          <a:blip r:embed="rId4"/>
          <a:srcRect t="20934" b="23116"/>
          <a:stretch/>
        </p:blipFill>
        <p:spPr>
          <a:xfrm>
            <a:off x="446532" y="6377021"/>
            <a:ext cx="1178468" cy="494524"/>
          </a:xfrm>
          <a:prstGeom prst="rect">
            <a:avLst/>
          </a:prstGeom>
        </p:spPr>
      </p:pic>
    </p:spTree>
    <p:extLst>
      <p:ext uri="{BB962C8B-B14F-4D97-AF65-F5344CB8AC3E}">
        <p14:creationId xmlns:p14="http://schemas.microsoft.com/office/powerpoint/2010/main" val="12552550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36AFA-5DE2-4E3C-9BC5-D8C1C757255A}"/>
              </a:ext>
            </a:extLst>
          </p:cNvPr>
          <p:cNvSpPr>
            <a:spLocks noGrp="1"/>
          </p:cNvSpPr>
          <p:nvPr>
            <p:ph type="title"/>
          </p:nvPr>
        </p:nvSpPr>
        <p:spPr/>
        <p:txBody>
          <a:bodyPr/>
          <a:lstStyle/>
          <a:p>
            <a:r>
              <a:rPr lang="en-US" dirty="0"/>
              <a:t>Relevant Handouts for this section:</a:t>
            </a:r>
          </a:p>
        </p:txBody>
      </p:sp>
      <p:sp>
        <p:nvSpPr>
          <p:cNvPr id="3" name="Content Placeholder 2">
            <a:extLst>
              <a:ext uri="{FF2B5EF4-FFF2-40B4-BE49-F238E27FC236}">
                <a16:creationId xmlns:a16="http://schemas.microsoft.com/office/drawing/2014/main" id="{C354D3B7-3E00-4AA5-8CBF-F330BB6C0775}"/>
              </a:ext>
            </a:extLst>
          </p:cNvPr>
          <p:cNvSpPr>
            <a:spLocks noGrp="1"/>
          </p:cNvSpPr>
          <p:nvPr>
            <p:ph idx="1"/>
          </p:nvPr>
        </p:nvSpPr>
        <p:spPr/>
        <p:txBody>
          <a:bodyPr/>
          <a:lstStyle/>
          <a:p>
            <a:r>
              <a:rPr lang="en-US" dirty="0"/>
              <a:t>Short List of Questions</a:t>
            </a:r>
          </a:p>
        </p:txBody>
      </p:sp>
    </p:spTree>
    <p:extLst>
      <p:ext uri="{BB962C8B-B14F-4D97-AF65-F5344CB8AC3E}">
        <p14:creationId xmlns:p14="http://schemas.microsoft.com/office/powerpoint/2010/main" val="5180743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990F04-D677-4DB7-9922-D31D61E3E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useBgFill="1">
        <p:nvSpPr>
          <p:cNvPr id="11" name="Rectangle 10">
            <a:extLst>
              <a:ext uri="{FF2B5EF4-FFF2-40B4-BE49-F238E27FC236}">
                <a16:creationId xmlns:a16="http://schemas.microsoft.com/office/drawing/2014/main" id="{E45C779D-4C6F-4D65-ACDE-D700D5677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4" name="Picture 3">
            <a:extLst>
              <a:ext uri="{FF2B5EF4-FFF2-40B4-BE49-F238E27FC236}">
                <a16:creationId xmlns:a16="http://schemas.microsoft.com/office/drawing/2014/main" id="{5FEF6526-9F04-4140-A01E-B417B9B1F5D7}"/>
              </a:ext>
            </a:extLst>
          </p:cNvPr>
          <p:cNvPicPr>
            <a:picLocks noChangeAspect="1"/>
          </p:cNvPicPr>
          <p:nvPr/>
        </p:nvPicPr>
        <p:blipFill rotWithShape="1">
          <a:blip r:embed="rId2"/>
          <a:srcRect l="20254" r="19543" b="2"/>
          <a:stretch/>
        </p:blipFill>
        <p:spPr>
          <a:xfrm>
            <a:off x="446533" y="723899"/>
            <a:ext cx="6202841" cy="5666666"/>
          </a:xfrm>
          <a:prstGeom prst="rect">
            <a:avLst/>
          </a:prstGeom>
        </p:spPr>
      </p:pic>
      <p:sp>
        <p:nvSpPr>
          <p:cNvPr id="13" name="Rectangle 12">
            <a:extLst>
              <a:ext uri="{FF2B5EF4-FFF2-40B4-BE49-F238E27FC236}">
                <a16:creationId xmlns:a16="http://schemas.microsoft.com/office/drawing/2014/main" id="{9C51B322-BAD9-40C0-BB3B-567DE59B2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5" name="Group 14">
            <a:extLst>
              <a:ext uri="{FF2B5EF4-FFF2-40B4-BE49-F238E27FC236}">
                <a16:creationId xmlns:a16="http://schemas.microsoft.com/office/drawing/2014/main" id="{4F0C6271-47D7-4964-A505-71C87C0CA2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6" name="Rectangle 15">
              <a:extLst>
                <a:ext uri="{FF2B5EF4-FFF2-40B4-BE49-F238E27FC236}">
                  <a16:creationId xmlns:a16="http://schemas.microsoft.com/office/drawing/2014/main" id="{FAE67D4F-6BA5-4F2E-B41B-B8553908BD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BA2C8C5E-4349-46A8-9896-F2124F6874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6C0191E3-F755-4E2E-8AF9-3F7F5D9A2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AFFBAC0D-E520-544F-A22F-ECDE90ED9B56}"/>
              </a:ext>
            </a:extLst>
          </p:cNvPr>
          <p:cNvSpPr>
            <a:spLocks noGrp="1"/>
          </p:cNvSpPr>
          <p:nvPr>
            <p:ph type="ctrTitle"/>
          </p:nvPr>
        </p:nvSpPr>
        <p:spPr>
          <a:xfrm>
            <a:off x="7261934" y="1419225"/>
            <a:ext cx="4115917" cy="2085869"/>
          </a:xfrm>
        </p:spPr>
        <p:txBody>
          <a:bodyPr>
            <a:normAutofit/>
          </a:bodyPr>
          <a:lstStyle/>
          <a:p>
            <a:r>
              <a:rPr lang="en-US" dirty="0">
                <a:solidFill>
                  <a:srgbClr val="FFFFFF"/>
                </a:solidFill>
              </a:rPr>
              <a:t>Working with dv advocates and agencies</a:t>
            </a:r>
          </a:p>
        </p:txBody>
      </p:sp>
      <p:grpSp>
        <p:nvGrpSpPr>
          <p:cNvPr id="12" name="Group 11">
            <a:extLst>
              <a:ext uri="{FF2B5EF4-FFF2-40B4-BE49-F238E27FC236}">
                <a16:creationId xmlns:a16="http://schemas.microsoft.com/office/drawing/2014/main" id="{E4FAAAC8-6601-497A-A9D5-A9913C567B41}"/>
              </a:ext>
            </a:extLst>
          </p:cNvPr>
          <p:cNvGrpSpPr/>
          <p:nvPr/>
        </p:nvGrpSpPr>
        <p:grpSpPr>
          <a:xfrm>
            <a:off x="-69908" y="6219825"/>
            <a:ext cx="9144000" cy="1057539"/>
            <a:chOff x="0" y="5447948"/>
            <a:chExt cx="12192000" cy="1410052"/>
          </a:xfrm>
        </p:grpSpPr>
        <p:pic>
          <p:nvPicPr>
            <p:cNvPr id="14" name="Content Placeholder 4">
              <a:extLst>
                <a:ext uri="{FF2B5EF4-FFF2-40B4-BE49-F238E27FC236}">
                  <a16:creationId xmlns:a16="http://schemas.microsoft.com/office/drawing/2014/main" id="{FB1B801C-AB1C-4226-A595-2062F2FBC096}"/>
                </a:ext>
              </a:extLst>
            </p:cNvPr>
            <p:cNvPicPr>
              <a:picLocks noChangeAspect="1"/>
            </p:cNvPicPr>
            <p:nvPr/>
          </p:nvPicPr>
          <p:blipFill>
            <a:blip r:embed="rId3"/>
            <a:stretch>
              <a:fillRect/>
            </a:stretch>
          </p:blipFill>
          <p:spPr>
            <a:xfrm>
              <a:off x="0" y="5447948"/>
              <a:ext cx="1812175" cy="952853"/>
            </a:xfrm>
            <a:prstGeom prst="rect">
              <a:avLst/>
            </a:prstGeom>
          </p:spPr>
        </p:pic>
        <p:sp>
          <p:nvSpPr>
            <p:cNvPr id="19" name="Rectangle 18">
              <a:extLst>
                <a:ext uri="{FF2B5EF4-FFF2-40B4-BE49-F238E27FC236}">
                  <a16:creationId xmlns:a16="http://schemas.microsoft.com/office/drawing/2014/main" id="{BF344788-96FA-41BE-BE7E-F7AE85CF46E4}"/>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527A8C23-7348-49C9-B539-8D5DD4AACC65}"/>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3881635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2856" y="206629"/>
            <a:ext cx="10515600" cy="1325563"/>
          </a:xfrm>
        </p:spPr>
        <p:txBody>
          <a:bodyPr>
            <a:normAutofit/>
          </a:bodyPr>
          <a:lstStyle/>
          <a:p>
            <a:pPr algn="ctr"/>
            <a:r>
              <a:rPr lang="en-US" sz="3600" dirty="0"/>
              <a:t> What is the Role of an ADVOCATE?</a:t>
            </a:r>
          </a:p>
        </p:txBody>
      </p:sp>
      <p:sp>
        <p:nvSpPr>
          <p:cNvPr id="6" name="Content Placeholder 5"/>
          <p:cNvSpPr>
            <a:spLocks noGrp="1"/>
          </p:cNvSpPr>
          <p:nvPr>
            <p:ph idx="1"/>
          </p:nvPr>
        </p:nvSpPr>
        <p:spPr>
          <a:xfrm>
            <a:off x="902304" y="2232211"/>
            <a:ext cx="10515600" cy="3216351"/>
          </a:xfrm>
        </p:spPr>
        <p:txBody>
          <a:bodyPr>
            <a:normAutofit/>
          </a:bodyPr>
          <a:lstStyle/>
          <a:p>
            <a:r>
              <a:rPr lang="en-US" sz="2800" dirty="0"/>
              <a:t>Pleads for or in behalf of another, intercessor</a:t>
            </a:r>
          </a:p>
          <a:p>
            <a:r>
              <a:rPr lang="en-US" sz="2800" dirty="0"/>
              <a:t>Identifies systemic problems and fights for accountability of and access to systems</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B9CF-0517-4998-A3A9-C1259003569B}"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8" name="Footer Placeholder 6">
            <a:extLst>
              <a:ext uri="{FF2B5EF4-FFF2-40B4-BE49-F238E27FC236}">
                <a16:creationId xmlns:a16="http://schemas.microsoft.com/office/drawing/2014/main" id="{CCF6A31B-26E8-427F-88FD-A0E169CEEA63}"/>
              </a:ext>
            </a:extLst>
          </p:cNvPr>
          <p:cNvSpPr txBox="1">
            <a:spLocks/>
          </p:cNvSpPr>
          <p:nvPr/>
        </p:nvSpPr>
        <p:spPr>
          <a:xfrm>
            <a:off x="86964" y="6313361"/>
            <a:ext cx="163068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1112" y="5096435"/>
            <a:ext cx="3511173" cy="1761566"/>
          </a:xfrm>
          <a:prstGeom prst="rect">
            <a:avLst/>
          </a:prstGeom>
        </p:spPr>
      </p:pic>
      <p:grpSp>
        <p:nvGrpSpPr>
          <p:cNvPr id="7" name="Group 6">
            <a:extLst>
              <a:ext uri="{FF2B5EF4-FFF2-40B4-BE49-F238E27FC236}">
                <a16:creationId xmlns:a16="http://schemas.microsoft.com/office/drawing/2014/main" id="{99D81DA7-C3F7-4A3D-BFFA-785DB0165177}"/>
              </a:ext>
            </a:extLst>
          </p:cNvPr>
          <p:cNvGrpSpPr/>
          <p:nvPr/>
        </p:nvGrpSpPr>
        <p:grpSpPr>
          <a:xfrm>
            <a:off x="55927" y="6313361"/>
            <a:ext cx="9144000" cy="1057539"/>
            <a:chOff x="0" y="5447948"/>
            <a:chExt cx="12192000" cy="1410052"/>
          </a:xfrm>
        </p:grpSpPr>
        <p:pic>
          <p:nvPicPr>
            <p:cNvPr id="9" name="Content Placeholder 4">
              <a:extLst>
                <a:ext uri="{FF2B5EF4-FFF2-40B4-BE49-F238E27FC236}">
                  <a16:creationId xmlns:a16="http://schemas.microsoft.com/office/drawing/2014/main" id="{A969024D-DA33-45FF-9E80-9E6DD9A748DA}"/>
                </a:ext>
              </a:extLst>
            </p:cNvPr>
            <p:cNvPicPr>
              <a:picLocks noChangeAspect="1"/>
            </p:cNvPicPr>
            <p:nvPr/>
          </p:nvPicPr>
          <p:blipFill>
            <a:blip r:embed="rId3"/>
            <a:stretch>
              <a:fillRect/>
            </a:stretch>
          </p:blipFill>
          <p:spPr>
            <a:xfrm>
              <a:off x="0" y="5447948"/>
              <a:ext cx="1812175" cy="952853"/>
            </a:xfrm>
            <a:prstGeom prst="rect">
              <a:avLst/>
            </a:prstGeom>
          </p:spPr>
        </p:pic>
        <p:sp>
          <p:nvSpPr>
            <p:cNvPr id="10" name="Rectangle 9">
              <a:extLst>
                <a:ext uri="{FF2B5EF4-FFF2-40B4-BE49-F238E27FC236}">
                  <a16:creationId xmlns:a16="http://schemas.microsoft.com/office/drawing/2014/main" id="{0681912E-CCB4-4EA4-BA4B-4F233EDE57BE}"/>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A02C08FF-F6C9-4B6D-A286-31D72DADC18F}"/>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12074140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2856" y="206629"/>
            <a:ext cx="10515600" cy="1325563"/>
          </a:xfrm>
        </p:spPr>
        <p:txBody>
          <a:bodyPr>
            <a:normAutofit/>
          </a:bodyPr>
          <a:lstStyle/>
          <a:p>
            <a:pPr algn="ctr"/>
            <a:r>
              <a:rPr lang="en-US" sz="3600" dirty="0"/>
              <a:t> WHAT DOES AN ADVOCATE DO?</a:t>
            </a:r>
          </a:p>
        </p:txBody>
      </p:sp>
      <p:sp>
        <p:nvSpPr>
          <p:cNvPr id="6" name="Content Placeholder 5"/>
          <p:cNvSpPr>
            <a:spLocks noGrp="1"/>
          </p:cNvSpPr>
          <p:nvPr>
            <p:ph idx="1"/>
          </p:nvPr>
        </p:nvSpPr>
        <p:spPr>
          <a:xfrm>
            <a:off x="386862" y="1957377"/>
            <a:ext cx="11500338" cy="3216351"/>
          </a:xfrm>
        </p:spPr>
        <p:txBody>
          <a:bodyPr>
            <a:normAutofit/>
          </a:bodyPr>
          <a:lstStyle/>
          <a:p>
            <a:r>
              <a:rPr lang="en-US" sz="2800" dirty="0"/>
              <a:t>Provides survivor-driven, mobile, trauma-informed advocacy</a:t>
            </a:r>
          </a:p>
          <a:p>
            <a:r>
              <a:rPr lang="en-US" sz="2800" dirty="0"/>
              <a:t>Accompanies, transports, supports in the community and builds bridges to  community</a:t>
            </a:r>
          </a:p>
          <a:p>
            <a:r>
              <a:rPr lang="en-US" sz="2800" dirty="0"/>
              <a:t>Navigates complicated systems for and with a survivor</a:t>
            </a:r>
          </a:p>
          <a:p>
            <a:r>
              <a:rPr lang="en-US" sz="2800" dirty="0"/>
              <a:t>Walks with and speaks on behalf of survivor at their request</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B9CF-0517-4998-A3A9-C1259003569B}"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2385" y="4916920"/>
            <a:ext cx="3511173" cy="1761566"/>
          </a:xfrm>
          <a:prstGeom prst="rect">
            <a:avLst/>
          </a:prstGeom>
        </p:spPr>
      </p:pic>
      <p:grpSp>
        <p:nvGrpSpPr>
          <p:cNvPr id="7" name="Group 6">
            <a:extLst>
              <a:ext uri="{FF2B5EF4-FFF2-40B4-BE49-F238E27FC236}">
                <a16:creationId xmlns:a16="http://schemas.microsoft.com/office/drawing/2014/main" id="{A10725CA-C5B6-4EC1-A008-30D9B15F47DC}"/>
              </a:ext>
            </a:extLst>
          </p:cNvPr>
          <p:cNvGrpSpPr/>
          <p:nvPr/>
        </p:nvGrpSpPr>
        <p:grpSpPr>
          <a:xfrm>
            <a:off x="0" y="6040787"/>
            <a:ext cx="9144000" cy="1057539"/>
            <a:chOff x="0" y="5447948"/>
            <a:chExt cx="12192000" cy="1410052"/>
          </a:xfrm>
        </p:grpSpPr>
        <p:pic>
          <p:nvPicPr>
            <p:cNvPr id="9" name="Content Placeholder 4">
              <a:extLst>
                <a:ext uri="{FF2B5EF4-FFF2-40B4-BE49-F238E27FC236}">
                  <a16:creationId xmlns:a16="http://schemas.microsoft.com/office/drawing/2014/main" id="{5BE6CDBE-FB8D-4D8B-BEBE-886166FC7BC6}"/>
                </a:ext>
              </a:extLst>
            </p:cNvPr>
            <p:cNvPicPr>
              <a:picLocks noChangeAspect="1"/>
            </p:cNvPicPr>
            <p:nvPr/>
          </p:nvPicPr>
          <p:blipFill>
            <a:blip r:embed="rId3"/>
            <a:stretch>
              <a:fillRect/>
            </a:stretch>
          </p:blipFill>
          <p:spPr>
            <a:xfrm>
              <a:off x="0" y="5447948"/>
              <a:ext cx="1812175" cy="952853"/>
            </a:xfrm>
            <a:prstGeom prst="rect">
              <a:avLst/>
            </a:prstGeom>
          </p:spPr>
        </p:pic>
        <p:sp>
          <p:nvSpPr>
            <p:cNvPr id="10" name="Rectangle 9">
              <a:extLst>
                <a:ext uri="{FF2B5EF4-FFF2-40B4-BE49-F238E27FC236}">
                  <a16:creationId xmlns:a16="http://schemas.microsoft.com/office/drawing/2014/main" id="{CFC04E09-1F39-47F9-BABE-390F48A968F2}"/>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3775A590-D37B-4FD8-9A2C-DCC1EE0AC3BA}"/>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35159116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What kind of advocacy?!</a:t>
            </a:r>
          </a:p>
        </p:txBody>
      </p:sp>
      <p:sp>
        <p:nvSpPr>
          <p:cNvPr id="3" name="Content Placeholder 2"/>
          <p:cNvSpPr>
            <a:spLocks noGrp="1"/>
          </p:cNvSpPr>
          <p:nvPr>
            <p:ph idx="1"/>
          </p:nvPr>
        </p:nvSpPr>
        <p:spPr>
          <a:xfrm>
            <a:off x="581192" y="2180496"/>
            <a:ext cx="11470131" cy="4536827"/>
          </a:xfrm>
        </p:spPr>
        <p:txBody>
          <a:bodyPr>
            <a:normAutofit fontScale="40000" lnSpcReduction="20000"/>
          </a:bodyPr>
          <a:lstStyle/>
          <a:p>
            <a:pPr marL="0" lvl="0" indent="0">
              <a:buNone/>
            </a:pPr>
            <a:r>
              <a:rPr lang="en-US" sz="5100" b="1" dirty="0">
                <a:solidFill>
                  <a:prstClr val="black"/>
                </a:solidFill>
                <a:latin typeface="Calibri Light"/>
              </a:rPr>
              <a:t>Survivor- driven:</a:t>
            </a:r>
          </a:p>
          <a:p>
            <a:r>
              <a:rPr lang="en-US" sz="5100" dirty="0">
                <a:solidFill>
                  <a:prstClr val="black"/>
                </a:solidFill>
                <a:latin typeface="Calibri Light"/>
              </a:rPr>
              <a:t>Offers options, not opinions or mandates</a:t>
            </a:r>
          </a:p>
          <a:p>
            <a:r>
              <a:rPr lang="en-US" sz="5100" dirty="0">
                <a:solidFill>
                  <a:prstClr val="black"/>
                </a:solidFill>
                <a:latin typeface="Calibri Light"/>
              </a:rPr>
              <a:t>Considers the unique needs and strengths of each survivor</a:t>
            </a:r>
          </a:p>
          <a:p>
            <a:r>
              <a:rPr lang="en-US" sz="5100" dirty="0">
                <a:solidFill>
                  <a:prstClr val="black"/>
                </a:solidFill>
                <a:latin typeface="Calibri Light"/>
              </a:rPr>
              <a:t>Asks “what do you need” instead of “these are our services”</a:t>
            </a:r>
          </a:p>
          <a:p>
            <a:pPr marL="0" lvl="0" indent="0">
              <a:buNone/>
            </a:pPr>
            <a:r>
              <a:rPr lang="en-US" sz="5100" b="1" dirty="0">
                <a:solidFill>
                  <a:prstClr val="black"/>
                </a:solidFill>
                <a:latin typeface="Calibri Light"/>
              </a:rPr>
              <a:t>Mobile:</a:t>
            </a:r>
          </a:p>
          <a:p>
            <a:r>
              <a:rPr lang="en-US" sz="5100" dirty="0">
                <a:solidFill>
                  <a:prstClr val="black"/>
                </a:solidFill>
                <a:latin typeface="Calibri Light"/>
              </a:rPr>
              <a:t>Meets survivors literally where they are in the community or at home —and helps them navigate other support systems</a:t>
            </a:r>
          </a:p>
          <a:p>
            <a:pPr marL="0" lvl="0" indent="0">
              <a:buNone/>
            </a:pPr>
            <a:r>
              <a:rPr lang="en-US" sz="5100" b="1" dirty="0">
                <a:solidFill>
                  <a:prstClr val="black"/>
                </a:solidFill>
                <a:latin typeface="Calibri Light"/>
              </a:rPr>
              <a:t>Trauma informed:</a:t>
            </a:r>
          </a:p>
          <a:p>
            <a:r>
              <a:rPr lang="en-US" sz="5100" dirty="0">
                <a:solidFill>
                  <a:prstClr val="black"/>
                </a:solidFill>
                <a:latin typeface="Calibri Light"/>
              </a:rPr>
              <a:t>Considers a survivor’s past and present experience of abuse and its impact </a:t>
            </a:r>
          </a:p>
          <a:p>
            <a:r>
              <a:rPr lang="en-US" sz="5100" dirty="0">
                <a:solidFill>
                  <a:prstClr val="black"/>
                </a:solidFill>
                <a:latin typeface="Calibri Light"/>
              </a:rPr>
              <a:t>Considers a survivor’s culture and community to increase support, safety and rebuild connections</a:t>
            </a:r>
          </a:p>
          <a:p>
            <a:pPr marL="0" indent="0">
              <a:buNone/>
            </a:pPr>
            <a:endParaRPr lang="en-US" sz="2800" dirty="0"/>
          </a:p>
        </p:txBody>
      </p:sp>
      <p:grpSp>
        <p:nvGrpSpPr>
          <p:cNvPr id="4" name="Group 3">
            <a:extLst>
              <a:ext uri="{FF2B5EF4-FFF2-40B4-BE49-F238E27FC236}">
                <a16:creationId xmlns:a16="http://schemas.microsoft.com/office/drawing/2014/main" id="{9296A266-9A9B-4FD0-983A-DFABE0AAB4E5}"/>
              </a:ext>
            </a:extLst>
          </p:cNvPr>
          <p:cNvGrpSpPr/>
          <p:nvPr/>
        </p:nvGrpSpPr>
        <p:grpSpPr>
          <a:xfrm>
            <a:off x="0" y="6460238"/>
            <a:ext cx="9144000" cy="1057539"/>
            <a:chOff x="0" y="5447948"/>
            <a:chExt cx="12192000" cy="1410052"/>
          </a:xfrm>
        </p:grpSpPr>
        <p:pic>
          <p:nvPicPr>
            <p:cNvPr id="5" name="Content Placeholder 4">
              <a:extLst>
                <a:ext uri="{FF2B5EF4-FFF2-40B4-BE49-F238E27FC236}">
                  <a16:creationId xmlns:a16="http://schemas.microsoft.com/office/drawing/2014/main" id="{AF42A58F-233A-4471-9D72-642D74574401}"/>
                </a:ext>
              </a:extLst>
            </p:cNvPr>
            <p:cNvPicPr>
              <a:picLocks noChangeAspect="1"/>
            </p:cNvPicPr>
            <p:nvPr/>
          </p:nvPicPr>
          <p:blipFill>
            <a:blip r:embed="rId2"/>
            <a:stretch>
              <a:fillRect/>
            </a:stretch>
          </p:blipFill>
          <p:spPr>
            <a:xfrm>
              <a:off x="0" y="5447948"/>
              <a:ext cx="1812175" cy="952853"/>
            </a:xfrm>
            <a:prstGeom prst="rect">
              <a:avLst/>
            </a:prstGeom>
          </p:spPr>
        </p:pic>
        <p:sp>
          <p:nvSpPr>
            <p:cNvPr id="6" name="Rectangle 5">
              <a:extLst>
                <a:ext uri="{FF2B5EF4-FFF2-40B4-BE49-F238E27FC236}">
                  <a16:creationId xmlns:a16="http://schemas.microsoft.com/office/drawing/2014/main" id="{E4031595-0F3D-4E61-973F-6C9CD7AE61F3}"/>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C326A6A6-7CD3-4E47-AE67-1A49B896898D}"/>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4589284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717644" y="765399"/>
            <a:ext cx="8610600" cy="792163"/>
          </a:xfrm>
        </p:spPr>
        <p:txBody>
          <a:bodyPr>
            <a:normAutofit fontScale="90000"/>
          </a:bodyPr>
          <a:lstStyle/>
          <a:p>
            <a:pPr algn="ctr" eaLnBrk="1" hangingPunct="1"/>
            <a:r>
              <a:rPr lang="en-US" altLang="en-US" sz="4600" dirty="0"/>
              <a:t>Voluntary Services</a:t>
            </a:r>
          </a:p>
        </p:txBody>
      </p:sp>
      <p:sp>
        <p:nvSpPr>
          <p:cNvPr id="49155" name="Rectangle 3"/>
          <p:cNvSpPr>
            <a:spLocks noGrp="1" noChangeArrowheads="1"/>
          </p:cNvSpPr>
          <p:nvPr>
            <p:ph idx="1"/>
          </p:nvPr>
        </p:nvSpPr>
        <p:spPr>
          <a:xfrm>
            <a:off x="1218701" y="1897256"/>
            <a:ext cx="10085832" cy="3456432"/>
          </a:xfrm>
        </p:spPr>
        <p:txBody>
          <a:bodyPr/>
          <a:lstStyle/>
          <a:p>
            <a:pPr eaLnBrk="1" hangingPunct="1">
              <a:lnSpc>
                <a:spcPct val="90000"/>
              </a:lnSpc>
            </a:pPr>
            <a:r>
              <a:rPr lang="en-US" altLang="en-US" sz="2600" dirty="0">
                <a:solidFill>
                  <a:srgbClr val="615D5B"/>
                </a:solidFill>
              </a:rPr>
              <a:t>Based on a philosophy that emphasizes providing information and encouraging choice</a:t>
            </a:r>
            <a:endParaRPr lang="en-US" altLang="en-US" sz="1400" dirty="0">
              <a:solidFill>
                <a:srgbClr val="615D5B"/>
              </a:solidFill>
            </a:endParaRPr>
          </a:p>
          <a:p>
            <a:pPr eaLnBrk="1" hangingPunct="1">
              <a:lnSpc>
                <a:spcPct val="90000"/>
              </a:lnSpc>
            </a:pPr>
            <a:r>
              <a:rPr lang="en-US" altLang="en-US" sz="2600" dirty="0">
                <a:solidFill>
                  <a:srgbClr val="615D5B"/>
                </a:solidFill>
              </a:rPr>
              <a:t>Shelter/housing eligibility is NOT contingent upon accessing support services</a:t>
            </a:r>
            <a:endParaRPr lang="en-US" altLang="en-US" sz="1400" dirty="0">
              <a:solidFill>
                <a:srgbClr val="615D5B"/>
              </a:solidFill>
            </a:endParaRPr>
          </a:p>
          <a:p>
            <a:pPr eaLnBrk="1" hangingPunct="1">
              <a:lnSpc>
                <a:spcPct val="90000"/>
              </a:lnSpc>
            </a:pPr>
            <a:r>
              <a:rPr lang="en-US" altLang="en-US" sz="2600" dirty="0">
                <a:solidFill>
                  <a:srgbClr val="615D5B"/>
                </a:solidFill>
              </a:rPr>
              <a:t>Survivor-driven and relationship-based</a:t>
            </a:r>
          </a:p>
          <a:p>
            <a:pPr eaLnBrk="1" hangingPunct="1">
              <a:lnSpc>
                <a:spcPct val="90000"/>
              </a:lnSpc>
            </a:pPr>
            <a:endParaRPr lang="en-US" altLang="en-US" sz="1400" dirty="0">
              <a:solidFill>
                <a:srgbClr val="615D5B"/>
              </a:solidFill>
            </a:endParaRPr>
          </a:p>
          <a:p>
            <a:pPr eaLnBrk="1" hangingPunct="1">
              <a:lnSpc>
                <a:spcPct val="90000"/>
              </a:lnSpc>
              <a:buSzPct val="150000"/>
              <a:buFontTx/>
              <a:buNone/>
            </a:pPr>
            <a:endParaRPr lang="en-US" altLang="en-US" sz="700" dirty="0">
              <a:solidFill>
                <a:schemeClr val="tx2"/>
              </a:solidFill>
            </a:endParaRPr>
          </a:p>
          <a:p>
            <a:pPr eaLnBrk="1" hangingPunct="1">
              <a:buFont typeface="Wingdings" pitchFamily="2" charset="2"/>
              <a:buNone/>
            </a:pPr>
            <a:endParaRPr lang="en-US" altLang="en-US" sz="2000" dirty="0"/>
          </a:p>
          <a:p>
            <a:pPr lvl="1" eaLnBrk="1" hangingPunct="1">
              <a:lnSpc>
                <a:spcPct val="90000"/>
              </a:lnSpc>
              <a:buSzPct val="150000"/>
              <a:buFontTx/>
              <a:buChar char="•"/>
            </a:pPr>
            <a:endParaRPr lang="en-US" altLang="en-US" sz="1800" dirty="0"/>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B9CF-0517-4998-A3A9-C1259003569B}"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8345" y="4298422"/>
            <a:ext cx="4141157" cy="2475047"/>
          </a:xfrm>
          <a:prstGeom prst="rect">
            <a:avLst/>
          </a:prstGeom>
        </p:spPr>
      </p:pic>
      <p:grpSp>
        <p:nvGrpSpPr>
          <p:cNvPr id="7" name="Group 6">
            <a:extLst>
              <a:ext uri="{FF2B5EF4-FFF2-40B4-BE49-F238E27FC236}">
                <a16:creationId xmlns:a16="http://schemas.microsoft.com/office/drawing/2014/main" id="{8483BECF-6605-4F60-8B90-EE8CE89BBDA0}"/>
              </a:ext>
            </a:extLst>
          </p:cNvPr>
          <p:cNvGrpSpPr/>
          <p:nvPr/>
        </p:nvGrpSpPr>
        <p:grpSpPr>
          <a:xfrm>
            <a:off x="83890" y="6226657"/>
            <a:ext cx="9144000" cy="1057539"/>
            <a:chOff x="0" y="5447948"/>
            <a:chExt cx="12192000" cy="1410052"/>
          </a:xfrm>
        </p:grpSpPr>
        <p:pic>
          <p:nvPicPr>
            <p:cNvPr id="8" name="Content Placeholder 4">
              <a:extLst>
                <a:ext uri="{FF2B5EF4-FFF2-40B4-BE49-F238E27FC236}">
                  <a16:creationId xmlns:a16="http://schemas.microsoft.com/office/drawing/2014/main" id="{A6E6BB93-6A79-4478-8D33-5600A085E1A9}"/>
                </a:ext>
              </a:extLst>
            </p:cNvPr>
            <p:cNvPicPr>
              <a:picLocks noChangeAspect="1"/>
            </p:cNvPicPr>
            <p:nvPr/>
          </p:nvPicPr>
          <p:blipFill>
            <a:blip r:embed="rId4"/>
            <a:stretch>
              <a:fillRect/>
            </a:stretch>
          </p:blipFill>
          <p:spPr>
            <a:xfrm>
              <a:off x="0" y="5447948"/>
              <a:ext cx="1812175" cy="952853"/>
            </a:xfrm>
            <a:prstGeom prst="rect">
              <a:avLst/>
            </a:prstGeom>
          </p:spPr>
        </p:pic>
        <p:sp>
          <p:nvSpPr>
            <p:cNvPr id="9" name="Rectangle 8">
              <a:extLst>
                <a:ext uri="{FF2B5EF4-FFF2-40B4-BE49-F238E27FC236}">
                  <a16:creationId xmlns:a16="http://schemas.microsoft.com/office/drawing/2014/main" id="{4538E624-EF5C-43F2-AF9C-7A9F33F543FB}"/>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EC7EAF3E-6387-4165-9950-713D8D56A2A0}"/>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28770446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3200" dirty="0">
                <a:cs typeface="Calibri" panose="020F0502020204030204" pitchFamily="34" charset="0"/>
              </a:rPr>
              <a:t>A DV &amp; SA Advocate’s Professional Obligations</a:t>
            </a:r>
          </a:p>
        </p:txBody>
      </p:sp>
      <p:sp>
        <p:nvSpPr>
          <p:cNvPr id="41987" name="Rectangle 3"/>
          <p:cNvSpPr>
            <a:spLocks noGrp="1" noChangeArrowheads="1"/>
          </p:cNvSpPr>
          <p:nvPr>
            <p:ph idx="1"/>
          </p:nvPr>
        </p:nvSpPr>
        <p:spPr/>
        <p:txBody>
          <a:bodyPr>
            <a:normAutofit fontScale="92500" lnSpcReduction="20000"/>
          </a:bodyPr>
          <a:lstStyle/>
          <a:p>
            <a:pPr eaLnBrk="1" hangingPunct="1">
              <a:lnSpc>
                <a:spcPct val="90000"/>
              </a:lnSpc>
            </a:pPr>
            <a:r>
              <a:rPr lang="en-US" sz="3200" dirty="0">
                <a:latin typeface="Calibri" panose="020F0502020204030204" pitchFamily="34" charset="0"/>
                <a:cs typeface="Calibri" panose="020F0502020204030204" pitchFamily="34" charset="0"/>
              </a:rPr>
              <a:t>Use an empowerment model of advocacy </a:t>
            </a:r>
          </a:p>
          <a:p>
            <a:pPr>
              <a:lnSpc>
                <a:spcPct val="90000"/>
              </a:lnSpc>
            </a:pPr>
            <a:r>
              <a:rPr lang="en-US" sz="3200" b="1" dirty="0">
                <a:solidFill>
                  <a:srgbClr val="FF0000"/>
                </a:solidFill>
                <a:latin typeface="Calibri" panose="020F0502020204030204" pitchFamily="34" charset="0"/>
                <a:cs typeface="Calibri" panose="020F0502020204030204" pitchFamily="34" charset="0"/>
              </a:rPr>
              <a:t>Maintain confidentiality &amp; legal privilege</a:t>
            </a:r>
          </a:p>
          <a:p>
            <a:pPr eaLnBrk="1" hangingPunct="1">
              <a:lnSpc>
                <a:spcPct val="90000"/>
              </a:lnSpc>
            </a:pPr>
            <a:r>
              <a:rPr lang="en-US" sz="3200" dirty="0">
                <a:solidFill>
                  <a:schemeClr val="tx1"/>
                </a:solidFill>
                <a:latin typeface="Calibri" panose="020F0502020204030204" pitchFamily="34" charset="0"/>
                <a:cs typeface="Calibri" panose="020F0502020204030204" pitchFamily="34" charset="0"/>
              </a:rPr>
              <a:t>Help survivors with safety planning &amp; problem-solving </a:t>
            </a:r>
          </a:p>
          <a:p>
            <a:pPr eaLnBrk="1" hangingPunct="1">
              <a:lnSpc>
                <a:spcPct val="90000"/>
              </a:lnSpc>
            </a:pPr>
            <a:r>
              <a:rPr lang="en-US" sz="3200" dirty="0">
                <a:latin typeface="Calibri" panose="020F0502020204030204" pitchFamily="34" charset="0"/>
                <a:cs typeface="Calibri" panose="020F0502020204030204" pitchFamily="34" charset="0"/>
              </a:rPr>
              <a:t>Be accessible &amp; culturally relevant </a:t>
            </a:r>
          </a:p>
          <a:p>
            <a:pPr eaLnBrk="1" hangingPunct="1">
              <a:lnSpc>
                <a:spcPct val="90000"/>
              </a:lnSpc>
            </a:pPr>
            <a:r>
              <a:rPr lang="en-US" sz="3200" dirty="0">
                <a:latin typeface="Calibri" panose="020F0502020204030204" pitchFamily="34" charset="0"/>
                <a:cs typeface="Calibri" panose="020F0502020204030204" pitchFamily="34" charset="0"/>
              </a:rPr>
              <a:t>Keep accurate, minimal records</a:t>
            </a:r>
          </a:p>
          <a:p>
            <a:pPr eaLnBrk="1" hangingPunct="1">
              <a:lnSpc>
                <a:spcPct val="90000"/>
              </a:lnSpc>
            </a:pPr>
            <a:r>
              <a:rPr lang="en-US" sz="3200" dirty="0">
                <a:latin typeface="Calibri" panose="020F0502020204030204" pitchFamily="34" charset="0"/>
                <a:cs typeface="Calibri" panose="020F0502020204030204" pitchFamily="34" charset="0"/>
              </a:rPr>
              <a:t>Report child abuse as mandated</a:t>
            </a:r>
          </a:p>
          <a:p>
            <a:pPr eaLnBrk="1" hangingPunct="1">
              <a:lnSpc>
                <a:spcPct val="90000"/>
              </a:lnSpc>
            </a:pPr>
            <a:r>
              <a:rPr lang="en-US" sz="3200" dirty="0">
                <a:latin typeface="Calibri" panose="020F0502020204030204" pitchFamily="34" charset="0"/>
                <a:cs typeface="Calibri" panose="020F0502020204030204" pitchFamily="34" charset="0"/>
              </a:rPr>
              <a:t>Abide by ethics, policies, contracts</a:t>
            </a:r>
          </a:p>
          <a:p>
            <a:pPr eaLnBrk="1" hangingPunct="1">
              <a:lnSpc>
                <a:spcPct val="90000"/>
              </a:lnSpc>
            </a:pPr>
            <a:endParaRPr lang="en-US" sz="2500" dirty="0"/>
          </a:p>
        </p:txBody>
      </p:sp>
      <p:grpSp>
        <p:nvGrpSpPr>
          <p:cNvPr id="4" name="Group 3">
            <a:extLst>
              <a:ext uri="{FF2B5EF4-FFF2-40B4-BE49-F238E27FC236}">
                <a16:creationId xmlns:a16="http://schemas.microsoft.com/office/drawing/2014/main" id="{684CB6ED-68B1-4C8C-AC38-5C5E1B49F372}"/>
              </a:ext>
            </a:extLst>
          </p:cNvPr>
          <p:cNvGrpSpPr/>
          <p:nvPr/>
        </p:nvGrpSpPr>
        <p:grpSpPr>
          <a:xfrm>
            <a:off x="0" y="6155844"/>
            <a:ext cx="9144000" cy="1057539"/>
            <a:chOff x="0" y="5447948"/>
            <a:chExt cx="12192000" cy="1410052"/>
          </a:xfrm>
        </p:grpSpPr>
        <p:pic>
          <p:nvPicPr>
            <p:cNvPr id="5" name="Content Placeholder 4">
              <a:extLst>
                <a:ext uri="{FF2B5EF4-FFF2-40B4-BE49-F238E27FC236}">
                  <a16:creationId xmlns:a16="http://schemas.microsoft.com/office/drawing/2014/main" id="{B3BF08DC-D3A4-4E48-8C51-AB21BB635495}"/>
                </a:ext>
              </a:extLst>
            </p:cNvPr>
            <p:cNvPicPr>
              <a:picLocks noChangeAspect="1"/>
            </p:cNvPicPr>
            <p:nvPr/>
          </p:nvPicPr>
          <p:blipFill>
            <a:blip r:embed="rId3"/>
            <a:stretch>
              <a:fillRect/>
            </a:stretch>
          </p:blipFill>
          <p:spPr>
            <a:xfrm>
              <a:off x="0" y="5447948"/>
              <a:ext cx="1812175" cy="952853"/>
            </a:xfrm>
            <a:prstGeom prst="rect">
              <a:avLst/>
            </a:prstGeom>
          </p:spPr>
        </p:pic>
        <p:sp>
          <p:nvSpPr>
            <p:cNvPr id="6" name="Rectangle 5">
              <a:extLst>
                <a:ext uri="{FF2B5EF4-FFF2-40B4-BE49-F238E27FC236}">
                  <a16:creationId xmlns:a16="http://schemas.microsoft.com/office/drawing/2014/main" id="{294B2EB7-4DBC-43AD-A739-3FB313229D50}"/>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96AFA83E-D7D3-484C-9F83-E6089027FCEF}"/>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1146573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A0CBC-A56F-4DEF-875B-2D94420DB568}"/>
              </a:ext>
            </a:extLst>
          </p:cNvPr>
          <p:cNvSpPr>
            <a:spLocks noGrp="1"/>
          </p:cNvSpPr>
          <p:nvPr>
            <p:ph type="title"/>
          </p:nvPr>
        </p:nvSpPr>
        <p:spPr/>
        <p:txBody>
          <a:bodyPr/>
          <a:lstStyle/>
          <a:p>
            <a:pPr algn="ctr"/>
            <a:r>
              <a:rPr lang="en-US" dirty="0"/>
              <a:t>IMPACTS OF TRAUMA ON HOUSING STABILITY</a:t>
            </a:r>
            <a:br>
              <a:rPr lang="en-US" dirty="0"/>
            </a:br>
            <a:endParaRPr lang="en-US" dirty="0"/>
          </a:p>
        </p:txBody>
      </p:sp>
      <p:sp>
        <p:nvSpPr>
          <p:cNvPr id="3" name="Content Placeholder 2">
            <a:extLst>
              <a:ext uri="{FF2B5EF4-FFF2-40B4-BE49-F238E27FC236}">
                <a16:creationId xmlns:a16="http://schemas.microsoft.com/office/drawing/2014/main" id="{CD8DB763-24A5-4903-804B-612034313567}"/>
              </a:ext>
            </a:extLst>
          </p:cNvPr>
          <p:cNvSpPr>
            <a:spLocks noGrp="1"/>
          </p:cNvSpPr>
          <p:nvPr>
            <p:ph idx="1"/>
          </p:nvPr>
        </p:nvSpPr>
        <p:spPr>
          <a:xfrm>
            <a:off x="581192" y="2533611"/>
            <a:ext cx="11029615" cy="3667643"/>
          </a:xfrm>
        </p:spPr>
        <p:txBody>
          <a:bodyPr>
            <a:normAutofit lnSpcReduction="10000"/>
          </a:bodyPr>
          <a:lstStyle/>
          <a:p>
            <a:r>
              <a:rPr lang="en-US" sz="2400" dirty="0"/>
              <a:t>DV/SA can severely disrupt survivors’ lives &amp; are significant contributing factors to chronic homelessness in women</a:t>
            </a:r>
          </a:p>
          <a:p>
            <a:r>
              <a:rPr lang="en-US" sz="2400" dirty="0"/>
              <a:t> Survivors who can’t retain their housing are highly vulnerable to re-abuse</a:t>
            </a:r>
          </a:p>
          <a:p>
            <a:r>
              <a:rPr lang="en-US" sz="2400" dirty="0"/>
              <a:t>Homeless survivors may seek the perceived safety of a new partner and become the victim of survival sex and other coercive control</a:t>
            </a:r>
          </a:p>
          <a:p>
            <a:r>
              <a:rPr lang="en-US" sz="2400" dirty="0"/>
              <a:t>Survivors may engage in illegal activity in order to survive, leading to criminal history records</a:t>
            </a:r>
          </a:p>
          <a:p>
            <a:r>
              <a:rPr lang="en-US" sz="2400" dirty="0"/>
              <a:t>Survivors frequently become disconnected from their social support network</a:t>
            </a:r>
          </a:p>
          <a:p>
            <a:endParaRPr lang="en-US" sz="2400" dirty="0"/>
          </a:p>
          <a:p>
            <a:endParaRPr lang="en-US" dirty="0"/>
          </a:p>
        </p:txBody>
      </p:sp>
      <p:grpSp>
        <p:nvGrpSpPr>
          <p:cNvPr id="5" name="Group 4">
            <a:extLst>
              <a:ext uri="{FF2B5EF4-FFF2-40B4-BE49-F238E27FC236}">
                <a16:creationId xmlns:a16="http://schemas.microsoft.com/office/drawing/2014/main" id="{53CCDB01-4701-46EC-B259-CF1FC9DDEFA0}"/>
              </a:ext>
            </a:extLst>
          </p:cNvPr>
          <p:cNvGrpSpPr/>
          <p:nvPr/>
        </p:nvGrpSpPr>
        <p:grpSpPr>
          <a:xfrm>
            <a:off x="0" y="5819461"/>
            <a:ext cx="9144000" cy="1057539"/>
            <a:chOff x="0" y="5447948"/>
            <a:chExt cx="12192000" cy="1410052"/>
          </a:xfrm>
        </p:grpSpPr>
        <p:pic>
          <p:nvPicPr>
            <p:cNvPr id="6" name="Content Placeholder 4">
              <a:extLst>
                <a:ext uri="{FF2B5EF4-FFF2-40B4-BE49-F238E27FC236}">
                  <a16:creationId xmlns:a16="http://schemas.microsoft.com/office/drawing/2014/main" id="{01BDEB73-AF39-4D3F-B2E4-85AA8400E89A}"/>
                </a:ext>
              </a:extLst>
            </p:cNvPr>
            <p:cNvPicPr>
              <a:picLocks noChangeAspect="1"/>
            </p:cNvPicPr>
            <p:nvPr/>
          </p:nvPicPr>
          <p:blipFill>
            <a:blip r:embed="rId2"/>
            <a:stretch>
              <a:fillRect/>
            </a:stretch>
          </p:blipFill>
          <p:spPr>
            <a:xfrm>
              <a:off x="0" y="5447948"/>
              <a:ext cx="1812175" cy="952853"/>
            </a:xfrm>
            <a:prstGeom prst="rect">
              <a:avLst/>
            </a:prstGeom>
          </p:spPr>
        </p:pic>
        <p:sp>
          <p:nvSpPr>
            <p:cNvPr id="7" name="Rectangle 6">
              <a:extLst>
                <a:ext uri="{FF2B5EF4-FFF2-40B4-BE49-F238E27FC236}">
                  <a16:creationId xmlns:a16="http://schemas.microsoft.com/office/drawing/2014/main" id="{71337379-49A2-4003-9AFC-35BD7B80492F}"/>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77470A15-F149-42DF-A5EC-1311CF2052F7}"/>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20857788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2057400" y="457200"/>
            <a:ext cx="8229600" cy="1143000"/>
          </a:xfrm>
        </p:spPr>
        <p:txBody>
          <a:bodyPr/>
          <a:lstStyle/>
          <a:p>
            <a:r>
              <a:rPr lang="en-US" dirty="0"/>
              <a:t>More on Advocate Confidentiality</a:t>
            </a:r>
          </a:p>
        </p:txBody>
      </p:sp>
      <p:sp>
        <p:nvSpPr>
          <p:cNvPr id="5" name="Rectangle 3"/>
          <p:cNvSpPr txBox="1">
            <a:spLocks noChangeArrowheads="1"/>
          </p:cNvSpPr>
          <p:nvPr/>
        </p:nvSpPr>
        <p:spPr>
          <a:xfrm>
            <a:off x="855785" y="2028092"/>
            <a:ext cx="10199077" cy="4724400"/>
          </a:xfrm>
          <a:prstGeom prst="rect">
            <a:avLst/>
          </a:prstGeom>
        </p:spPr>
        <p:txBody>
          <a:bodyPr>
            <a:normAutofit/>
          </a:bodyPr>
          <a:lstStyle/>
          <a:p>
            <a:pPr marL="274320" marR="0" lvl="0" indent="-274320" algn="l" defTabSz="457200" rtl="0" eaLnBrk="1" fontAlgn="auto" latinLnBrk="0" hangingPunct="1">
              <a:lnSpc>
                <a:spcPct val="100000"/>
              </a:lnSpc>
              <a:spcBef>
                <a:spcPct val="20000"/>
              </a:spcBef>
              <a:spcAft>
                <a:spcPts val="0"/>
              </a:spcAft>
              <a:buClr>
                <a:srgbClr val="88D5A9"/>
              </a:buClr>
              <a:buSzPct val="95000"/>
              <a:buFont typeface="Wingdings 2"/>
              <a:buChar char=""/>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Recipients of OVW and FVPSA grantees are prohibited from disclosing “personally identifying information” in a shared data base (VAWA and HUD law)</a:t>
            </a:r>
          </a:p>
          <a:p>
            <a:pPr marL="274320" marR="0" lvl="0" indent="-274320" algn="l" defTabSz="457200" rtl="0" eaLnBrk="1" fontAlgn="auto" latinLnBrk="0" hangingPunct="1">
              <a:lnSpc>
                <a:spcPct val="100000"/>
              </a:lnSpc>
              <a:spcBef>
                <a:spcPct val="20000"/>
              </a:spcBef>
              <a:spcAft>
                <a:spcPts val="0"/>
              </a:spcAft>
              <a:buClr>
                <a:srgbClr val="88D5A9"/>
              </a:buClr>
              <a:buSzPct val="95000"/>
              <a:buFont typeface="Wingdings 2"/>
              <a:buChar char=""/>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DV programs cannot disclose info without written permission </a:t>
            </a:r>
            <a:r>
              <a:rPr kumimoji="0" lang="en-US" sz="1600" b="0" i="0" u="none" strike="noStrike" kern="1200" cap="none" spc="0" normalizeH="0" baseline="0" noProof="0" dirty="0">
                <a:ln>
                  <a:noFill/>
                </a:ln>
                <a:solidFill>
                  <a:prstClr val="black"/>
                </a:solidFill>
                <a:effectLst/>
                <a:uLnTx/>
                <a:uFillTx/>
                <a:latin typeface="Gill Sans MT" panose="020B0502020104020203"/>
                <a:ea typeface="+mn-ea"/>
                <a:cs typeface="+mn-cs"/>
              </a:rPr>
              <a:t>RCW 70.123.076</a:t>
            </a:r>
          </a:p>
          <a:p>
            <a:pPr marL="274320" marR="0" lvl="0" indent="-274320" algn="l" defTabSz="457200" rtl="0" eaLnBrk="1" fontAlgn="auto" latinLnBrk="0" hangingPunct="1">
              <a:lnSpc>
                <a:spcPct val="100000"/>
              </a:lnSpc>
              <a:spcBef>
                <a:spcPct val="20000"/>
              </a:spcBef>
              <a:spcAft>
                <a:spcPts val="0"/>
              </a:spcAft>
              <a:buClr>
                <a:srgbClr val="88D5A9"/>
              </a:buClr>
              <a:buSzPct val="95000"/>
              <a:buFont typeface="Wingdings 2"/>
              <a:buChar char=""/>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DV program records are confidential </a:t>
            </a:r>
            <a:r>
              <a:rPr kumimoji="0" lang="en-US" sz="1600" b="0" i="0" u="none" strike="noStrike" kern="1200" cap="none" spc="0" normalizeH="0" baseline="0" noProof="0" dirty="0">
                <a:ln>
                  <a:noFill/>
                </a:ln>
                <a:solidFill>
                  <a:prstClr val="black"/>
                </a:solidFill>
                <a:effectLst/>
                <a:uLnTx/>
                <a:uFillTx/>
                <a:latin typeface="Gill Sans MT" panose="020B0502020104020203"/>
                <a:ea typeface="+mn-ea"/>
                <a:cs typeface="+mn-cs"/>
              </a:rPr>
              <a:t>RCW 70.123.075</a:t>
            </a:r>
          </a:p>
          <a:p>
            <a:pPr marL="274320" marR="0" lvl="0" indent="-274320" algn="l" defTabSz="457200" rtl="0" eaLnBrk="1" fontAlgn="auto" latinLnBrk="0" hangingPunct="1">
              <a:lnSpc>
                <a:spcPct val="100000"/>
              </a:lnSpc>
              <a:spcBef>
                <a:spcPct val="20000"/>
              </a:spcBef>
              <a:spcAft>
                <a:spcPts val="0"/>
              </a:spcAft>
              <a:buClr>
                <a:srgbClr val="88D5A9"/>
              </a:buClr>
              <a:buSzPct val="95000"/>
              <a:buFont typeface="Wingdings 2"/>
              <a:buChar char=""/>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DV advocates’ communication with survivors is privileged and protected </a:t>
            </a:r>
            <a:r>
              <a:rPr kumimoji="0" lang="en-US" sz="1600" b="0" i="0" u="none" strike="noStrike" kern="1200" cap="none" spc="0" normalizeH="0" baseline="0" noProof="0" dirty="0">
                <a:ln>
                  <a:noFill/>
                </a:ln>
                <a:solidFill>
                  <a:prstClr val="black"/>
                </a:solidFill>
                <a:effectLst/>
                <a:uLnTx/>
                <a:uFillTx/>
                <a:latin typeface="Gill Sans MT" panose="020B0502020104020203"/>
                <a:ea typeface="+mn-ea"/>
                <a:cs typeface="+mn-cs"/>
              </a:rPr>
              <a:t>RCW 5.60.060</a:t>
            </a:r>
          </a:p>
          <a:p>
            <a:pPr marL="274320" marR="0" lvl="0" indent="-274320" algn="l" defTabSz="457200" rtl="0" eaLnBrk="1" fontAlgn="auto" latinLnBrk="0" hangingPunct="1">
              <a:lnSpc>
                <a:spcPct val="100000"/>
              </a:lnSpc>
              <a:spcBef>
                <a:spcPct val="20000"/>
              </a:spcBef>
              <a:spcAft>
                <a:spcPts val="0"/>
              </a:spcAft>
              <a:buClr>
                <a:srgbClr val="88D5A9"/>
              </a:buClr>
              <a:buSzPct val="95000"/>
              <a:buFont typeface="Wingdings 2"/>
              <a:buChar char=""/>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Privileged Communications (2006), this law protects advocacy info from being subpoenaed in court</a:t>
            </a:r>
          </a:p>
          <a:p>
            <a:pPr marL="274320" marR="0" lvl="0" indent="-274320" algn="l" defTabSz="457200" rtl="0" eaLnBrk="1" fontAlgn="auto" latinLnBrk="0" hangingPunct="1">
              <a:lnSpc>
                <a:spcPct val="100000"/>
              </a:lnSpc>
              <a:spcBef>
                <a:spcPct val="20000"/>
              </a:spcBef>
              <a:spcAft>
                <a:spcPts val="0"/>
              </a:spcAft>
              <a:buClr>
                <a:srgbClr val="88D5A9"/>
              </a:buClr>
              <a:buSzPct val="95000"/>
              <a:buFont typeface="Wingdings 2"/>
              <a:buChar char=""/>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Applies to staff &amp; volunteers at community based agencies</a:t>
            </a:r>
            <a:endParaRPr kumimoji="0" lang="en-US" sz="26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nvGrpSpPr>
          <p:cNvPr id="4" name="Group 3">
            <a:extLst>
              <a:ext uri="{FF2B5EF4-FFF2-40B4-BE49-F238E27FC236}">
                <a16:creationId xmlns:a16="http://schemas.microsoft.com/office/drawing/2014/main" id="{3A412734-3DBE-4710-83DC-9205919C99D5}"/>
              </a:ext>
            </a:extLst>
          </p:cNvPr>
          <p:cNvGrpSpPr/>
          <p:nvPr/>
        </p:nvGrpSpPr>
        <p:grpSpPr>
          <a:xfrm>
            <a:off x="0" y="6223722"/>
            <a:ext cx="9144000" cy="1057539"/>
            <a:chOff x="0" y="5447948"/>
            <a:chExt cx="12192000" cy="1410052"/>
          </a:xfrm>
        </p:grpSpPr>
        <p:pic>
          <p:nvPicPr>
            <p:cNvPr id="6" name="Content Placeholder 4">
              <a:extLst>
                <a:ext uri="{FF2B5EF4-FFF2-40B4-BE49-F238E27FC236}">
                  <a16:creationId xmlns:a16="http://schemas.microsoft.com/office/drawing/2014/main" id="{7608983C-904A-487E-A93C-66D1D0833F0D}"/>
                </a:ext>
              </a:extLst>
            </p:cNvPr>
            <p:cNvPicPr>
              <a:picLocks noChangeAspect="1"/>
            </p:cNvPicPr>
            <p:nvPr/>
          </p:nvPicPr>
          <p:blipFill>
            <a:blip r:embed="rId2"/>
            <a:stretch>
              <a:fillRect/>
            </a:stretch>
          </p:blipFill>
          <p:spPr>
            <a:xfrm>
              <a:off x="0" y="5447948"/>
              <a:ext cx="1812175" cy="952853"/>
            </a:xfrm>
            <a:prstGeom prst="rect">
              <a:avLst/>
            </a:prstGeom>
          </p:spPr>
        </p:pic>
        <p:sp>
          <p:nvSpPr>
            <p:cNvPr id="7" name="Rectangle 6">
              <a:extLst>
                <a:ext uri="{FF2B5EF4-FFF2-40B4-BE49-F238E27FC236}">
                  <a16:creationId xmlns:a16="http://schemas.microsoft.com/office/drawing/2014/main" id="{2715F734-E688-4E90-8638-FF2127E9192A}"/>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73A021CD-06E5-4BF6-A591-05B848968AA0}"/>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41048152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414" y="2063261"/>
            <a:ext cx="3745523" cy="2712529"/>
          </a:xfrm>
        </p:spPr>
        <p:txBody>
          <a:bodyPr>
            <a:normAutofit/>
          </a:bodyPr>
          <a:lstStyle/>
          <a:p>
            <a:r>
              <a:rPr lang="en-US" sz="3200" dirty="0">
                <a:solidFill>
                  <a:srgbClr val="002060"/>
                </a:solidFill>
                <a:latin typeface="Calibri" panose="020F0502020204030204" pitchFamily="34" charset="0"/>
                <a:cs typeface="Calibri" panose="020F0502020204030204" pitchFamily="34" charset="0"/>
              </a:rPr>
              <a:t>Is exposure to Domestic Violence reportable to Child Protective Services? </a:t>
            </a:r>
          </a:p>
        </p:txBody>
      </p:sp>
      <p:sp>
        <p:nvSpPr>
          <p:cNvPr id="3" name="Content Placeholder 2"/>
          <p:cNvSpPr>
            <a:spLocks noGrp="1"/>
          </p:cNvSpPr>
          <p:nvPr>
            <p:ph idx="1"/>
          </p:nvPr>
        </p:nvSpPr>
        <p:spPr>
          <a:xfrm>
            <a:off x="4489937" y="1828800"/>
            <a:ext cx="7280032" cy="3385458"/>
          </a:xfrm>
        </p:spPr>
        <p:txBody>
          <a:bodyPr>
            <a:normAutofit lnSpcReduction="10000"/>
          </a:bodyPr>
          <a:lstStyle/>
          <a:p>
            <a:pPr marL="0" indent="0">
              <a:buNone/>
            </a:pPr>
            <a:r>
              <a:rPr lang="en-US" sz="2800" dirty="0">
                <a:latin typeface="Calibri" panose="020F0502020204030204" pitchFamily="34" charset="0"/>
                <a:cs typeface="Calibri" panose="020F0502020204030204" pitchFamily="34" charset="0"/>
              </a:rPr>
              <a:t>In Washington State, it is important to know that </a:t>
            </a:r>
            <a:r>
              <a:rPr lang="en-US" sz="2800" dirty="0">
                <a:solidFill>
                  <a:schemeClr val="accent2"/>
                </a:solidFill>
                <a:latin typeface="Calibri" panose="020F0502020204030204" pitchFamily="34" charset="0"/>
                <a:cs typeface="Calibri" panose="020F0502020204030204" pitchFamily="34" charset="0"/>
              </a:rPr>
              <a:t>exposure to domestic violence in and of itself</a:t>
            </a:r>
            <a:r>
              <a:rPr lang="en-US" sz="2800" dirty="0">
                <a:latin typeface="Calibri" panose="020F0502020204030204" pitchFamily="34" charset="0"/>
                <a:cs typeface="Calibri" panose="020F0502020204030204" pitchFamily="34" charset="0"/>
              </a:rPr>
              <a:t> does not constitute child abuse or neglect</a:t>
            </a:r>
          </a:p>
          <a:p>
            <a:pPr marL="0" indent="0">
              <a:buNone/>
            </a:pPr>
            <a:r>
              <a:rPr lang="en-US" sz="2800" dirty="0">
                <a:latin typeface="Calibri" panose="020F0502020204030204" pitchFamily="34" charset="0"/>
                <a:cs typeface="Calibri" panose="020F0502020204030204" pitchFamily="34" charset="0"/>
              </a:rPr>
              <a:t>What does this mean? A positive disclosure of DV between adults is not something to report to CPS. </a:t>
            </a:r>
          </a:p>
          <a:p>
            <a:pPr marL="0" indent="0">
              <a:buNone/>
            </a:pPr>
            <a:r>
              <a:rPr lang="en-US" sz="2800" dirty="0">
                <a:latin typeface="Calibri" panose="020F0502020204030204" pitchFamily="34" charset="0"/>
                <a:cs typeface="Calibri" panose="020F0502020204030204" pitchFamily="34" charset="0"/>
              </a:rPr>
              <a:t>RCW 26.44.020 (16)</a:t>
            </a:r>
          </a:p>
        </p:txBody>
      </p:sp>
      <p:sp>
        <p:nvSpPr>
          <p:cNvPr id="4" name="TextBox 3">
            <a:extLst>
              <a:ext uri="{FF2B5EF4-FFF2-40B4-BE49-F238E27FC236}">
                <a16:creationId xmlns:a16="http://schemas.microsoft.com/office/drawing/2014/main" id="{33776A3B-797A-4DBA-8E38-A7114484CA1C}"/>
              </a:ext>
            </a:extLst>
          </p:cNvPr>
          <p:cNvSpPr txBox="1"/>
          <p:nvPr/>
        </p:nvSpPr>
        <p:spPr>
          <a:xfrm>
            <a:off x="1878794" y="5467452"/>
            <a:ext cx="8258629"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3"/>
              </a:rPr>
              <a:t>Resource: https://wscadv.org/wp-content/uploads/2015/06/Making-a-Mandatory-Child-Abuse-Report-Best-Practices1.pdf</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4"/>
              </a:rPr>
              <a:t>https://wscadv.org/wp-content/uploads/2015/06/Mandatory-Reporting-and-Teen-Dating-Violence.pdf</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B391F157-945A-44AC-A496-CC53A3FBC4B2}"/>
              </a:ext>
            </a:extLst>
          </p:cNvPr>
          <p:cNvGrpSpPr/>
          <p:nvPr/>
        </p:nvGrpSpPr>
        <p:grpSpPr>
          <a:xfrm>
            <a:off x="67112" y="6276533"/>
            <a:ext cx="9144000" cy="1057539"/>
            <a:chOff x="0" y="5447948"/>
            <a:chExt cx="12192000" cy="1410052"/>
          </a:xfrm>
        </p:grpSpPr>
        <p:pic>
          <p:nvPicPr>
            <p:cNvPr id="6" name="Content Placeholder 4">
              <a:extLst>
                <a:ext uri="{FF2B5EF4-FFF2-40B4-BE49-F238E27FC236}">
                  <a16:creationId xmlns:a16="http://schemas.microsoft.com/office/drawing/2014/main" id="{02F985A6-5AF5-4CB0-90D9-E619FC0417F2}"/>
                </a:ext>
              </a:extLst>
            </p:cNvPr>
            <p:cNvPicPr>
              <a:picLocks noChangeAspect="1"/>
            </p:cNvPicPr>
            <p:nvPr/>
          </p:nvPicPr>
          <p:blipFill>
            <a:blip r:embed="rId5"/>
            <a:stretch>
              <a:fillRect/>
            </a:stretch>
          </p:blipFill>
          <p:spPr>
            <a:xfrm>
              <a:off x="0" y="5447948"/>
              <a:ext cx="1812175" cy="952853"/>
            </a:xfrm>
            <a:prstGeom prst="rect">
              <a:avLst/>
            </a:prstGeom>
          </p:spPr>
        </p:pic>
        <p:sp>
          <p:nvSpPr>
            <p:cNvPr id="7" name="Rectangle 6">
              <a:extLst>
                <a:ext uri="{FF2B5EF4-FFF2-40B4-BE49-F238E27FC236}">
                  <a16:creationId xmlns:a16="http://schemas.microsoft.com/office/drawing/2014/main" id="{EC4A9A59-7113-4D8A-BD3A-B7C1FE50EBBA}"/>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505508F1-8BBF-4E1A-BD4C-E1DE19E47925}"/>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26750921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057400" y="457200"/>
            <a:ext cx="8229600" cy="1143000"/>
          </a:xfrm>
        </p:spPr>
        <p:txBody>
          <a:bodyPr/>
          <a:lstStyle/>
          <a:p>
            <a:pPr eaLnBrk="1" hangingPunct="1"/>
            <a:r>
              <a:rPr lang="en-US" dirty="0"/>
              <a:t>How to make a Supported referral?</a:t>
            </a:r>
          </a:p>
        </p:txBody>
      </p:sp>
      <p:sp>
        <p:nvSpPr>
          <p:cNvPr id="5" name="Rectangle 3"/>
          <p:cNvSpPr>
            <a:spLocks noGrp="1" noChangeArrowheads="1"/>
          </p:cNvSpPr>
          <p:nvPr>
            <p:ph idx="1"/>
          </p:nvPr>
        </p:nvSpPr>
        <p:spPr>
          <a:xfrm>
            <a:off x="2057400" y="2043953"/>
            <a:ext cx="8229600" cy="4389120"/>
          </a:xfrm>
        </p:spPr>
        <p:txBody>
          <a:bodyPr>
            <a:normAutofit/>
          </a:bodyPr>
          <a:lstStyle/>
          <a:p>
            <a:r>
              <a:rPr lang="en-US" sz="2400" dirty="0">
                <a:latin typeface="Calibri" pitchFamily="34" charset="0"/>
              </a:rPr>
              <a:t>Support the survivor in making informed decisions by exploring all of the options available</a:t>
            </a:r>
          </a:p>
          <a:p>
            <a:pPr eaLnBrk="1" hangingPunct="1"/>
            <a:r>
              <a:rPr lang="en-US" sz="2400" dirty="0">
                <a:latin typeface="+mj-lt"/>
              </a:rPr>
              <a:t>Encourage rather than require participation with a DV/SA agency</a:t>
            </a:r>
          </a:p>
          <a:p>
            <a:pPr eaLnBrk="1" hangingPunct="1"/>
            <a:r>
              <a:rPr lang="en-US" sz="2400" dirty="0">
                <a:latin typeface="+mj-lt"/>
              </a:rPr>
              <a:t>Offer to facilitate making a connection</a:t>
            </a:r>
          </a:p>
          <a:p>
            <a:pPr eaLnBrk="1" hangingPunct="1"/>
            <a:r>
              <a:rPr lang="en-US" sz="2400" dirty="0">
                <a:latin typeface="+mj-lt"/>
              </a:rPr>
              <a:t>Check in with survivor consistently about their experience</a:t>
            </a:r>
          </a:p>
          <a:p>
            <a:pPr eaLnBrk="1" hangingPunct="1"/>
            <a:r>
              <a:rPr lang="en-US" sz="2400" dirty="0">
                <a:latin typeface="+mj-lt"/>
              </a:rPr>
              <a:t>Advocate for the survivor when needed</a:t>
            </a:r>
          </a:p>
          <a:p>
            <a:r>
              <a:rPr lang="en-US" sz="2400" dirty="0">
                <a:latin typeface="Calibri" pitchFamily="34" charset="0"/>
              </a:rPr>
              <a:t>Be proactive and reach out to our agencies.  A</a:t>
            </a:r>
            <a:r>
              <a:rPr lang="en-US" sz="2400" dirty="0">
                <a:latin typeface="Calibri" pitchFamily="34" charset="0"/>
                <a:sym typeface="Wingdings" pitchFamily="2" charset="2"/>
              </a:rPr>
              <a:t>ctively seek information and ask questions.  </a:t>
            </a:r>
          </a:p>
          <a:p>
            <a:pPr marL="0" indent="0" eaLnBrk="1" hangingPunct="1">
              <a:buNone/>
            </a:pPr>
            <a:endParaRPr lang="en-US" sz="2400" dirty="0">
              <a:latin typeface="+mj-lt"/>
            </a:endParaRPr>
          </a:p>
          <a:p>
            <a:pPr eaLnBrk="1" hangingPunct="1"/>
            <a:endParaRPr lang="en-US" dirty="0"/>
          </a:p>
        </p:txBody>
      </p:sp>
      <p:grpSp>
        <p:nvGrpSpPr>
          <p:cNvPr id="6" name="Group 5">
            <a:extLst>
              <a:ext uri="{FF2B5EF4-FFF2-40B4-BE49-F238E27FC236}">
                <a16:creationId xmlns:a16="http://schemas.microsoft.com/office/drawing/2014/main" id="{983D21B0-51B6-4D84-802B-EAE790A14DE9}"/>
              </a:ext>
            </a:extLst>
          </p:cNvPr>
          <p:cNvGrpSpPr/>
          <p:nvPr/>
        </p:nvGrpSpPr>
        <p:grpSpPr>
          <a:xfrm>
            <a:off x="-69908" y="6043656"/>
            <a:ext cx="9144000" cy="1057539"/>
            <a:chOff x="0" y="5447948"/>
            <a:chExt cx="12192000" cy="1410052"/>
          </a:xfrm>
        </p:grpSpPr>
        <p:pic>
          <p:nvPicPr>
            <p:cNvPr id="7" name="Content Placeholder 4">
              <a:extLst>
                <a:ext uri="{FF2B5EF4-FFF2-40B4-BE49-F238E27FC236}">
                  <a16:creationId xmlns:a16="http://schemas.microsoft.com/office/drawing/2014/main" id="{4BDCDD41-BE6F-4D5E-90F2-40A33499641E}"/>
                </a:ext>
              </a:extLst>
            </p:cNvPr>
            <p:cNvPicPr>
              <a:picLocks noChangeAspect="1"/>
            </p:cNvPicPr>
            <p:nvPr/>
          </p:nvPicPr>
          <p:blipFill>
            <a:blip r:embed="rId2"/>
            <a:stretch>
              <a:fillRect/>
            </a:stretch>
          </p:blipFill>
          <p:spPr>
            <a:xfrm>
              <a:off x="0" y="5447948"/>
              <a:ext cx="1812175" cy="952853"/>
            </a:xfrm>
            <a:prstGeom prst="rect">
              <a:avLst/>
            </a:prstGeom>
          </p:spPr>
        </p:pic>
        <p:sp>
          <p:nvSpPr>
            <p:cNvPr id="8" name="Rectangle 7">
              <a:extLst>
                <a:ext uri="{FF2B5EF4-FFF2-40B4-BE49-F238E27FC236}">
                  <a16:creationId xmlns:a16="http://schemas.microsoft.com/office/drawing/2014/main" id="{3BD14161-2550-40A9-B7BD-3F7D6952F5D7}"/>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006CAEE7-9ED3-4500-8AC6-BBEDC6A29977}"/>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34759780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2057400" y="457200"/>
            <a:ext cx="8229600" cy="1143000"/>
          </a:xfrm>
        </p:spPr>
        <p:txBody>
          <a:bodyPr/>
          <a:lstStyle/>
          <a:p>
            <a:r>
              <a:rPr lang="en-US"/>
              <a:t>How to work together?</a:t>
            </a:r>
          </a:p>
        </p:txBody>
      </p:sp>
      <p:sp>
        <p:nvSpPr>
          <p:cNvPr id="5" name="Rectangle 3"/>
          <p:cNvSpPr txBox="1">
            <a:spLocks noChangeArrowheads="1"/>
          </p:cNvSpPr>
          <p:nvPr/>
        </p:nvSpPr>
        <p:spPr>
          <a:xfrm>
            <a:off x="844062" y="1905000"/>
            <a:ext cx="9736015" cy="4953000"/>
          </a:xfrm>
          <a:prstGeom prst="rect">
            <a:avLst/>
          </a:prstGeom>
        </p:spPr>
        <p:txBody>
          <a:bodyPr>
            <a:normAutofit/>
          </a:bodyPr>
          <a:lstStyle/>
          <a:p>
            <a:pPr marL="273050" marR="0" lvl="0" indent="-273050" algn="l" defTabSz="457200" rtl="0" eaLnBrk="1" fontAlgn="auto" latinLnBrk="0" hangingPunct="1">
              <a:lnSpc>
                <a:spcPct val="100000"/>
              </a:lnSpc>
              <a:spcBef>
                <a:spcPct val="20000"/>
              </a:spcBef>
              <a:spcAft>
                <a:spcPts val="0"/>
              </a:spcAft>
              <a:buClr>
                <a:srgbClr val="0BD0D9"/>
              </a:buClr>
              <a:buSzPct val="95000"/>
              <a:buFont typeface="Wingdings 2"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mn-cs"/>
              </a:rPr>
              <a:t>Educate yourself about DV/SA</a:t>
            </a:r>
          </a:p>
          <a:p>
            <a:pPr marL="730250" marR="0" lvl="1" indent="-273050" algn="l" defTabSz="457200" rtl="0" eaLnBrk="1" fontAlgn="auto" latinLnBrk="0" hangingPunct="1">
              <a:lnSpc>
                <a:spcPct val="100000"/>
              </a:lnSpc>
              <a:spcBef>
                <a:spcPct val="20000"/>
              </a:spcBef>
              <a:spcAft>
                <a:spcPts val="0"/>
              </a:spcAft>
              <a:buClr>
                <a:srgbClr val="0BD0D9"/>
              </a:buClr>
              <a:buSzPct val="95000"/>
              <a:buFont typeface="Wingdings 2"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mn-cs"/>
              </a:rPr>
              <a:t>Required for </a:t>
            </a:r>
            <a:r>
              <a:rPr kumimoji="0" lang="en-US" sz="2000" b="0" i="0" u="none" strike="noStrike" kern="1200" cap="none" spc="0" normalizeH="0" baseline="0" noProof="0" dirty="0" err="1">
                <a:ln>
                  <a:noFill/>
                </a:ln>
                <a:solidFill>
                  <a:prstClr val="black"/>
                </a:solidFill>
                <a:effectLst/>
                <a:uLnTx/>
                <a:uFillTx/>
                <a:latin typeface="Calibri" pitchFamily="34" charset="0"/>
                <a:ea typeface="+mn-ea"/>
                <a:cs typeface="+mn-cs"/>
              </a:rPr>
              <a:t>CoCs</a:t>
            </a: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mn-cs"/>
              </a:rPr>
              <a:t> in providing safe access for DV/SA survivors to housing/homeless </a:t>
            </a:r>
            <a:r>
              <a:rPr kumimoji="0" lang="en-US" sz="2000" b="0" i="0" u="none" strike="noStrike" kern="1200" cap="none" spc="0" normalizeH="0" baseline="0" noProof="0" dirty="0" err="1">
                <a:ln>
                  <a:noFill/>
                </a:ln>
                <a:solidFill>
                  <a:prstClr val="black"/>
                </a:solidFill>
                <a:effectLst/>
                <a:uLnTx/>
                <a:uFillTx/>
                <a:latin typeface="Calibri" pitchFamily="34" charset="0"/>
                <a:ea typeface="+mn-ea"/>
                <a:cs typeface="+mn-cs"/>
              </a:rPr>
              <a:t>resourcess</a:t>
            </a:r>
            <a:endParaRPr kumimoji="0" lang="en-US" sz="20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730250" marR="0" lvl="1" indent="-273050" algn="l" defTabSz="457200" rtl="0" eaLnBrk="1" fontAlgn="auto" latinLnBrk="0" hangingPunct="1">
              <a:lnSpc>
                <a:spcPct val="100000"/>
              </a:lnSpc>
              <a:spcBef>
                <a:spcPct val="20000"/>
              </a:spcBef>
              <a:spcAft>
                <a:spcPts val="0"/>
              </a:spcAft>
              <a:buClr>
                <a:srgbClr val="0BD0D9"/>
              </a:buClr>
              <a:buSzPct val="95000"/>
              <a:buFont typeface="Wingdings 2"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mn-cs"/>
              </a:rPr>
              <a:t>Free trainings and webinars available in many counties and online</a:t>
            </a:r>
          </a:p>
          <a:p>
            <a:pPr marL="273050" marR="0" lvl="0" indent="-273050" algn="l" defTabSz="457200" rtl="0" eaLnBrk="1" fontAlgn="auto" latinLnBrk="0" hangingPunct="1">
              <a:lnSpc>
                <a:spcPct val="100000"/>
              </a:lnSpc>
              <a:spcBef>
                <a:spcPct val="20000"/>
              </a:spcBef>
              <a:spcAft>
                <a:spcPts val="0"/>
              </a:spcAft>
              <a:buClr>
                <a:srgbClr val="0BD0D9"/>
              </a:buClr>
              <a:buSzPct val="95000"/>
              <a:buFont typeface="Wingdings 2"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mn-cs"/>
              </a:rPr>
              <a:t>Know your community resources &amp; the various systems that impact DV survivors</a:t>
            </a:r>
          </a:p>
          <a:p>
            <a:pPr marL="273050" marR="0" lvl="0" indent="-273050" algn="l" defTabSz="457200" rtl="0" eaLnBrk="1" fontAlgn="auto" latinLnBrk="0" hangingPunct="1">
              <a:lnSpc>
                <a:spcPct val="100000"/>
              </a:lnSpc>
              <a:spcBef>
                <a:spcPct val="20000"/>
              </a:spcBef>
              <a:spcAft>
                <a:spcPts val="0"/>
              </a:spcAft>
              <a:buClr>
                <a:srgbClr val="0BD0D9"/>
              </a:buClr>
              <a:buSzPct val="95000"/>
              <a:buFont typeface="Wingdings 2"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mn-cs"/>
              </a:rPr>
              <a:t>Understand confidentiality and information sharing constraints</a:t>
            </a:r>
          </a:p>
          <a:p>
            <a:pPr marL="273050" marR="0" lvl="0" indent="-273050" algn="l" defTabSz="457200" rtl="0" eaLnBrk="1" fontAlgn="auto" latinLnBrk="0" hangingPunct="1">
              <a:lnSpc>
                <a:spcPct val="100000"/>
              </a:lnSpc>
              <a:spcBef>
                <a:spcPct val="20000"/>
              </a:spcBef>
              <a:spcAft>
                <a:spcPts val="0"/>
              </a:spcAft>
              <a:buClr>
                <a:srgbClr val="0BD0D9"/>
              </a:buClr>
              <a:buSzPct val="95000"/>
              <a:buFont typeface="Wingdings 2"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mn-cs"/>
              </a:rPr>
              <a:t>Release of Information (ROI)</a:t>
            </a:r>
          </a:p>
          <a:p>
            <a:pPr marL="639763" marR="0" lvl="1" indent="-246063" algn="l" defTabSz="457200" rtl="0" eaLnBrk="1" fontAlgn="auto" latinLnBrk="0" hangingPunct="1">
              <a:lnSpc>
                <a:spcPct val="100000"/>
              </a:lnSpc>
              <a:spcBef>
                <a:spcPct val="20000"/>
              </a:spcBef>
              <a:spcAft>
                <a:spcPts val="0"/>
              </a:spcAft>
              <a:buClr>
                <a:srgbClr val="366658"/>
              </a:buClr>
              <a:buSzPct val="85000"/>
              <a:buFont typeface="Wingdings 2"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mn-cs"/>
              </a:rPr>
              <a:t>Make sure your ROI is current.  Know that a survivor can revoke a signed ROI at any time.</a:t>
            </a:r>
          </a:p>
          <a:p>
            <a:pPr marL="639763" marR="0" lvl="1" indent="-246063" algn="l" defTabSz="457200" rtl="0" eaLnBrk="1" fontAlgn="auto" latinLnBrk="0" hangingPunct="1">
              <a:lnSpc>
                <a:spcPct val="100000"/>
              </a:lnSpc>
              <a:spcBef>
                <a:spcPct val="20000"/>
              </a:spcBef>
              <a:spcAft>
                <a:spcPts val="0"/>
              </a:spcAft>
              <a:buClr>
                <a:srgbClr val="366658"/>
              </a:buClr>
              <a:buSzPct val="85000"/>
              <a:buFont typeface="Wingdings 2"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mn-cs"/>
              </a:rPr>
              <a:t>Keep in mind that the DV/SA Advocate might not have an ROI signed. In which case they can only speak in general terms.</a:t>
            </a:r>
          </a:p>
          <a:p>
            <a:pPr marL="182563" marR="0" lvl="0" indent="-246063" algn="l" defTabSz="457200" rtl="0" eaLnBrk="1" fontAlgn="auto" latinLnBrk="0" hangingPunct="1">
              <a:lnSpc>
                <a:spcPct val="100000"/>
              </a:lnSpc>
              <a:spcBef>
                <a:spcPct val="20000"/>
              </a:spcBef>
              <a:spcAft>
                <a:spcPts val="0"/>
              </a:spcAft>
              <a:buClr>
                <a:srgbClr val="366658"/>
              </a:buClr>
              <a:buSzPct val="85000"/>
              <a:buFont typeface="Wingdings 2"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mn-cs"/>
              </a:rPr>
              <a:t>Build relationships before you need them…reach out today!</a:t>
            </a:r>
          </a:p>
          <a:p>
            <a:pPr marL="182563" marR="0" lvl="0" indent="-246063" algn="l" defTabSz="457200" rtl="0" eaLnBrk="1" fontAlgn="auto" latinLnBrk="0" hangingPunct="1">
              <a:lnSpc>
                <a:spcPct val="100000"/>
              </a:lnSpc>
              <a:spcBef>
                <a:spcPct val="20000"/>
              </a:spcBef>
              <a:spcAft>
                <a:spcPts val="0"/>
              </a:spcAft>
              <a:buClr>
                <a:srgbClr val="366658"/>
              </a:buClr>
              <a:buSzPct val="85000"/>
              <a:buFont typeface="Wingdings 2" pitchFamily="18" charset="2"/>
              <a:buChar char=""/>
              <a:tabLst/>
              <a:defRPr/>
            </a:pPr>
            <a:endParaRPr kumimoji="0" lang="en-US" sz="20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grpSp>
        <p:nvGrpSpPr>
          <p:cNvPr id="4" name="Group 3">
            <a:extLst>
              <a:ext uri="{FF2B5EF4-FFF2-40B4-BE49-F238E27FC236}">
                <a16:creationId xmlns:a16="http://schemas.microsoft.com/office/drawing/2014/main" id="{A79BC96C-5186-4C6A-917A-8DD4283D4658}"/>
              </a:ext>
            </a:extLst>
          </p:cNvPr>
          <p:cNvGrpSpPr/>
          <p:nvPr/>
        </p:nvGrpSpPr>
        <p:grpSpPr>
          <a:xfrm>
            <a:off x="0" y="6113650"/>
            <a:ext cx="9144000" cy="1057539"/>
            <a:chOff x="0" y="5447948"/>
            <a:chExt cx="12192000" cy="1410052"/>
          </a:xfrm>
        </p:grpSpPr>
        <p:pic>
          <p:nvPicPr>
            <p:cNvPr id="6" name="Content Placeholder 4">
              <a:extLst>
                <a:ext uri="{FF2B5EF4-FFF2-40B4-BE49-F238E27FC236}">
                  <a16:creationId xmlns:a16="http://schemas.microsoft.com/office/drawing/2014/main" id="{FFF52CD7-6872-4593-A435-77F4E746A8F5}"/>
                </a:ext>
              </a:extLst>
            </p:cNvPr>
            <p:cNvPicPr>
              <a:picLocks noChangeAspect="1"/>
            </p:cNvPicPr>
            <p:nvPr/>
          </p:nvPicPr>
          <p:blipFill>
            <a:blip r:embed="rId2"/>
            <a:stretch>
              <a:fillRect/>
            </a:stretch>
          </p:blipFill>
          <p:spPr>
            <a:xfrm>
              <a:off x="0" y="5447948"/>
              <a:ext cx="1812175" cy="952853"/>
            </a:xfrm>
            <a:prstGeom prst="rect">
              <a:avLst/>
            </a:prstGeom>
          </p:spPr>
        </p:pic>
        <p:sp>
          <p:nvSpPr>
            <p:cNvPr id="7" name="Rectangle 6">
              <a:extLst>
                <a:ext uri="{FF2B5EF4-FFF2-40B4-BE49-F238E27FC236}">
                  <a16:creationId xmlns:a16="http://schemas.microsoft.com/office/drawing/2014/main" id="{827AF168-FBE0-4566-BD35-54A179492370}"/>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F2D481CD-017F-4E7E-9F1D-1D50E2476DEC}"/>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1819167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0C354-896D-493C-BAC1-68FE3C5D09B8}"/>
              </a:ext>
            </a:extLst>
          </p:cNvPr>
          <p:cNvSpPr>
            <a:spLocks noGrp="1"/>
          </p:cNvSpPr>
          <p:nvPr>
            <p:ph type="title"/>
          </p:nvPr>
        </p:nvSpPr>
        <p:spPr/>
        <p:txBody>
          <a:bodyPr/>
          <a:lstStyle/>
          <a:p>
            <a:pPr algn="ctr"/>
            <a:r>
              <a:rPr lang="en-US" dirty="0"/>
              <a:t>People of color more likely to experience homelessness</a:t>
            </a:r>
            <a:br>
              <a:rPr lang="en-US" dirty="0"/>
            </a:br>
            <a:endParaRPr lang="en-US" dirty="0"/>
          </a:p>
        </p:txBody>
      </p:sp>
      <p:sp>
        <p:nvSpPr>
          <p:cNvPr id="3" name="Content Placeholder 2">
            <a:extLst>
              <a:ext uri="{FF2B5EF4-FFF2-40B4-BE49-F238E27FC236}">
                <a16:creationId xmlns:a16="http://schemas.microsoft.com/office/drawing/2014/main" id="{7CC3A5AF-9192-4657-B3EC-C37C11C4C2F0}"/>
              </a:ext>
            </a:extLst>
          </p:cNvPr>
          <p:cNvSpPr>
            <a:spLocks noGrp="1"/>
          </p:cNvSpPr>
          <p:nvPr>
            <p:ph idx="1"/>
          </p:nvPr>
        </p:nvSpPr>
        <p:spPr/>
        <p:txBody>
          <a:bodyPr/>
          <a:lstStyle/>
          <a:p>
            <a:pPr marL="0" indent="0" defTabSz="914400">
              <a:buFont typeface="Arial" panose="020B0604020202020204" pitchFamily="34" charset="0"/>
              <a:buNone/>
            </a:pPr>
            <a:r>
              <a:rPr lang="en-US" sz="2000" dirty="0">
                <a:solidFill>
                  <a:srgbClr val="000000"/>
                </a:solidFill>
              </a:rPr>
              <a:t>Center for Social Innovation’s SPARC (Supporting Partnerships for Anti-</a:t>
            </a:r>
            <a:r>
              <a:rPr lang="en-US" sz="2000" dirty="0" err="1">
                <a:solidFill>
                  <a:srgbClr val="000000"/>
                </a:solidFill>
              </a:rPr>
              <a:t>Rascist</a:t>
            </a:r>
            <a:r>
              <a:rPr lang="en-US" sz="2000" dirty="0">
                <a:solidFill>
                  <a:srgbClr val="000000"/>
                </a:solidFill>
              </a:rPr>
              <a:t> Communities) project examined over 111,000 HMIS records, collected 148 oral histories of people of color experiencing homelessness, conducted 18 focus groups in six U.S. communities, and found:</a:t>
            </a:r>
          </a:p>
          <a:p>
            <a:pPr defTabSz="914400"/>
            <a:r>
              <a:rPr lang="en-US" sz="2000" dirty="0">
                <a:solidFill>
                  <a:srgbClr val="000000"/>
                </a:solidFill>
              </a:rPr>
              <a:t>More than 78% of people experiencing homelessness were people of color. </a:t>
            </a:r>
            <a:r>
              <a:rPr lang="en-US" sz="2000" b="1" dirty="0">
                <a:solidFill>
                  <a:srgbClr val="000000"/>
                </a:solidFill>
              </a:rPr>
              <a:t>The general population in the U.S. is 74% White, 12.4% Black, and 17.2% Hispanic/Latinx.</a:t>
            </a:r>
          </a:p>
          <a:p>
            <a:pPr defTabSz="914400"/>
            <a:r>
              <a:rPr lang="en-US" sz="2000" dirty="0">
                <a:solidFill>
                  <a:srgbClr val="000000"/>
                </a:solidFill>
              </a:rPr>
              <a:t>Black people comprise 13% of the general population in the U.S. and 26% of those living in poverty, yet account for more than 40% of the homeless population. </a:t>
            </a:r>
            <a:r>
              <a:rPr lang="en-US" sz="2000" b="1" dirty="0">
                <a:solidFill>
                  <a:srgbClr val="000000"/>
                </a:solidFill>
              </a:rPr>
              <a:t>Poverty rates alone don’t explain the over-representation.</a:t>
            </a:r>
          </a:p>
          <a:p>
            <a:pPr defTabSz="914400"/>
            <a:r>
              <a:rPr lang="en-US" sz="2000" dirty="0">
                <a:solidFill>
                  <a:srgbClr val="000000"/>
                </a:solidFill>
              </a:rPr>
              <a:t>Homelessness among American Indian/Alaska Native people was three to eight times higher than their representation in the general population.</a:t>
            </a:r>
          </a:p>
          <a:p>
            <a:endParaRPr lang="en-US" dirty="0"/>
          </a:p>
        </p:txBody>
      </p:sp>
      <p:grpSp>
        <p:nvGrpSpPr>
          <p:cNvPr id="4" name="Group 3">
            <a:extLst>
              <a:ext uri="{FF2B5EF4-FFF2-40B4-BE49-F238E27FC236}">
                <a16:creationId xmlns:a16="http://schemas.microsoft.com/office/drawing/2014/main" id="{970D576F-98FE-4094-BCA0-09BB68BDE70E}"/>
              </a:ext>
            </a:extLst>
          </p:cNvPr>
          <p:cNvGrpSpPr/>
          <p:nvPr/>
        </p:nvGrpSpPr>
        <p:grpSpPr>
          <a:xfrm>
            <a:off x="0" y="5819461"/>
            <a:ext cx="9144000" cy="1057539"/>
            <a:chOff x="0" y="5447948"/>
            <a:chExt cx="12192000" cy="1410052"/>
          </a:xfrm>
        </p:grpSpPr>
        <p:pic>
          <p:nvPicPr>
            <p:cNvPr id="5" name="Content Placeholder 4">
              <a:extLst>
                <a:ext uri="{FF2B5EF4-FFF2-40B4-BE49-F238E27FC236}">
                  <a16:creationId xmlns:a16="http://schemas.microsoft.com/office/drawing/2014/main" id="{6575315D-F322-4A8C-84EA-652ECD7AD9EB}"/>
                </a:ext>
              </a:extLst>
            </p:cNvPr>
            <p:cNvPicPr>
              <a:picLocks noChangeAspect="1"/>
            </p:cNvPicPr>
            <p:nvPr/>
          </p:nvPicPr>
          <p:blipFill>
            <a:blip r:embed="rId2"/>
            <a:stretch>
              <a:fillRect/>
            </a:stretch>
          </p:blipFill>
          <p:spPr>
            <a:xfrm>
              <a:off x="0" y="5447948"/>
              <a:ext cx="1812175" cy="952853"/>
            </a:xfrm>
            <a:prstGeom prst="rect">
              <a:avLst/>
            </a:prstGeom>
          </p:spPr>
        </p:pic>
        <p:sp>
          <p:nvSpPr>
            <p:cNvPr id="6" name="Rectangle 5">
              <a:extLst>
                <a:ext uri="{FF2B5EF4-FFF2-40B4-BE49-F238E27FC236}">
                  <a16:creationId xmlns:a16="http://schemas.microsoft.com/office/drawing/2014/main" id="{4B6B6D9C-0179-4F41-94DB-9681914C4EA6}"/>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62B95F6C-BCD2-4DF8-9BA2-79AE3C7C57E8}"/>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1331375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967" y="634482"/>
            <a:ext cx="8453647" cy="1007705"/>
          </a:xfrm>
        </p:spPr>
        <p:txBody>
          <a:bodyPr>
            <a:noAutofit/>
          </a:bodyPr>
          <a:lstStyle/>
          <a:p>
            <a:pPr algn="ctr"/>
            <a:br>
              <a:rPr lang="en-US" dirty="0"/>
            </a:br>
            <a:br>
              <a:rPr lang="en-US" dirty="0"/>
            </a:br>
            <a:br>
              <a:rPr lang="en-US" dirty="0"/>
            </a:br>
            <a:r>
              <a:rPr lang="en-US" dirty="0"/>
              <a:t>ROOT CAUSES OF HOMELESSNESS ARE STRUCTURAL</a:t>
            </a:r>
            <a:endParaRPr lang="en-US" b="1" dirty="0"/>
          </a:p>
        </p:txBody>
      </p:sp>
      <p:sp>
        <p:nvSpPr>
          <p:cNvPr id="3" name="Content Placeholder 2"/>
          <p:cNvSpPr>
            <a:spLocks noGrp="1"/>
          </p:cNvSpPr>
          <p:nvPr>
            <p:ph idx="1"/>
          </p:nvPr>
        </p:nvSpPr>
        <p:spPr>
          <a:xfrm>
            <a:off x="1863480" y="2306950"/>
            <a:ext cx="8453647" cy="2804647"/>
          </a:xfrm>
        </p:spPr>
        <p:txBody>
          <a:bodyPr>
            <a:noAutofit/>
          </a:bodyPr>
          <a:lstStyle/>
          <a:p>
            <a:r>
              <a:rPr lang="en-US" sz="2000" dirty="0"/>
              <a:t>Lack of affordable housing, economic immobility, and systemic racism</a:t>
            </a:r>
          </a:p>
          <a:p>
            <a:r>
              <a:rPr lang="en-US" sz="2000" dirty="0"/>
              <a:t>People did not become homeless because of lack of financial resources, but rather as a result of fragile social networks marked by two weak points</a:t>
            </a:r>
            <a:r>
              <a:rPr lang="en-US" sz="2000" b="1" dirty="0"/>
              <a:t>: </a:t>
            </a:r>
            <a:r>
              <a:rPr lang="en-US" sz="2000" b="1" u="sng" dirty="0"/>
              <a:t>lack of financial capital and lack of emotional support.</a:t>
            </a:r>
          </a:p>
          <a:p>
            <a:r>
              <a:rPr lang="en-US" sz="2000" dirty="0"/>
              <a:t>SPARC calls this phenomenon “network impoverishment” —a phenomenon in which it is not just the individual or family who is experiencing poverty; the network itself functions in an impoverished state </a:t>
            </a:r>
            <a:endParaRPr lang="en-US" sz="2000" b="1" u="sng" dirty="0"/>
          </a:p>
          <a:p>
            <a:r>
              <a:rPr lang="en-US" sz="2000" dirty="0"/>
              <a:t>DV/IPV was also identified as a common thread in the lives of many respondents across gender and age ranges. </a:t>
            </a:r>
          </a:p>
        </p:txBody>
      </p:sp>
      <p:grpSp>
        <p:nvGrpSpPr>
          <p:cNvPr id="4" name="Group 3">
            <a:extLst>
              <a:ext uri="{FF2B5EF4-FFF2-40B4-BE49-F238E27FC236}">
                <a16:creationId xmlns:a16="http://schemas.microsoft.com/office/drawing/2014/main" id="{2B30AF8D-2047-44CE-BF3C-193F5C60C122}"/>
              </a:ext>
            </a:extLst>
          </p:cNvPr>
          <p:cNvGrpSpPr/>
          <p:nvPr/>
        </p:nvGrpSpPr>
        <p:grpSpPr>
          <a:xfrm>
            <a:off x="-256032" y="5805016"/>
            <a:ext cx="12192000" cy="1057539"/>
            <a:chOff x="0" y="5447948"/>
            <a:chExt cx="12192000" cy="1410052"/>
          </a:xfrm>
        </p:grpSpPr>
        <p:pic>
          <p:nvPicPr>
            <p:cNvPr id="5" name="Content Placeholder 4">
              <a:extLst>
                <a:ext uri="{FF2B5EF4-FFF2-40B4-BE49-F238E27FC236}">
                  <a16:creationId xmlns:a16="http://schemas.microsoft.com/office/drawing/2014/main" id="{BF78E4B3-8D76-4497-B5CF-CBAAF30A1D9B}"/>
                </a:ext>
              </a:extLst>
            </p:cNvPr>
            <p:cNvPicPr>
              <a:picLocks noChangeAspect="1"/>
            </p:cNvPicPr>
            <p:nvPr/>
          </p:nvPicPr>
          <p:blipFill>
            <a:blip r:embed="rId3"/>
            <a:stretch>
              <a:fillRect/>
            </a:stretch>
          </p:blipFill>
          <p:spPr>
            <a:xfrm>
              <a:off x="0" y="5447948"/>
              <a:ext cx="1812175" cy="952853"/>
            </a:xfrm>
            <a:prstGeom prst="rect">
              <a:avLst/>
            </a:prstGeom>
          </p:spPr>
        </p:pic>
        <p:sp>
          <p:nvSpPr>
            <p:cNvPr id="6" name="Rectangle 5">
              <a:extLst>
                <a:ext uri="{FF2B5EF4-FFF2-40B4-BE49-F238E27FC236}">
                  <a16:creationId xmlns:a16="http://schemas.microsoft.com/office/drawing/2014/main" id="{43B7C0E7-DA99-4AF0-A80B-98F39F00E03F}"/>
                </a:ext>
              </a:extLst>
            </p:cNvPr>
            <p:cNvSpPr/>
            <p:nvPr/>
          </p:nvSpPr>
          <p:spPr>
            <a:xfrm>
              <a:off x="0" y="6467302"/>
              <a:ext cx="12192000" cy="39069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7" name="Rectangle 6">
              <a:extLst>
                <a:ext uri="{FF2B5EF4-FFF2-40B4-BE49-F238E27FC236}">
                  <a16:creationId xmlns:a16="http://schemas.microsoft.com/office/drawing/2014/main" id="{748AF6BF-B525-4E1C-B5ED-7987D6B15AFA}"/>
                </a:ext>
              </a:extLst>
            </p:cNvPr>
            <p:cNvSpPr/>
            <p:nvPr/>
          </p:nvSpPr>
          <p:spPr>
            <a:xfrm>
              <a:off x="0" y="6334299"/>
              <a:ext cx="12192000" cy="133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grpSp>
    </p:spTree>
    <p:extLst>
      <p:ext uri="{BB962C8B-B14F-4D97-AF65-F5344CB8AC3E}">
        <p14:creationId xmlns:p14="http://schemas.microsoft.com/office/powerpoint/2010/main" val="30502011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1_Dividend">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4.xml><?xml version="1.0" encoding="utf-8"?>
<a:theme xmlns:a="http://schemas.openxmlformats.org/drawingml/2006/main" name="2_Dividend">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5.xml><?xml version="1.0" encoding="utf-8"?>
<a:theme xmlns:a="http://schemas.openxmlformats.org/drawingml/2006/main" name="3_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6.xml><?xml version="1.0" encoding="utf-8"?>
<a:theme xmlns:a="http://schemas.openxmlformats.org/drawingml/2006/main" name="1_Office Theme">
  <a:themeElements>
    <a:clrScheme name="NASH">
      <a:dk1>
        <a:srgbClr val="000000"/>
      </a:dk1>
      <a:lt1>
        <a:srgbClr val="FFFFFF"/>
      </a:lt1>
      <a:dk2>
        <a:srgbClr val="44546A"/>
      </a:dk2>
      <a:lt2>
        <a:srgbClr val="E7E6E6"/>
      </a:lt2>
      <a:accent1>
        <a:srgbClr val="38617A"/>
      </a:accent1>
      <a:accent2>
        <a:srgbClr val="954F72"/>
      </a:accent2>
      <a:accent3>
        <a:srgbClr val="A5A5A5"/>
      </a:accent3>
      <a:accent4>
        <a:srgbClr val="FFC000"/>
      </a:accent4>
      <a:accent5>
        <a:srgbClr val="246794"/>
      </a:accent5>
      <a:accent6>
        <a:srgbClr val="A9B140"/>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95EEBBE-730E-4924-B1D3-DB896E3DB6C9}" vid="{8F1A03CA-0E75-4432-B5D0-C29C560F8C6A}"/>
    </a:ext>
  </a:extLst>
</a:theme>
</file>

<file path=ppt/theme/theme7.xml><?xml version="1.0" encoding="utf-8"?>
<a:theme xmlns:a="http://schemas.openxmlformats.org/drawingml/2006/main" name="4_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5139</Words>
  <Application>Microsoft Office PowerPoint</Application>
  <PresentationFormat>Widescreen</PresentationFormat>
  <Paragraphs>628</Paragraphs>
  <Slides>73</Slides>
  <Notes>43</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73</vt:i4>
      </vt:variant>
    </vt:vector>
  </HeadingPairs>
  <TitlesOfParts>
    <vt:vector size="89" baseType="lpstr">
      <vt:lpstr>Arial</vt:lpstr>
      <vt:lpstr>Calibri</vt:lpstr>
      <vt:lpstr>Calibri Light</vt:lpstr>
      <vt:lpstr>Courier New</vt:lpstr>
      <vt:lpstr>Georgia</vt:lpstr>
      <vt:lpstr>Gill Sans MT</vt:lpstr>
      <vt:lpstr>Times New Roman</vt:lpstr>
      <vt:lpstr>Wingdings</vt:lpstr>
      <vt:lpstr>Wingdings 2</vt:lpstr>
      <vt:lpstr>Office Theme</vt:lpstr>
      <vt:lpstr>Dividend</vt:lpstr>
      <vt:lpstr>1_Dividend</vt:lpstr>
      <vt:lpstr>2_Dividend</vt:lpstr>
      <vt:lpstr>3_Dividend</vt:lpstr>
      <vt:lpstr>1_Office Theme</vt:lpstr>
      <vt:lpstr>4_Dividend</vt:lpstr>
      <vt:lpstr>DV and Homelessness </vt:lpstr>
      <vt:lpstr>Domestic Violence for Housing/Homeless Providers</vt:lpstr>
      <vt:lpstr>OUTLINE</vt:lpstr>
      <vt:lpstr>PowerPoint Presentation</vt:lpstr>
      <vt:lpstr>PowerPoint Presentation</vt:lpstr>
      <vt:lpstr>How does DV lead to homelessness?</vt:lpstr>
      <vt:lpstr>IMPACTS OF TRAUMA ON HOUSING STABILITY </vt:lpstr>
      <vt:lpstr>People of color more likely to experience homelessness </vt:lpstr>
      <vt:lpstr>   ROOT CAUSES OF HOMELESSNESS ARE STRUCTURAL</vt:lpstr>
      <vt:lpstr>DON’T FORGET THE CHILDREN</vt:lpstr>
      <vt:lpstr>LGBT Homelessness</vt:lpstr>
      <vt:lpstr>Relevant Handouts for this section</vt:lpstr>
      <vt:lpstr>Recognizing and Responding </vt:lpstr>
      <vt:lpstr>PowerPoint Presentation</vt:lpstr>
      <vt:lpstr>Domestic Violence: The Dynamics What you need to know</vt:lpstr>
      <vt:lpstr>9 things to know about DV/SA</vt:lpstr>
      <vt:lpstr>9 things to know about DV/SA</vt:lpstr>
      <vt:lpstr>9 things to know about DV/SA</vt:lpstr>
      <vt:lpstr>9 things to know about DV/SA</vt:lpstr>
      <vt:lpstr>9 things to know about DV/SA</vt:lpstr>
      <vt:lpstr>9 things to know about DV/SA</vt:lpstr>
      <vt:lpstr>9 things to know about DV/SA</vt:lpstr>
      <vt:lpstr>9 things to know about DV/SA</vt:lpstr>
      <vt:lpstr>9 things to know about DV/SA</vt:lpstr>
      <vt:lpstr>When Survivors come to Your Program</vt:lpstr>
      <vt:lpstr>When Survivors Enter Your Program: A Few Practices to Avoid</vt:lpstr>
      <vt:lpstr>IN YOUR PROGRAM: Both People engage in physical violence  . . .?</vt:lpstr>
      <vt:lpstr>Understanding the Survivor’s contact with the person causing harm</vt:lpstr>
      <vt:lpstr>Listen differently &amp; Build Bridges</vt:lpstr>
      <vt:lpstr>Confidentiality:  HoNOR IT!</vt:lpstr>
      <vt:lpstr>Relevant handouts for this section:</vt:lpstr>
      <vt:lpstr>What about immigrants?</vt:lpstr>
      <vt:lpstr>PowerPoint Presentation</vt:lpstr>
      <vt:lpstr>Tactics </vt:lpstr>
      <vt:lpstr>Resources for Immigrant Survivors</vt:lpstr>
      <vt:lpstr>Resources for Immigrant Survivors, Cont.</vt:lpstr>
      <vt:lpstr>Legal protections for Dv survivors </vt:lpstr>
      <vt:lpstr>PowerPoint Presentation</vt:lpstr>
      <vt:lpstr>PowerPoint Presentation</vt:lpstr>
      <vt:lpstr>Violence Against Women (VAWA) Act 2005</vt:lpstr>
      <vt:lpstr>Homeless Management Information System (HMIS) in Washington State</vt:lpstr>
      <vt:lpstr>Washington State Law Residential Landlord Tenant Act</vt:lpstr>
      <vt:lpstr>Termination of Rental Agreement</vt:lpstr>
      <vt:lpstr> Notice to Landlord: Termination of Rental Agreement </vt:lpstr>
      <vt:lpstr>Changing Locks</vt:lpstr>
      <vt:lpstr>Criminal Legal System</vt:lpstr>
      <vt:lpstr>Civil Legal System</vt:lpstr>
      <vt:lpstr>Relevant Handouts for this section:</vt:lpstr>
      <vt:lpstr>SafeTY  VS. safer</vt:lpstr>
      <vt:lpstr>Housing Case Manager role and the safety planning process</vt:lpstr>
      <vt:lpstr>Goal is to be Safer</vt:lpstr>
      <vt:lpstr>   Victims’ Risk Analysis Regarding Relationship © GHLA 2012  </vt:lpstr>
      <vt:lpstr>Survivor's risk analysis of relationship</vt:lpstr>
      <vt:lpstr>What makes children safer?</vt:lpstr>
      <vt:lpstr>Safety planning flow  (a process not a product)</vt:lpstr>
      <vt:lpstr>Conversations</vt:lpstr>
      <vt:lpstr>How Can Your Program Help with SafeR planning?</vt:lpstr>
      <vt:lpstr>Your Relationship IS the Intervention!</vt:lpstr>
      <vt:lpstr>Build Trust</vt:lpstr>
      <vt:lpstr>Leverage Moments with Person Causing Harm</vt:lpstr>
      <vt:lpstr>Build Awareness &amp; DO NO HARM</vt:lpstr>
      <vt:lpstr>Listen Differently</vt:lpstr>
      <vt:lpstr>Relevant Handouts for this section:</vt:lpstr>
      <vt:lpstr>Working with dv advocates and agencies</vt:lpstr>
      <vt:lpstr> What is the Role of an ADVOCATE?</vt:lpstr>
      <vt:lpstr> WHAT DOES AN ADVOCATE DO?</vt:lpstr>
      <vt:lpstr>What kind of advocacy?!</vt:lpstr>
      <vt:lpstr>Voluntary Services</vt:lpstr>
      <vt:lpstr>A DV &amp; SA Advocate’s Professional Obligations</vt:lpstr>
      <vt:lpstr>More on Advocate Confidentiality</vt:lpstr>
      <vt:lpstr>Is exposure to Domestic Violence reportable to Child Protective Services? </vt:lpstr>
      <vt:lpstr>How to make a Supported referral?</vt:lpstr>
      <vt:lpstr>How to work together?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DV and Homelessness </dc:title>
  <dc:creator>Kendra Gritsch</dc:creator>
  <cp:lastModifiedBy>Kendra Gritsch</cp:lastModifiedBy>
  <cp:revision>1</cp:revision>
  <dcterms:created xsi:type="dcterms:W3CDTF">2019-02-07T22:39:48Z</dcterms:created>
  <dcterms:modified xsi:type="dcterms:W3CDTF">2019-02-07T22:48:26Z</dcterms:modified>
</cp:coreProperties>
</file>