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2.xml" ContentType="application/vnd.openxmlformats-officedocument.presentationml.comment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 id="2147483672" r:id="rId2"/>
  </p:sldMasterIdLst>
  <p:notesMasterIdLst>
    <p:notesMasterId r:id="rId14"/>
  </p:notesMasterIdLst>
  <p:sldIdLst>
    <p:sldId id="256" r:id="rId3"/>
    <p:sldId id="445" r:id="rId4"/>
    <p:sldId id="446" r:id="rId5"/>
    <p:sldId id="257" r:id="rId6"/>
    <p:sldId id="264" r:id="rId7"/>
    <p:sldId id="265" r:id="rId8"/>
    <p:sldId id="266" r:id="rId9"/>
    <p:sldId id="268" r:id="rId10"/>
    <p:sldId id="269" r:id="rId11"/>
    <p:sldId id="270" r:id="rId12"/>
    <p:sldId id="27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chael Moulton" initials="RM" lastIdx="2" clrIdx="0">
    <p:extLst>
      <p:ext uri="{19B8F6BF-5375-455C-9EA6-DF929625EA0E}">
        <p15:presenceInfo xmlns:p15="http://schemas.microsoft.com/office/powerpoint/2012/main" userId="2eea2c54b977521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183"/>
    <p:restoredTop sz="94700"/>
  </p:normalViewPr>
  <p:slideViewPr>
    <p:cSldViewPr snapToGrid="0" snapToObjects="1">
      <p:cViewPr varScale="1">
        <p:scale>
          <a:sx n="103" d="100"/>
          <a:sy n="103" d="100"/>
        </p:scale>
        <p:origin x="114"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5-30T14:32:00.481" idx="2">
    <p:pos x="10" y="10"/>
    <p:text>For a shorter version of this, I would recommend just condensing each slide a bit and only including the most important information (especially the voucher/public housing program slides). </p:text>
    <p:extLst>
      <p:ext uri="{C676402C-5697-4E1C-873F-D02D1690AC5C}">
        <p15:threadingInfo xmlns:p15="http://schemas.microsoft.com/office/powerpoint/2012/main" timeZoneBias="4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8-05-30T14:04:07.976" idx="1">
    <p:pos x="10" y="10"/>
    <p:text>What are some ways to have a "good relationship with local law enforcement"? What can housing/homeless providers do to be proactive with this?</p:text>
    <p:extLst>
      <p:ext uri="{C676402C-5697-4E1C-873F-D02D1690AC5C}">
        <p15:threadingInfo xmlns:p15="http://schemas.microsoft.com/office/powerpoint/2012/main" timeZoneBias="4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D27AEE-B34B-BC44-8822-B712A0E7C21D}" type="datetimeFigureOut">
              <a:rPr lang="en-US" smtClean="0"/>
              <a:t>11/14/2018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973CC6-59DC-6743-AA47-244B388FC34A}" type="slidenum">
              <a:rPr lang="en-US" smtClean="0"/>
              <a:t>‹#›</a:t>
            </a:fld>
            <a:endParaRPr lang="en-US"/>
          </a:p>
        </p:txBody>
      </p:sp>
    </p:spTree>
    <p:extLst>
      <p:ext uri="{BB962C8B-B14F-4D97-AF65-F5344CB8AC3E}">
        <p14:creationId xmlns:p14="http://schemas.microsoft.com/office/powerpoint/2010/main" val="2534874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69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Times New Roman" pitchFamily="18" charset="0"/>
              </a:defRPr>
            </a:lvl1pPr>
            <a:lvl2pPr marL="729057" indent="-280406" defTabSz="914437" eaLnBrk="0" hangingPunct="0">
              <a:spcBef>
                <a:spcPct val="30000"/>
              </a:spcBef>
              <a:defRPr sz="1200">
                <a:solidFill>
                  <a:schemeClr val="tx1"/>
                </a:solidFill>
                <a:latin typeface="Times New Roman" pitchFamily="18" charset="0"/>
              </a:defRPr>
            </a:lvl2pPr>
            <a:lvl3pPr marL="1121626" indent="-224325" defTabSz="914437" eaLnBrk="0" hangingPunct="0">
              <a:spcBef>
                <a:spcPct val="30000"/>
              </a:spcBef>
              <a:defRPr sz="1200">
                <a:solidFill>
                  <a:schemeClr val="tx1"/>
                </a:solidFill>
                <a:latin typeface="Times New Roman" pitchFamily="18" charset="0"/>
              </a:defRPr>
            </a:lvl3pPr>
            <a:lvl4pPr marL="1570276" indent="-224325" defTabSz="914437" eaLnBrk="0" hangingPunct="0">
              <a:spcBef>
                <a:spcPct val="30000"/>
              </a:spcBef>
              <a:defRPr sz="1200">
                <a:solidFill>
                  <a:schemeClr val="tx1"/>
                </a:solidFill>
                <a:latin typeface="Times New Roman" pitchFamily="18" charset="0"/>
              </a:defRPr>
            </a:lvl4pPr>
            <a:lvl5pPr marL="2018927" indent="-224325" defTabSz="914437" eaLnBrk="0" hangingPunct="0">
              <a:spcBef>
                <a:spcPct val="30000"/>
              </a:spcBef>
              <a:defRPr sz="1200">
                <a:solidFill>
                  <a:schemeClr val="tx1"/>
                </a:solidFill>
                <a:latin typeface="Times New Roman" pitchFamily="18" charset="0"/>
              </a:defRPr>
            </a:lvl5pPr>
            <a:lvl6pPr marL="2467577" indent="-224325" defTabSz="914437" eaLnBrk="0" fontAlgn="base" hangingPunct="0">
              <a:spcBef>
                <a:spcPct val="30000"/>
              </a:spcBef>
              <a:spcAft>
                <a:spcPct val="0"/>
              </a:spcAft>
              <a:defRPr sz="1200">
                <a:solidFill>
                  <a:schemeClr val="tx1"/>
                </a:solidFill>
                <a:latin typeface="Times New Roman" pitchFamily="18" charset="0"/>
              </a:defRPr>
            </a:lvl6pPr>
            <a:lvl7pPr marL="2916227" indent="-224325" defTabSz="914437" eaLnBrk="0" fontAlgn="base" hangingPunct="0">
              <a:spcBef>
                <a:spcPct val="30000"/>
              </a:spcBef>
              <a:spcAft>
                <a:spcPct val="0"/>
              </a:spcAft>
              <a:defRPr sz="1200">
                <a:solidFill>
                  <a:schemeClr val="tx1"/>
                </a:solidFill>
                <a:latin typeface="Times New Roman" pitchFamily="18" charset="0"/>
              </a:defRPr>
            </a:lvl7pPr>
            <a:lvl8pPr marL="3364878" indent="-224325" defTabSz="914437" eaLnBrk="0" fontAlgn="base" hangingPunct="0">
              <a:spcBef>
                <a:spcPct val="30000"/>
              </a:spcBef>
              <a:spcAft>
                <a:spcPct val="0"/>
              </a:spcAft>
              <a:defRPr sz="1200">
                <a:solidFill>
                  <a:schemeClr val="tx1"/>
                </a:solidFill>
                <a:latin typeface="Times New Roman" pitchFamily="18" charset="0"/>
              </a:defRPr>
            </a:lvl8pPr>
            <a:lvl9pPr marL="3813528" indent="-224325" defTabSz="914437"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9DE77345-3493-4426-A49A-B382A696B6CC}" type="slidenum">
              <a:rPr lang="en-US" altLang="en-US" smtClean="0"/>
              <a:pPr eaLnBrk="1" hangingPunct="1">
                <a:spcBef>
                  <a:spcPct val="0"/>
                </a:spcBef>
              </a:pPr>
              <a:t>7</a:t>
            </a:fld>
            <a:endParaRPr lang="en-US" altLang="en-US"/>
          </a:p>
        </p:txBody>
      </p:sp>
    </p:spTree>
    <p:extLst>
      <p:ext uri="{BB962C8B-B14F-4D97-AF65-F5344CB8AC3E}">
        <p14:creationId xmlns:p14="http://schemas.microsoft.com/office/powerpoint/2010/main" val="3695297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a:ln/>
        </p:spPr>
      </p:sp>
      <p:sp>
        <p:nvSpPr>
          <p:cNvPr id="1280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80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Times New Roman" pitchFamily="18" charset="0"/>
              </a:defRPr>
            </a:lvl1pPr>
            <a:lvl2pPr marL="729057" indent="-280406" defTabSz="914437" eaLnBrk="0" hangingPunct="0">
              <a:spcBef>
                <a:spcPct val="30000"/>
              </a:spcBef>
              <a:defRPr sz="1200">
                <a:solidFill>
                  <a:schemeClr val="tx1"/>
                </a:solidFill>
                <a:latin typeface="Times New Roman" pitchFamily="18" charset="0"/>
              </a:defRPr>
            </a:lvl2pPr>
            <a:lvl3pPr marL="1121626" indent="-224325" defTabSz="914437" eaLnBrk="0" hangingPunct="0">
              <a:spcBef>
                <a:spcPct val="30000"/>
              </a:spcBef>
              <a:defRPr sz="1200">
                <a:solidFill>
                  <a:schemeClr val="tx1"/>
                </a:solidFill>
                <a:latin typeface="Times New Roman" pitchFamily="18" charset="0"/>
              </a:defRPr>
            </a:lvl3pPr>
            <a:lvl4pPr marL="1570276" indent="-224325" defTabSz="914437" eaLnBrk="0" hangingPunct="0">
              <a:spcBef>
                <a:spcPct val="30000"/>
              </a:spcBef>
              <a:defRPr sz="1200">
                <a:solidFill>
                  <a:schemeClr val="tx1"/>
                </a:solidFill>
                <a:latin typeface="Times New Roman" pitchFamily="18" charset="0"/>
              </a:defRPr>
            </a:lvl4pPr>
            <a:lvl5pPr marL="2018927" indent="-224325" defTabSz="914437" eaLnBrk="0" hangingPunct="0">
              <a:spcBef>
                <a:spcPct val="30000"/>
              </a:spcBef>
              <a:defRPr sz="1200">
                <a:solidFill>
                  <a:schemeClr val="tx1"/>
                </a:solidFill>
                <a:latin typeface="Times New Roman" pitchFamily="18" charset="0"/>
              </a:defRPr>
            </a:lvl5pPr>
            <a:lvl6pPr marL="2467577" indent="-224325" defTabSz="914437" eaLnBrk="0" fontAlgn="base" hangingPunct="0">
              <a:spcBef>
                <a:spcPct val="30000"/>
              </a:spcBef>
              <a:spcAft>
                <a:spcPct val="0"/>
              </a:spcAft>
              <a:defRPr sz="1200">
                <a:solidFill>
                  <a:schemeClr val="tx1"/>
                </a:solidFill>
                <a:latin typeface="Times New Roman" pitchFamily="18" charset="0"/>
              </a:defRPr>
            </a:lvl6pPr>
            <a:lvl7pPr marL="2916227" indent="-224325" defTabSz="914437" eaLnBrk="0" fontAlgn="base" hangingPunct="0">
              <a:spcBef>
                <a:spcPct val="30000"/>
              </a:spcBef>
              <a:spcAft>
                <a:spcPct val="0"/>
              </a:spcAft>
              <a:defRPr sz="1200">
                <a:solidFill>
                  <a:schemeClr val="tx1"/>
                </a:solidFill>
                <a:latin typeface="Times New Roman" pitchFamily="18" charset="0"/>
              </a:defRPr>
            </a:lvl7pPr>
            <a:lvl8pPr marL="3364878" indent="-224325" defTabSz="914437" eaLnBrk="0" fontAlgn="base" hangingPunct="0">
              <a:spcBef>
                <a:spcPct val="30000"/>
              </a:spcBef>
              <a:spcAft>
                <a:spcPct val="0"/>
              </a:spcAft>
              <a:defRPr sz="1200">
                <a:solidFill>
                  <a:schemeClr val="tx1"/>
                </a:solidFill>
                <a:latin typeface="Times New Roman" pitchFamily="18" charset="0"/>
              </a:defRPr>
            </a:lvl8pPr>
            <a:lvl9pPr marL="3813528" indent="-224325" defTabSz="914437"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84F3316-C8FB-4EA8-9898-AB8E7CD18FD1}" type="slidenum">
              <a:rPr lang="en-US" altLang="en-US" smtClean="0"/>
              <a:pPr eaLnBrk="1" hangingPunct="1">
                <a:spcBef>
                  <a:spcPct val="0"/>
                </a:spcBef>
              </a:pPr>
              <a:t>9</a:t>
            </a:fld>
            <a:endParaRPr lang="en-US" altLang="en-US"/>
          </a:p>
        </p:txBody>
      </p:sp>
    </p:spTree>
    <p:extLst>
      <p:ext uri="{BB962C8B-B14F-4D97-AF65-F5344CB8AC3E}">
        <p14:creationId xmlns:p14="http://schemas.microsoft.com/office/powerpoint/2010/main" val="2423644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9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a:solidFill>
                  <a:schemeClr val="tx1"/>
                </a:solidFill>
                <a:latin typeface="Arial" pitchFamily="34" charset="0"/>
              </a:defRPr>
            </a:lvl1pPr>
            <a:lvl2pPr marL="702756" indent="-270291" defTabSz="914485" eaLnBrk="0" hangingPunct="0">
              <a:defRPr>
                <a:solidFill>
                  <a:schemeClr val="tx1"/>
                </a:solidFill>
                <a:latin typeface="Arial" pitchFamily="34" charset="0"/>
              </a:defRPr>
            </a:lvl2pPr>
            <a:lvl3pPr marL="1081164" indent="-216233" defTabSz="914485" eaLnBrk="0" hangingPunct="0">
              <a:defRPr>
                <a:solidFill>
                  <a:schemeClr val="tx1"/>
                </a:solidFill>
                <a:latin typeface="Arial" pitchFamily="34" charset="0"/>
              </a:defRPr>
            </a:lvl3pPr>
            <a:lvl4pPr marL="1513629" indent="-216233" defTabSz="914485" eaLnBrk="0" hangingPunct="0">
              <a:defRPr>
                <a:solidFill>
                  <a:schemeClr val="tx1"/>
                </a:solidFill>
                <a:latin typeface="Arial" pitchFamily="34" charset="0"/>
              </a:defRPr>
            </a:lvl4pPr>
            <a:lvl5pPr marL="1946095" indent="-216233" defTabSz="914485" eaLnBrk="0" hangingPunct="0">
              <a:defRPr>
                <a:solidFill>
                  <a:schemeClr val="tx1"/>
                </a:solidFill>
                <a:latin typeface="Arial" pitchFamily="34" charset="0"/>
              </a:defRPr>
            </a:lvl5pPr>
            <a:lvl6pPr marL="2378560" indent="-216233" defTabSz="914485" eaLnBrk="0" fontAlgn="base" hangingPunct="0">
              <a:spcBef>
                <a:spcPct val="0"/>
              </a:spcBef>
              <a:spcAft>
                <a:spcPct val="0"/>
              </a:spcAft>
              <a:defRPr>
                <a:solidFill>
                  <a:schemeClr val="tx1"/>
                </a:solidFill>
                <a:latin typeface="Arial" pitchFamily="34" charset="0"/>
              </a:defRPr>
            </a:lvl6pPr>
            <a:lvl7pPr marL="2811026" indent="-216233" defTabSz="914485" eaLnBrk="0" fontAlgn="base" hangingPunct="0">
              <a:spcBef>
                <a:spcPct val="0"/>
              </a:spcBef>
              <a:spcAft>
                <a:spcPct val="0"/>
              </a:spcAft>
              <a:defRPr>
                <a:solidFill>
                  <a:schemeClr val="tx1"/>
                </a:solidFill>
                <a:latin typeface="Arial" pitchFamily="34" charset="0"/>
              </a:defRPr>
            </a:lvl7pPr>
            <a:lvl8pPr marL="3243491" indent="-216233" defTabSz="914485" eaLnBrk="0" fontAlgn="base" hangingPunct="0">
              <a:spcBef>
                <a:spcPct val="0"/>
              </a:spcBef>
              <a:spcAft>
                <a:spcPct val="0"/>
              </a:spcAft>
              <a:defRPr>
                <a:solidFill>
                  <a:schemeClr val="tx1"/>
                </a:solidFill>
                <a:latin typeface="Arial" pitchFamily="34" charset="0"/>
              </a:defRPr>
            </a:lvl8pPr>
            <a:lvl9pPr marL="3675957" indent="-216233" defTabSz="914485" eaLnBrk="0" fontAlgn="base" hangingPunct="0">
              <a:spcBef>
                <a:spcPct val="0"/>
              </a:spcBef>
              <a:spcAft>
                <a:spcPct val="0"/>
              </a:spcAft>
              <a:defRPr>
                <a:solidFill>
                  <a:schemeClr val="tx1"/>
                </a:solidFill>
                <a:latin typeface="Arial" pitchFamily="34" charset="0"/>
              </a:defRPr>
            </a:lvl9pPr>
          </a:lstStyle>
          <a:p>
            <a:pPr eaLnBrk="1" hangingPunct="1"/>
            <a:fld id="{31645627-7274-4375-AE42-98B21393307D}" type="slidenum">
              <a:rPr lang="en-US" altLang="en-US" smtClean="0">
                <a:latin typeface="Times New Roman" pitchFamily="18" charset="0"/>
              </a:rPr>
              <a:pPr eaLnBrk="1" hangingPunct="1"/>
              <a:t>10</a:t>
            </a:fld>
            <a:endParaRPr lang="en-US" altLang="en-US">
              <a:latin typeface="Times New Roman" pitchFamily="18" charset="0"/>
            </a:endParaRPr>
          </a:p>
        </p:txBody>
      </p:sp>
    </p:spTree>
    <p:extLst>
      <p:ext uri="{BB962C8B-B14F-4D97-AF65-F5344CB8AC3E}">
        <p14:creationId xmlns:p14="http://schemas.microsoft.com/office/powerpoint/2010/main" val="1574405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a:solidFill>
                  <a:schemeClr val="tx1"/>
                </a:solidFill>
                <a:latin typeface="Arial" pitchFamily="34" charset="0"/>
              </a:defRPr>
            </a:lvl1pPr>
            <a:lvl2pPr marL="702756" indent="-270291" defTabSz="914485" eaLnBrk="0" hangingPunct="0">
              <a:defRPr>
                <a:solidFill>
                  <a:schemeClr val="tx1"/>
                </a:solidFill>
                <a:latin typeface="Arial" pitchFamily="34" charset="0"/>
              </a:defRPr>
            </a:lvl2pPr>
            <a:lvl3pPr marL="1081164" indent="-216233" defTabSz="914485" eaLnBrk="0" hangingPunct="0">
              <a:defRPr>
                <a:solidFill>
                  <a:schemeClr val="tx1"/>
                </a:solidFill>
                <a:latin typeface="Arial" pitchFamily="34" charset="0"/>
              </a:defRPr>
            </a:lvl3pPr>
            <a:lvl4pPr marL="1513629" indent="-216233" defTabSz="914485" eaLnBrk="0" hangingPunct="0">
              <a:defRPr>
                <a:solidFill>
                  <a:schemeClr val="tx1"/>
                </a:solidFill>
                <a:latin typeface="Arial" pitchFamily="34" charset="0"/>
              </a:defRPr>
            </a:lvl4pPr>
            <a:lvl5pPr marL="1946095" indent="-216233" defTabSz="914485" eaLnBrk="0" hangingPunct="0">
              <a:defRPr>
                <a:solidFill>
                  <a:schemeClr val="tx1"/>
                </a:solidFill>
                <a:latin typeface="Arial" pitchFamily="34" charset="0"/>
              </a:defRPr>
            </a:lvl5pPr>
            <a:lvl6pPr marL="2378560" indent="-216233" defTabSz="914485" eaLnBrk="0" fontAlgn="base" hangingPunct="0">
              <a:spcBef>
                <a:spcPct val="0"/>
              </a:spcBef>
              <a:spcAft>
                <a:spcPct val="0"/>
              </a:spcAft>
              <a:defRPr>
                <a:solidFill>
                  <a:schemeClr val="tx1"/>
                </a:solidFill>
                <a:latin typeface="Arial" pitchFamily="34" charset="0"/>
              </a:defRPr>
            </a:lvl6pPr>
            <a:lvl7pPr marL="2811026" indent="-216233" defTabSz="914485" eaLnBrk="0" fontAlgn="base" hangingPunct="0">
              <a:spcBef>
                <a:spcPct val="0"/>
              </a:spcBef>
              <a:spcAft>
                <a:spcPct val="0"/>
              </a:spcAft>
              <a:defRPr>
                <a:solidFill>
                  <a:schemeClr val="tx1"/>
                </a:solidFill>
                <a:latin typeface="Arial" pitchFamily="34" charset="0"/>
              </a:defRPr>
            </a:lvl7pPr>
            <a:lvl8pPr marL="3243491" indent="-216233" defTabSz="914485" eaLnBrk="0" fontAlgn="base" hangingPunct="0">
              <a:spcBef>
                <a:spcPct val="0"/>
              </a:spcBef>
              <a:spcAft>
                <a:spcPct val="0"/>
              </a:spcAft>
              <a:defRPr>
                <a:solidFill>
                  <a:schemeClr val="tx1"/>
                </a:solidFill>
                <a:latin typeface="Arial" pitchFamily="34" charset="0"/>
              </a:defRPr>
            </a:lvl8pPr>
            <a:lvl9pPr marL="3675957" indent="-216233" defTabSz="914485" eaLnBrk="0" fontAlgn="base" hangingPunct="0">
              <a:spcBef>
                <a:spcPct val="0"/>
              </a:spcBef>
              <a:spcAft>
                <a:spcPct val="0"/>
              </a:spcAft>
              <a:defRPr>
                <a:solidFill>
                  <a:schemeClr val="tx1"/>
                </a:solidFill>
                <a:latin typeface="Arial" pitchFamily="34" charset="0"/>
              </a:defRPr>
            </a:lvl9pPr>
          </a:lstStyle>
          <a:p>
            <a:pPr eaLnBrk="1" hangingPunct="1"/>
            <a:fld id="{C1D8568F-B789-4AD7-BD75-1EB92CB47646}" type="slidenum">
              <a:rPr lang="en-US" altLang="en-US" smtClean="0">
                <a:latin typeface="Times New Roman" pitchFamily="18" charset="0"/>
              </a:rPr>
              <a:pPr eaLnBrk="1" hangingPunct="1"/>
              <a:t>11</a:t>
            </a:fld>
            <a:endParaRPr lang="en-US" altLang="en-US">
              <a:latin typeface="Times New Roman" pitchFamily="18" charset="0"/>
            </a:endParaRPr>
          </a:p>
        </p:txBody>
      </p:sp>
    </p:spTree>
    <p:extLst>
      <p:ext uri="{BB962C8B-B14F-4D97-AF65-F5344CB8AC3E}">
        <p14:creationId xmlns:p14="http://schemas.microsoft.com/office/powerpoint/2010/main" val="4233174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11/14/2018</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91114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50754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11/14/2018</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75362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3">
            <a:extLst>
              <a:ext uri="{FF2B5EF4-FFF2-40B4-BE49-F238E27FC236}">
                <a16:creationId xmlns:a16="http://schemas.microsoft.com/office/drawing/2014/main" id="{CF6477D8-7CB4-40FE-993E-374B4A8625B3}"/>
              </a:ext>
            </a:extLst>
          </p:cNvPr>
          <p:cNvPicPr>
            <a:picLocks noChangeAspect="1"/>
          </p:cNvPicPr>
          <p:nvPr/>
        </p:nvPicPr>
        <p:blipFill>
          <a:blip r:embed="rId2">
            <a:clrChange>
              <a:clrFrom>
                <a:srgbClr val="F1F3F2"/>
              </a:clrFrom>
              <a:clrTo>
                <a:srgbClr val="F1F3F2">
                  <a:alpha val="0"/>
                </a:srgbClr>
              </a:clrTo>
            </a:clrChange>
            <a:extLst>
              <a:ext uri="{28A0092B-C50C-407E-A947-70E740481C1C}">
                <a14:useLocalDpi xmlns:a14="http://schemas.microsoft.com/office/drawing/2010/main" val="0"/>
              </a:ext>
            </a:extLst>
          </a:blip>
          <a:srcRect/>
          <a:stretch>
            <a:fillRect/>
          </a:stretch>
        </p:blipFill>
        <p:spPr bwMode="auto">
          <a:xfrm>
            <a:off x="2" y="-6350"/>
            <a:ext cx="12206817" cy="6864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Subtitle 2">
            <a:extLst>
              <a:ext uri="{FF2B5EF4-FFF2-40B4-BE49-F238E27FC236}">
                <a16:creationId xmlns:a16="http://schemas.microsoft.com/office/drawing/2014/main" id="{285EEED2-061D-4194-BD14-EBAC6650CF12}"/>
              </a:ext>
            </a:extLst>
          </p:cNvPr>
          <p:cNvSpPr txBox="1">
            <a:spLocks/>
          </p:cNvSpPr>
          <p:nvPr/>
        </p:nvSpPr>
        <p:spPr>
          <a:xfrm>
            <a:off x="1828800" y="3478216"/>
            <a:ext cx="9129184" cy="224472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buFont typeface="Arial" panose="020B0604020202020204" pitchFamily="34" charset="0"/>
              <a:buNone/>
              <a:defRPr/>
            </a:pPr>
            <a:endParaRPr lang="en-US" sz="2800" dirty="0"/>
          </a:p>
        </p:txBody>
      </p:sp>
      <p:sp>
        <p:nvSpPr>
          <p:cNvPr id="2" name="Title 1"/>
          <p:cNvSpPr>
            <a:spLocks noGrp="1"/>
          </p:cNvSpPr>
          <p:nvPr>
            <p:ph type="ctrTitle"/>
          </p:nvPr>
        </p:nvSpPr>
        <p:spPr>
          <a:xfrm>
            <a:off x="914400" y="1135064"/>
            <a:ext cx="10363200" cy="2001869"/>
          </a:xfrm>
        </p:spPr>
        <p:txBody>
          <a:bodyPr>
            <a:normAutofit/>
          </a:bodyPr>
          <a:lstStyle>
            <a:lvl1pPr algn="ctr">
              <a:lnSpc>
                <a:spcPct val="70000"/>
              </a:lnSpc>
              <a:defRPr sz="6000" b="1">
                <a:effectLst/>
              </a:defRPr>
            </a:lvl1pPr>
          </a:lstStyle>
          <a:p>
            <a:r>
              <a:rPr lang="en-US"/>
              <a:t>Click to edit Master title style</a:t>
            </a:r>
            <a:endParaRPr lang="en-US" dirty="0"/>
          </a:p>
        </p:txBody>
      </p:sp>
      <p:sp>
        <p:nvSpPr>
          <p:cNvPr id="3" name="Subtitle 2"/>
          <p:cNvSpPr>
            <a:spLocks noGrp="1"/>
          </p:cNvSpPr>
          <p:nvPr>
            <p:ph type="subTitle" idx="1"/>
          </p:nvPr>
        </p:nvSpPr>
        <p:spPr>
          <a:xfrm>
            <a:off x="1524000" y="3324245"/>
            <a:ext cx="91440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6884436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91784" y="681040"/>
            <a:ext cx="10362016" cy="1009651"/>
          </a:xfrm>
        </p:spPr>
        <p:txBody>
          <a:bodyPr/>
          <a:lstStyle>
            <a:lvl1pPr>
              <a:defRPr sz="4400" b="1">
                <a:effectLst/>
              </a:defRPr>
            </a:lvl1pPr>
          </a:lstStyle>
          <a:p>
            <a:r>
              <a:rPr lang="en-US"/>
              <a:t>Click to edit Master title style</a:t>
            </a:r>
            <a:endParaRPr lang="en-US" dirty="0"/>
          </a:p>
        </p:txBody>
      </p:sp>
      <p:sp>
        <p:nvSpPr>
          <p:cNvPr id="3" name="Content Placeholder 2"/>
          <p:cNvSpPr>
            <a:spLocks noGrp="1"/>
          </p:cNvSpPr>
          <p:nvPr>
            <p:ph idx="1"/>
          </p:nvPr>
        </p:nvSpPr>
        <p:spPr>
          <a:xfrm>
            <a:off x="991784" y="1985148"/>
            <a:ext cx="10362016" cy="39134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31430055"/>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10737" y="1709742"/>
            <a:ext cx="10336715" cy="2852737"/>
          </a:xfrm>
        </p:spPr>
        <p:txBody>
          <a:bodyPr anchor="b"/>
          <a:lstStyle>
            <a:lvl1pPr>
              <a:defRPr sz="6000" b="1">
                <a:effectLst/>
              </a:defRPr>
            </a:lvl1pPr>
          </a:lstStyle>
          <a:p>
            <a:r>
              <a:rPr lang="en-US"/>
              <a:t>Click to edit Master title style</a:t>
            </a:r>
            <a:endParaRPr lang="en-US" dirty="0"/>
          </a:p>
        </p:txBody>
      </p:sp>
      <p:sp>
        <p:nvSpPr>
          <p:cNvPr id="3" name="Text Placeholder 2"/>
          <p:cNvSpPr>
            <a:spLocks noGrp="1"/>
          </p:cNvSpPr>
          <p:nvPr>
            <p:ph type="body" idx="1"/>
          </p:nvPr>
        </p:nvSpPr>
        <p:spPr>
          <a:xfrm>
            <a:off x="1010735" y="4589467"/>
            <a:ext cx="10336716"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6782645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36003" y="365128"/>
            <a:ext cx="10317796" cy="1325563"/>
          </a:xfrm>
        </p:spPr>
        <p:txBody>
          <a:bodyPr/>
          <a:lstStyle>
            <a:lvl1pPr>
              <a:defRPr b="1">
                <a:effectLst/>
              </a:defRPr>
            </a:lvl1pPr>
          </a:lstStyle>
          <a:p>
            <a:r>
              <a:rPr lang="en-US"/>
              <a:t>Click to edit Master title style</a:t>
            </a:r>
            <a:endParaRPr lang="en-US" dirty="0"/>
          </a:p>
        </p:txBody>
      </p:sp>
      <p:sp>
        <p:nvSpPr>
          <p:cNvPr id="3" name="Content Placeholder 2"/>
          <p:cNvSpPr>
            <a:spLocks noGrp="1"/>
          </p:cNvSpPr>
          <p:nvPr>
            <p:ph sz="half" idx="1"/>
          </p:nvPr>
        </p:nvSpPr>
        <p:spPr>
          <a:xfrm>
            <a:off x="1036004" y="1825625"/>
            <a:ext cx="4983797"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90608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36004" y="365129"/>
            <a:ext cx="10319384" cy="1325563"/>
          </a:xfrm>
        </p:spPr>
        <p:txBody>
          <a:bodyPr/>
          <a:lstStyle>
            <a:lvl1pPr>
              <a:defRPr b="1">
                <a:effectLst/>
              </a:defRPr>
            </a:lvl1pPr>
          </a:lstStyle>
          <a:p>
            <a:r>
              <a:rPr lang="en-US"/>
              <a:t>Click to edit Master title style</a:t>
            </a:r>
            <a:endParaRPr lang="en-US" dirty="0"/>
          </a:p>
        </p:txBody>
      </p:sp>
      <p:sp>
        <p:nvSpPr>
          <p:cNvPr id="3" name="Text Placeholder 2"/>
          <p:cNvSpPr>
            <a:spLocks noGrp="1"/>
          </p:cNvSpPr>
          <p:nvPr>
            <p:ph type="body" idx="1"/>
          </p:nvPr>
        </p:nvSpPr>
        <p:spPr>
          <a:xfrm>
            <a:off x="1036004" y="1681163"/>
            <a:ext cx="496157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36003" y="2505075"/>
            <a:ext cx="496157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2"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704994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23370" y="365128"/>
            <a:ext cx="10330431" cy="1325563"/>
          </a:xfrm>
        </p:spPr>
        <p:txBody>
          <a:bodyPr/>
          <a:lstStyle>
            <a:lvl1pPr>
              <a:defRPr b="1">
                <a:effectLst/>
              </a:defRPr>
            </a:lvl1pPr>
          </a:lstStyle>
          <a:p>
            <a:r>
              <a:rPr lang="en-US"/>
              <a:t>Click to edit Master title style</a:t>
            </a:r>
            <a:endParaRPr lang="en-US" dirty="0"/>
          </a:p>
        </p:txBody>
      </p:sp>
    </p:spTree>
    <p:extLst>
      <p:ext uri="{BB962C8B-B14F-4D97-AF65-F5344CB8AC3E}">
        <p14:creationId xmlns:p14="http://schemas.microsoft.com/office/powerpoint/2010/main" val="19657441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74918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928957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92105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29688" y="457200"/>
            <a:ext cx="3742339" cy="1600200"/>
          </a:xfrm>
        </p:spPr>
        <p:txBody>
          <a:bodyPr anchor="b"/>
          <a:lstStyle>
            <a:lvl1pPr>
              <a:defRPr sz="3200" b="1">
                <a:effectLst>
                  <a:outerShdw blurRad="38100" dist="38100" dir="2700000" algn="tl">
                    <a:srgbClr val="000000">
                      <a:alpha val="43137"/>
                    </a:srgbClr>
                  </a:outerShdw>
                </a:effectLs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9"/>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029688" y="2057400"/>
            <a:ext cx="3742339"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5167335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004419" y="365128"/>
            <a:ext cx="10349381" cy="1325563"/>
          </a:xfrm>
        </p:spPr>
        <p:txBody>
          <a:bodyPr/>
          <a:lstStyle>
            <a:lvl1pPr>
              <a:defRPr b="1">
                <a:effectLst>
                  <a:outerShdw blurRad="38100" dist="38100" dir="2700000" algn="tl">
                    <a:srgbClr val="000000">
                      <a:alpha val="43137"/>
                    </a:srgbClr>
                  </a:outerShdw>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04419" y="1825625"/>
            <a:ext cx="10349381" cy="43513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54101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lvl1pPr>
              <a:defRPr b="1">
                <a:effectLst>
                  <a:outerShdw blurRad="38100" dist="38100" dir="2700000" algn="tl">
                    <a:srgbClr val="000000">
                      <a:alpha val="43137"/>
                    </a:srgbClr>
                  </a:outerShdw>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2"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326128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Completely Blank">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A3DEA8E-58B3-41E9-9D28-D0CA87017124}"/>
              </a:ext>
            </a:extLst>
          </p:cNvPr>
          <p:cNvSpPr>
            <a:spLocks noGrp="1"/>
          </p:cNvSpPr>
          <p:nvPr>
            <p:ph type="dt" sz="half" idx="10"/>
          </p:nvPr>
        </p:nvSpPr>
        <p:spPr/>
        <p:txBody>
          <a:bodyPr/>
          <a:lstStyle/>
          <a:p>
            <a:pPr>
              <a:defRPr/>
            </a:pPr>
            <a:fld id="{CCC50C2F-3EA4-4BAE-9F05-BBB716E1A1B4}" type="datetimeFigureOut">
              <a:rPr lang="en-US" smtClean="0"/>
              <a:pPr>
                <a:defRPr/>
              </a:pPr>
              <a:t>11/14/2018</a:t>
            </a:fld>
            <a:endParaRPr lang="en-US"/>
          </a:p>
        </p:txBody>
      </p:sp>
      <p:sp>
        <p:nvSpPr>
          <p:cNvPr id="4" name="Footer Placeholder 3">
            <a:extLst>
              <a:ext uri="{FF2B5EF4-FFF2-40B4-BE49-F238E27FC236}">
                <a16:creationId xmlns:a16="http://schemas.microsoft.com/office/drawing/2014/main" id="{36753DBD-4224-4AAE-BBB0-D77CFD0C1A13}"/>
              </a:ext>
            </a:extLst>
          </p:cNvPr>
          <p:cNvSpPr>
            <a:spLocks noGrp="1"/>
          </p:cNvSpPr>
          <p:nvPr>
            <p:ph type="ftr" sz="quarter" idx="11"/>
          </p:nvPr>
        </p:nvSpPr>
        <p:spPr/>
        <p:txBody>
          <a:bodyPr/>
          <a:lstStyle/>
          <a:p>
            <a:pPr>
              <a:defRPr/>
            </a:pPr>
            <a:endParaRPr lang="en-US"/>
          </a:p>
        </p:txBody>
      </p:sp>
    </p:spTree>
    <p:extLst>
      <p:ext uri="{BB962C8B-B14F-4D97-AF65-F5344CB8AC3E}">
        <p14:creationId xmlns:p14="http://schemas.microsoft.com/office/powerpoint/2010/main" val="769969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11/14/2018</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2568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4433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6703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4211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04100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11/14/2018</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63103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91726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11/14/2018</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8086042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A5C8040-F10F-489C-833A-34A90C4C336F}"/>
              </a:ext>
            </a:extLst>
          </p:cNvPr>
          <p:cNvSpPr>
            <a:spLocks noGrp="1"/>
          </p:cNvSpPr>
          <p:nvPr>
            <p:ph type="title"/>
          </p:nvPr>
        </p:nvSpPr>
        <p:spPr bwMode="auto">
          <a:xfrm>
            <a:off x="838200" y="365128"/>
            <a:ext cx="10515600" cy="1325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DEE7BC02-C74A-4956-95D4-68AB88742D92}"/>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175793E-523D-4BAD-9C3D-E1AD6C1E2D67}"/>
              </a:ext>
            </a:extLst>
          </p:cNvPr>
          <p:cNvSpPr>
            <a:spLocks noGrp="1"/>
          </p:cNvSpPr>
          <p:nvPr>
            <p:ph type="dt" sz="half" idx="2"/>
          </p:nvPr>
        </p:nvSpPr>
        <p:spPr>
          <a:xfrm>
            <a:off x="838200" y="6356353"/>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CCC50C2F-3EA4-4BAE-9F05-BBB716E1A1B4}" type="datetimeFigureOut">
              <a:rPr lang="en-US"/>
              <a:pPr>
                <a:defRPr/>
              </a:pPr>
              <a:t>11/14/2018</a:t>
            </a:fld>
            <a:endParaRPr lang="en-US"/>
          </a:p>
        </p:txBody>
      </p:sp>
      <p:sp>
        <p:nvSpPr>
          <p:cNvPr id="5" name="Footer Placeholder 4">
            <a:extLst>
              <a:ext uri="{FF2B5EF4-FFF2-40B4-BE49-F238E27FC236}">
                <a16:creationId xmlns:a16="http://schemas.microsoft.com/office/drawing/2014/main" id="{D422B0C5-71AE-416D-A629-3AD8EDFF1EB5}"/>
              </a:ext>
            </a:extLst>
          </p:cNvPr>
          <p:cNvSpPr>
            <a:spLocks noGrp="1"/>
          </p:cNvSpPr>
          <p:nvPr>
            <p:ph type="ftr" sz="quarter" idx="3"/>
          </p:nvPr>
        </p:nvSpPr>
        <p:spPr>
          <a:xfrm>
            <a:off x="4038600" y="6356353"/>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grpSp>
        <p:nvGrpSpPr>
          <p:cNvPr id="1030" name="Group 9">
            <a:extLst>
              <a:ext uri="{FF2B5EF4-FFF2-40B4-BE49-F238E27FC236}">
                <a16:creationId xmlns:a16="http://schemas.microsoft.com/office/drawing/2014/main" id="{B147DA5F-BABC-45CD-A124-1A2254FF4BDB}"/>
              </a:ext>
            </a:extLst>
          </p:cNvPr>
          <p:cNvGrpSpPr>
            <a:grpSpLocks/>
          </p:cNvGrpSpPr>
          <p:nvPr/>
        </p:nvGrpSpPr>
        <p:grpSpPr bwMode="auto">
          <a:xfrm>
            <a:off x="-1" y="0"/>
            <a:ext cx="12192001" cy="6858000"/>
            <a:chOff x="0" y="0"/>
            <a:chExt cx="5948514" cy="4457700"/>
          </a:xfrm>
        </p:grpSpPr>
        <p:pic>
          <p:nvPicPr>
            <p:cNvPr id="1032" name="Picture 10">
              <a:extLst>
                <a:ext uri="{FF2B5EF4-FFF2-40B4-BE49-F238E27FC236}">
                  <a16:creationId xmlns:a16="http://schemas.microsoft.com/office/drawing/2014/main" id="{93695152-A15D-4C66-AB63-8FBDDB6B4AC4}"/>
                </a:ext>
              </a:extLst>
            </p:cNvPr>
            <p:cNvPicPr>
              <a:picLocks noChangeAspect="1"/>
            </p:cNvPicPr>
            <p:nvPr/>
          </p:nvPicPr>
          <p:blipFill>
            <a:blip r:embed="rId14">
              <a:clrChange>
                <a:clrFrom>
                  <a:srgbClr val="F1F1F1"/>
                </a:clrFrom>
                <a:clrTo>
                  <a:srgbClr val="F1F1F1">
                    <a:alpha val="0"/>
                  </a:srgbClr>
                </a:clrTo>
              </a:clrChange>
              <a:extLst>
                <a:ext uri="{28A0092B-C50C-407E-A947-70E740481C1C}">
                  <a14:useLocalDpi xmlns:a14="http://schemas.microsoft.com/office/drawing/2010/main" val="0"/>
                </a:ext>
              </a:extLst>
            </a:blip>
            <a:srcRect/>
            <a:stretch>
              <a:fillRect/>
            </a:stretch>
          </p:blipFill>
          <p:spPr bwMode="auto">
            <a:xfrm>
              <a:off x="0" y="0"/>
              <a:ext cx="5943600" cy="4457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2" name="Rectangle 11">
              <a:extLst>
                <a:ext uri="{FF2B5EF4-FFF2-40B4-BE49-F238E27FC236}">
                  <a16:creationId xmlns:a16="http://schemas.microsoft.com/office/drawing/2014/main" id="{3290EB2E-50A4-4815-A3CE-F5DD362D9AE7}"/>
                </a:ext>
              </a:extLst>
            </p:cNvPr>
            <p:cNvSpPr/>
            <p:nvPr userDrawn="1"/>
          </p:nvSpPr>
          <p:spPr>
            <a:xfrm>
              <a:off x="0" y="111443"/>
              <a:ext cx="457499" cy="5716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200" dirty="0">
                  <a:ea typeface="Calibri" charset="0"/>
                  <a:cs typeface="Times New Roman" charset="0"/>
                </a:rPr>
                <a:t> </a:t>
              </a:r>
            </a:p>
          </p:txBody>
        </p:sp>
        <p:sp>
          <p:nvSpPr>
            <p:cNvPr id="13" name="Rectangle 12">
              <a:extLst>
                <a:ext uri="{FF2B5EF4-FFF2-40B4-BE49-F238E27FC236}">
                  <a16:creationId xmlns:a16="http://schemas.microsoft.com/office/drawing/2014/main" id="{0C190F04-6563-463A-B007-58E4AAFDF8A6}"/>
                </a:ext>
              </a:extLst>
            </p:cNvPr>
            <p:cNvSpPr/>
            <p:nvPr/>
          </p:nvSpPr>
          <p:spPr>
            <a:xfrm>
              <a:off x="453368" y="0"/>
              <a:ext cx="5495146" cy="1028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sz="1800"/>
            </a:p>
          </p:txBody>
        </p:sp>
      </p:grpSp>
      <p:sp>
        <p:nvSpPr>
          <p:cNvPr id="9" name="Slide Number Placeholder 5">
            <a:extLst>
              <a:ext uri="{FF2B5EF4-FFF2-40B4-BE49-F238E27FC236}">
                <a16:creationId xmlns:a16="http://schemas.microsoft.com/office/drawing/2014/main" id="{0B83C99F-33FE-441B-A38B-EF0818586999}"/>
              </a:ext>
            </a:extLst>
          </p:cNvPr>
          <p:cNvSpPr txBox="1">
            <a:spLocks/>
          </p:cNvSpPr>
          <p:nvPr/>
        </p:nvSpPr>
        <p:spPr>
          <a:xfrm>
            <a:off x="9169400" y="6509462"/>
            <a:ext cx="2743200" cy="251721"/>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7CA0EC8D-D983-41C0-810A-D48E5995A5B8}" type="slidenum">
              <a:rPr lang="en-US" sz="1800" smtClean="0">
                <a:solidFill>
                  <a:srgbClr val="A9B140"/>
                </a:solidFill>
              </a:rPr>
              <a:pPr algn="r" fontAlgn="auto">
                <a:spcBef>
                  <a:spcPts val="0"/>
                </a:spcBef>
                <a:spcAft>
                  <a:spcPts val="0"/>
                </a:spcAft>
                <a:defRPr/>
              </a:pPr>
              <a:t>‹#›</a:t>
            </a:fld>
            <a:endParaRPr lang="en-US" sz="1800" dirty="0">
              <a:solidFill>
                <a:srgbClr val="A9B140"/>
              </a:solidFill>
            </a:endParaRPr>
          </a:p>
        </p:txBody>
      </p:sp>
    </p:spTree>
    <p:extLst>
      <p:ext uri="{BB962C8B-B14F-4D97-AF65-F5344CB8AC3E}">
        <p14:creationId xmlns:p14="http://schemas.microsoft.com/office/powerpoint/2010/main" val="26978246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omments" Target="../comments/commen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CA59BF9-6B4A-4513-A761-F0F7B76512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6DB34C8E-19EE-4246-8A53-5C278DB445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8175"/>
            <a:ext cx="12191999" cy="62198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FC4A3375-CC41-7540-87EB-E5538273BB66}"/>
              </a:ext>
            </a:extLst>
          </p:cNvPr>
          <p:cNvPicPr>
            <a:picLocks noChangeAspect="1"/>
          </p:cNvPicPr>
          <p:nvPr/>
        </p:nvPicPr>
        <p:blipFill rotWithShape="1">
          <a:blip r:embed="rId2">
            <a:extLst>
              <a:ext uri="{28A0092B-C50C-407E-A947-70E740481C1C}">
                <a14:useLocalDpi xmlns:a14="http://schemas.microsoft.com/office/drawing/2010/main" val="0"/>
              </a:ext>
            </a:extLst>
          </a:blip>
          <a:srcRect l="5542" r="49304" b="-1"/>
          <a:stretch/>
        </p:blipFill>
        <p:spPr>
          <a:xfrm>
            <a:off x="446533" y="723899"/>
            <a:ext cx="6202841" cy="5666666"/>
          </a:xfrm>
          <a:prstGeom prst="rect">
            <a:avLst/>
          </a:prstGeom>
        </p:spPr>
      </p:pic>
      <p:sp>
        <p:nvSpPr>
          <p:cNvPr id="13" name="Rectangle 12">
            <a:extLst>
              <a:ext uri="{FF2B5EF4-FFF2-40B4-BE49-F238E27FC236}">
                <a16:creationId xmlns:a16="http://schemas.microsoft.com/office/drawing/2014/main" id="{CF766FAB-51B8-4B1C-A418-CDF2F6C0F1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6079" y="723899"/>
            <a:ext cx="5009388"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98C949DA-AD3D-4D8C-8B43-091F8E8B27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AC59D630-FA44-4D8B-A3B3-451C3B5D55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rgbClr val="D79732"/>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id="{B3AAE564-1BB5-4C9F-815D-432D99AFB2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63379AD-926B-DF4C-9BE4-77C1290E9E19}"/>
              </a:ext>
            </a:extLst>
          </p:cNvPr>
          <p:cNvSpPr>
            <a:spLocks noGrp="1"/>
          </p:cNvSpPr>
          <p:nvPr>
            <p:ph type="ctrTitle"/>
          </p:nvPr>
        </p:nvSpPr>
        <p:spPr>
          <a:xfrm>
            <a:off x="7261934" y="1419225"/>
            <a:ext cx="4115917" cy="2085869"/>
          </a:xfrm>
        </p:spPr>
        <p:txBody>
          <a:bodyPr>
            <a:normAutofit/>
          </a:bodyPr>
          <a:lstStyle/>
          <a:p>
            <a:pPr>
              <a:lnSpc>
                <a:spcPct val="90000"/>
              </a:lnSpc>
            </a:pPr>
            <a:r>
              <a:rPr lang="en-US">
                <a:solidFill>
                  <a:srgbClr val="FFFFFF"/>
                </a:solidFill>
              </a:rPr>
              <a:t>Legal protections for Dv survivors </a:t>
            </a:r>
          </a:p>
        </p:txBody>
      </p:sp>
      <p:grpSp>
        <p:nvGrpSpPr>
          <p:cNvPr id="10" name="Group 9">
            <a:extLst>
              <a:ext uri="{FF2B5EF4-FFF2-40B4-BE49-F238E27FC236}">
                <a16:creationId xmlns:a16="http://schemas.microsoft.com/office/drawing/2014/main" id="{89813883-492A-445B-97E1-838CB409FE1C}"/>
              </a:ext>
            </a:extLst>
          </p:cNvPr>
          <p:cNvGrpSpPr/>
          <p:nvPr/>
        </p:nvGrpSpPr>
        <p:grpSpPr>
          <a:xfrm>
            <a:off x="-256032" y="5805016"/>
            <a:ext cx="12192000" cy="1057539"/>
            <a:chOff x="0" y="5447948"/>
            <a:chExt cx="12192000" cy="1410052"/>
          </a:xfrm>
        </p:grpSpPr>
        <p:pic>
          <p:nvPicPr>
            <p:cNvPr id="12" name="Content Placeholder 4">
              <a:extLst>
                <a:ext uri="{FF2B5EF4-FFF2-40B4-BE49-F238E27FC236}">
                  <a16:creationId xmlns:a16="http://schemas.microsoft.com/office/drawing/2014/main" id="{A42F151F-04E8-4C45-9FC9-E3C1D6E312FA}"/>
                </a:ext>
              </a:extLst>
            </p:cNvPr>
            <p:cNvPicPr>
              <a:picLocks noChangeAspect="1"/>
            </p:cNvPicPr>
            <p:nvPr/>
          </p:nvPicPr>
          <p:blipFill>
            <a:blip r:embed="rId3"/>
            <a:stretch>
              <a:fillRect/>
            </a:stretch>
          </p:blipFill>
          <p:spPr>
            <a:xfrm>
              <a:off x="0" y="5447948"/>
              <a:ext cx="1812175" cy="952853"/>
            </a:xfrm>
            <a:prstGeom prst="rect">
              <a:avLst/>
            </a:prstGeom>
          </p:spPr>
        </p:pic>
        <p:sp>
          <p:nvSpPr>
            <p:cNvPr id="14" name="Rectangle 13">
              <a:extLst>
                <a:ext uri="{FF2B5EF4-FFF2-40B4-BE49-F238E27FC236}">
                  <a16:creationId xmlns:a16="http://schemas.microsoft.com/office/drawing/2014/main" id="{4D2CB584-A2BC-4172-8504-3A0BF04B319D}"/>
                </a:ext>
              </a:extLst>
            </p:cNvPr>
            <p:cNvSpPr/>
            <p:nvPr/>
          </p:nvSpPr>
          <p:spPr>
            <a:xfrm>
              <a:off x="0" y="6467302"/>
              <a:ext cx="12192000" cy="390698"/>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0" fontAlgn="base" hangingPunct="0">
                <a:spcBef>
                  <a:spcPct val="0"/>
                </a:spcBef>
                <a:spcAft>
                  <a:spcPct val="0"/>
                </a:spcAft>
              </a:pPr>
              <a:endParaRPr lang="en-US">
                <a:solidFill>
                  <a:srgbClr val="FFFFFF"/>
                </a:solidFill>
              </a:endParaRPr>
            </a:p>
          </p:txBody>
        </p:sp>
        <p:sp>
          <p:nvSpPr>
            <p:cNvPr id="16" name="Rectangle 15">
              <a:extLst>
                <a:ext uri="{FF2B5EF4-FFF2-40B4-BE49-F238E27FC236}">
                  <a16:creationId xmlns:a16="http://schemas.microsoft.com/office/drawing/2014/main" id="{32B729AA-0918-4694-B4DA-D94DE2703156}"/>
                </a:ext>
              </a:extLst>
            </p:cNvPr>
            <p:cNvSpPr/>
            <p:nvPr/>
          </p:nvSpPr>
          <p:spPr>
            <a:xfrm>
              <a:off x="0" y="6334299"/>
              <a:ext cx="12192000" cy="13300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0" fontAlgn="base" hangingPunct="0">
                <a:spcBef>
                  <a:spcPct val="0"/>
                </a:spcBef>
                <a:spcAft>
                  <a:spcPct val="0"/>
                </a:spcAft>
              </a:pPr>
              <a:endParaRPr lang="en-US">
                <a:solidFill>
                  <a:srgbClr val="FFFFFF"/>
                </a:solidFill>
              </a:endParaRPr>
            </a:p>
          </p:txBody>
        </p:sp>
      </p:grpSp>
    </p:spTree>
    <p:extLst>
      <p:ext uri="{BB962C8B-B14F-4D97-AF65-F5344CB8AC3E}">
        <p14:creationId xmlns:p14="http://schemas.microsoft.com/office/powerpoint/2010/main" val="3967257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981200" y="318541"/>
            <a:ext cx="8229600" cy="1143000"/>
          </a:xfrm>
        </p:spPr>
        <p:txBody>
          <a:bodyPr/>
          <a:lstStyle/>
          <a:p>
            <a:pPr algn="ctr" eaLnBrk="1" hangingPunct="1"/>
            <a:r>
              <a:rPr lang="en-US" altLang="en-US" dirty="0"/>
              <a:t>Criminal Legal System</a:t>
            </a:r>
          </a:p>
        </p:txBody>
      </p:sp>
      <p:sp>
        <p:nvSpPr>
          <p:cNvPr id="3" name="Content Placeholder 2"/>
          <p:cNvSpPr>
            <a:spLocks noGrp="1"/>
          </p:cNvSpPr>
          <p:nvPr>
            <p:ph idx="1"/>
          </p:nvPr>
        </p:nvSpPr>
        <p:spPr>
          <a:xfrm>
            <a:off x="1981200" y="1566699"/>
            <a:ext cx="8229600" cy="4754563"/>
          </a:xfrm>
        </p:spPr>
        <p:txBody>
          <a:bodyPr>
            <a:normAutofit/>
          </a:bodyPr>
          <a:lstStyle/>
          <a:p>
            <a:pPr eaLnBrk="1" hangingPunct="1">
              <a:defRPr/>
            </a:pPr>
            <a:r>
              <a:rPr lang="en-US" dirty="0">
                <a:solidFill>
                  <a:schemeClr val="tx1">
                    <a:lumMod val="50000"/>
                    <a:lumOff val="50000"/>
                  </a:schemeClr>
                </a:solidFill>
              </a:rPr>
              <a:t>A good  relationship with local law enforcement is necessary for any housing/homeless provider</a:t>
            </a:r>
          </a:p>
          <a:p>
            <a:pPr eaLnBrk="1" hangingPunct="1">
              <a:defRPr/>
            </a:pPr>
            <a:r>
              <a:rPr lang="en-US" dirty="0">
                <a:solidFill>
                  <a:schemeClr val="tx1">
                    <a:lumMod val="50000"/>
                    <a:lumOff val="50000"/>
                  </a:schemeClr>
                </a:solidFill>
              </a:rPr>
              <a:t>Keep in mind that a survivor may not necessarily want law enforcement involvement for many reasons:</a:t>
            </a:r>
          </a:p>
          <a:p>
            <a:pPr lvl="1" eaLnBrk="1" hangingPunct="1">
              <a:defRPr/>
            </a:pPr>
            <a:r>
              <a:rPr lang="en-US" dirty="0">
                <a:solidFill>
                  <a:schemeClr val="tx1">
                    <a:lumMod val="50000"/>
                    <a:lumOff val="50000"/>
                  </a:schemeClr>
                </a:solidFill>
              </a:rPr>
              <a:t>Immigrant and has fears about police from country of origin</a:t>
            </a:r>
          </a:p>
          <a:p>
            <a:pPr lvl="1" eaLnBrk="1" hangingPunct="1">
              <a:defRPr/>
            </a:pPr>
            <a:r>
              <a:rPr lang="en-US" dirty="0">
                <a:solidFill>
                  <a:schemeClr val="tx1">
                    <a:lumMod val="50000"/>
                    <a:lumOff val="50000"/>
                  </a:schemeClr>
                </a:solidFill>
              </a:rPr>
              <a:t>Doesn’t want partner arrested (income source or potential to be deported)</a:t>
            </a:r>
          </a:p>
          <a:p>
            <a:pPr lvl="1" eaLnBrk="1" hangingPunct="1">
              <a:defRPr/>
            </a:pPr>
            <a:r>
              <a:rPr lang="en-US" dirty="0">
                <a:solidFill>
                  <a:schemeClr val="tx1">
                    <a:lumMod val="50000"/>
                    <a:lumOff val="50000"/>
                  </a:schemeClr>
                </a:solidFill>
              </a:rPr>
              <a:t>Undocumented immigrant</a:t>
            </a:r>
          </a:p>
          <a:p>
            <a:pPr lvl="1" eaLnBrk="1" hangingPunct="1">
              <a:defRPr/>
            </a:pPr>
            <a:r>
              <a:rPr lang="en-US" dirty="0">
                <a:solidFill>
                  <a:schemeClr val="tx1">
                    <a:lumMod val="50000"/>
                    <a:lumOff val="50000"/>
                  </a:schemeClr>
                </a:solidFill>
              </a:rPr>
              <a:t>May have warrants</a:t>
            </a:r>
          </a:p>
          <a:p>
            <a:pPr lvl="1" eaLnBrk="1" hangingPunct="1">
              <a:defRPr/>
            </a:pPr>
            <a:r>
              <a:rPr lang="en-US" dirty="0">
                <a:solidFill>
                  <a:schemeClr val="tx1">
                    <a:lumMod val="50000"/>
                    <a:lumOff val="50000"/>
                  </a:schemeClr>
                </a:solidFill>
              </a:rPr>
              <a:t>From historically oppressed community; police intervention not viewed as helpful or welcome</a:t>
            </a:r>
          </a:p>
        </p:txBody>
      </p:sp>
      <p:sp>
        <p:nvSpPr>
          <p:cNvPr id="34820" name="Slide Number Placeholder 3"/>
          <p:cNvSpPr>
            <a:spLocks noGrp="1"/>
          </p:cNvSpPr>
          <p:nvPr>
            <p:ph type="sldNum" sz="quarter" idx="12"/>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FAEDDD2E-A35D-4F4D-80ED-03FD4F924A41}" type="slidenum">
              <a:rPr lang="en-US" altLang="en-US" smtClean="0">
                <a:solidFill>
                  <a:schemeClr val="bg1">
                    <a:lumMod val="50000"/>
                  </a:schemeClr>
                </a:solidFill>
                <a:latin typeface="+mj-lt"/>
              </a:rPr>
              <a:pPr eaLnBrk="1" hangingPunct="1"/>
              <a:t>10</a:t>
            </a:fld>
            <a:endParaRPr lang="en-US" altLang="en-US" dirty="0">
              <a:solidFill>
                <a:schemeClr val="bg1">
                  <a:lumMod val="50000"/>
                </a:schemeClr>
              </a:solidFill>
              <a:latin typeface="+mj-lt"/>
            </a:endParaRPr>
          </a:p>
        </p:txBody>
      </p:sp>
      <p:grpSp>
        <p:nvGrpSpPr>
          <p:cNvPr id="6" name="Group 5">
            <a:extLst>
              <a:ext uri="{FF2B5EF4-FFF2-40B4-BE49-F238E27FC236}">
                <a16:creationId xmlns:a16="http://schemas.microsoft.com/office/drawing/2014/main" id="{16BBBCB2-9DDC-4AC3-80EB-12E6B2975E25}"/>
              </a:ext>
            </a:extLst>
          </p:cNvPr>
          <p:cNvGrpSpPr/>
          <p:nvPr/>
        </p:nvGrpSpPr>
        <p:grpSpPr>
          <a:xfrm>
            <a:off x="0" y="6252885"/>
            <a:ext cx="12192000" cy="1057539"/>
            <a:chOff x="0" y="5447948"/>
            <a:chExt cx="12192000" cy="1410052"/>
          </a:xfrm>
        </p:grpSpPr>
        <p:pic>
          <p:nvPicPr>
            <p:cNvPr id="7" name="Content Placeholder 4">
              <a:extLst>
                <a:ext uri="{FF2B5EF4-FFF2-40B4-BE49-F238E27FC236}">
                  <a16:creationId xmlns:a16="http://schemas.microsoft.com/office/drawing/2014/main" id="{28004CF7-8563-44B1-9C0B-88E5137A32F8}"/>
                </a:ext>
              </a:extLst>
            </p:cNvPr>
            <p:cNvPicPr>
              <a:picLocks noChangeAspect="1"/>
            </p:cNvPicPr>
            <p:nvPr/>
          </p:nvPicPr>
          <p:blipFill>
            <a:blip r:embed="rId3"/>
            <a:stretch>
              <a:fillRect/>
            </a:stretch>
          </p:blipFill>
          <p:spPr>
            <a:xfrm>
              <a:off x="0" y="5447948"/>
              <a:ext cx="1812175" cy="952853"/>
            </a:xfrm>
            <a:prstGeom prst="rect">
              <a:avLst/>
            </a:prstGeom>
          </p:spPr>
        </p:pic>
        <p:sp>
          <p:nvSpPr>
            <p:cNvPr id="8" name="Rectangle 7">
              <a:extLst>
                <a:ext uri="{FF2B5EF4-FFF2-40B4-BE49-F238E27FC236}">
                  <a16:creationId xmlns:a16="http://schemas.microsoft.com/office/drawing/2014/main" id="{F5558CA5-27D4-459D-8130-F6CD246208E7}"/>
                </a:ext>
              </a:extLst>
            </p:cNvPr>
            <p:cNvSpPr/>
            <p:nvPr/>
          </p:nvSpPr>
          <p:spPr>
            <a:xfrm>
              <a:off x="0" y="6467302"/>
              <a:ext cx="12192000" cy="390698"/>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0" fontAlgn="base" hangingPunct="0">
                <a:spcBef>
                  <a:spcPct val="0"/>
                </a:spcBef>
                <a:spcAft>
                  <a:spcPct val="0"/>
                </a:spcAft>
              </a:pPr>
              <a:endParaRPr lang="en-US">
                <a:solidFill>
                  <a:srgbClr val="FFFFFF"/>
                </a:solidFill>
              </a:endParaRPr>
            </a:p>
          </p:txBody>
        </p:sp>
        <p:sp>
          <p:nvSpPr>
            <p:cNvPr id="9" name="Rectangle 8">
              <a:extLst>
                <a:ext uri="{FF2B5EF4-FFF2-40B4-BE49-F238E27FC236}">
                  <a16:creationId xmlns:a16="http://schemas.microsoft.com/office/drawing/2014/main" id="{76035E87-FD68-4A6E-A53B-975E436097C6}"/>
                </a:ext>
              </a:extLst>
            </p:cNvPr>
            <p:cNvSpPr/>
            <p:nvPr/>
          </p:nvSpPr>
          <p:spPr>
            <a:xfrm>
              <a:off x="0" y="6334299"/>
              <a:ext cx="12192000" cy="13300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0" fontAlgn="base" hangingPunct="0">
                <a:spcBef>
                  <a:spcPct val="0"/>
                </a:spcBef>
                <a:spcAft>
                  <a:spcPct val="0"/>
                </a:spcAft>
              </a:pPr>
              <a:endParaRPr lang="en-US">
                <a:solidFill>
                  <a:srgbClr val="FFFFFF"/>
                </a:solidFill>
              </a:endParaRPr>
            </a:p>
          </p:txBody>
        </p:sp>
      </p:grpSp>
    </p:spTree>
    <p:extLst>
      <p:ext uri="{BB962C8B-B14F-4D97-AF65-F5344CB8AC3E}">
        <p14:creationId xmlns:p14="http://schemas.microsoft.com/office/powerpoint/2010/main" val="1750735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981200" y="304800"/>
            <a:ext cx="8229600" cy="1143000"/>
          </a:xfrm>
        </p:spPr>
        <p:txBody>
          <a:bodyPr/>
          <a:lstStyle/>
          <a:p>
            <a:pPr algn="ctr" eaLnBrk="1" hangingPunct="1"/>
            <a:r>
              <a:rPr lang="en-US" altLang="en-US" dirty="0"/>
              <a:t>Civil Legal System</a:t>
            </a:r>
          </a:p>
        </p:txBody>
      </p:sp>
      <p:sp>
        <p:nvSpPr>
          <p:cNvPr id="35843" name="Content Placeholder 2"/>
          <p:cNvSpPr>
            <a:spLocks noGrp="1"/>
          </p:cNvSpPr>
          <p:nvPr>
            <p:ph idx="1"/>
          </p:nvPr>
        </p:nvSpPr>
        <p:spPr>
          <a:xfrm>
            <a:off x="1981200" y="1371601"/>
            <a:ext cx="8229600" cy="4678363"/>
          </a:xfrm>
        </p:spPr>
        <p:txBody>
          <a:bodyPr>
            <a:normAutofit/>
          </a:bodyPr>
          <a:lstStyle/>
          <a:p>
            <a:pPr eaLnBrk="1" hangingPunct="1"/>
            <a:r>
              <a:rPr lang="en-US" altLang="en-US" sz="2400" dirty="0">
                <a:solidFill>
                  <a:schemeClr val="tx1">
                    <a:lumMod val="50000"/>
                    <a:lumOff val="50000"/>
                  </a:schemeClr>
                </a:solidFill>
              </a:rPr>
              <a:t>Protection Orders—order issued by the court as a result of a petition by victim for protection from abuser</a:t>
            </a:r>
          </a:p>
          <a:p>
            <a:pPr eaLnBrk="1" hangingPunct="1"/>
            <a:r>
              <a:rPr lang="en-US" altLang="en-US" sz="2400" dirty="0">
                <a:solidFill>
                  <a:schemeClr val="tx1">
                    <a:lumMod val="50000"/>
                    <a:lumOff val="50000"/>
                  </a:schemeClr>
                </a:solidFill>
              </a:rPr>
              <a:t>Orders must be observed in any jurisdiction (Full Faith &amp; Credit)</a:t>
            </a:r>
          </a:p>
          <a:p>
            <a:pPr eaLnBrk="1" hangingPunct="1"/>
            <a:r>
              <a:rPr lang="en-US" altLang="en-US" sz="2400" dirty="0">
                <a:solidFill>
                  <a:schemeClr val="tx1">
                    <a:lumMod val="50000"/>
                    <a:lumOff val="50000"/>
                  </a:schemeClr>
                </a:solidFill>
              </a:rPr>
              <a:t>Survivors may not choose to petition for an order due to safety concerns—important that the program not require her to get a protection order </a:t>
            </a:r>
          </a:p>
        </p:txBody>
      </p:sp>
      <p:sp>
        <p:nvSpPr>
          <p:cNvPr id="5" name="Slide Number Placeholder 3"/>
          <p:cNvSpPr txBox="1">
            <a:spLocks/>
          </p:cNvSpPr>
          <p:nvPr/>
        </p:nvSpPr>
        <p:spPr>
          <a:xfrm>
            <a:off x="8763000" y="6508750"/>
            <a:ext cx="2743200" cy="365125"/>
          </a:xfrm>
          <a:prstGeom prst="rect">
            <a:avLst/>
          </a:prstGeom>
          <a:noFill/>
        </p:spPr>
        <p:txBody>
          <a:bodyPr vert="horz" lIns="91440" tIns="45720" rIns="91440" bIns="45720" rtlCol="0" anchor="ctr"/>
          <a:lstStyle>
            <a:defPPr>
              <a:defRPr lang="en-US"/>
            </a:defPPr>
            <a:lvl1pPr marL="0" algn="r" defTabSz="914400" rtl="0" eaLnBrk="0" latinLnBrk="0" hangingPunct="0">
              <a:defRPr sz="1200" kern="1200">
                <a:solidFill>
                  <a:schemeClr val="tx1"/>
                </a:solidFill>
                <a:latin typeface="Arial" pitchFamily="34" charset="0"/>
                <a:ea typeface="+mn-ea"/>
                <a:cs typeface="+mn-cs"/>
              </a:defRPr>
            </a:lvl1pPr>
            <a:lvl2pPr marL="742950" indent="-285750" algn="l" defTabSz="914400" rtl="0" eaLnBrk="0" latinLnBrk="0" hangingPunct="0">
              <a:defRPr sz="1800" kern="1200">
                <a:solidFill>
                  <a:schemeClr val="tx1"/>
                </a:solidFill>
                <a:latin typeface="Arial" pitchFamily="34" charset="0"/>
                <a:ea typeface="+mn-ea"/>
                <a:cs typeface="+mn-cs"/>
              </a:defRPr>
            </a:lvl2pPr>
            <a:lvl3pPr marL="1143000" indent="-228600" algn="l" defTabSz="914400" rtl="0" eaLnBrk="0" latinLnBrk="0" hangingPunct="0">
              <a:defRPr sz="1800" kern="1200">
                <a:solidFill>
                  <a:schemeClr val="tx1"/>
                </a:solidFill>
                <a:latin typeface="Arial" pitchFamily="34" charset="0"/>
                <a:ea typeface="+mn-ea"/>
                <a:cs typeface="+mn-cs"/>
              </a:defRPr>
            </a:lvl3pPr>
            <a:lvl4pPr marL="1600200" indent="-228600" algn="l" defTabSz="914400" rtl="0" eaLnBrk="0" latinLnBrk="0" hangingPunct="0">
              <a:defRPr sz="1800" kern="1200">
                <a:solidFill>
                  <a:schemeClr val="tx1"/>
                </a:solidFill>
                <a:latin typeface="Arial" pitchFamily="34" charset="0"/>
                <a:ea typeface="+mn-ea"/>
                <a:cs typeface="+mn-cs"/>
              </a:defRPr>
            </a:lvl4pPr>
            <a:lvl5pPr marL="2057400" indent="-228600" algn="l" defTabSz="914400" rtl="0" eaLnBrk="0" latinLnBrk="0" hangingPunct="0">
              <a:defRPr sz="1800" kern="1200">
                <a:solidFill>
                  <a:schemeClr val="tx1"/>
                </a:solidFill>
                <a:latin typeface="Arial" pitchFamily="34" charset="0"/>
                <a:ea typeface="+mn-ea"/>
                <a:cs typeface="+mn-cs"/>
              </a:defRPr>
            </a:lvl5pPr>
            <a:lvl6pPr marL="2514600" indent="-228600" algn="l" defTabSz="914400" rtl="0" eaLnBrk="0" fontAlgn="base" latinLnBrk="0" hangingPunct="0">
              <a:spcBef>
                <a:spcPct val="0"/>
              </a:spcBef>
              <a:spcAft>
                <a:spcPct val="0"/>
              </a:spcAft>
              <a:defRPr sz="1800" kern="1200">
                <a:solidFill>
                  <a:schemeClr val="tx1"/>
                </a:solidFill>
                <a:latin typeface="Arial" pitchFamily="34" charset="0"/>
                <a:ea typeface="+mn-ea"/>
                <a:cs typeface="+mn-cs"/>
              </a:defRPr>
            </a:lvl6pPr>
            <a:lvl7pPr marL="2971800" indent="-228600" algn="l" defTabSz="914400" rtl="0" eaLnBrk="0" fontAlgn="base" latinLnBrk="0" hangingPunct="0">
              <a:spcBef>
                <a:spcPct val="0"/>
              </a:spcBef>
              <a:spcAft>
                <a:spcPct val="0"/>
              </a:spcAft>
              <a:defRPr sz="1800" kern="1200">
                <a:solidFill>
                  <a:schemeClr val="tx1"/>
                </a:solidFill>
                <a:latin typeface="Arial" pitchFamily="34" charset="0"/>
                <a:ea typeface="+mn-ea"/>
                <a:cs typeface="+mn-cs"/>
              </a:defRPr>
            </a:lvl7pPr>
            <a:lvl8pPr marL="3429000" indent="-228600" algn="l" defTabSz="914400" rtl="0" eaLnBrk="0" fontAlgn="base" latinLnBrk="0" hangingPunct="0">
              <a:spcBef>
                <a:spcPct val="0"/>
              </a:spcBef>
              <a:spcAft>
                <a:spcPct val="0"/>
              </a:spcAft>
              <a:defRPr sz="1800" kern="1200">
                <a:solidFill>
                  <a:schemeClr val="tx1"/>
                </a:solidFill>
                <a:latin typeface="Arial" pitchFamily="34" charset="0"/>
                <a:ea typeface="+mn-ea"/>
                <a:cs typeface="+mn-cs"/>
              </a:defRPr>
            </a:lvl8pPr>
            <a:lvl9pPr marL="3886200" indent="-228600" algn="l" defTabSz="914400" rtl="0" eaLnBrk="0" fontAlgn="base" latinLnBrk="0" hangingPunct="0">
              <a:spcBef>
                <a:spcPct val="0"/>
              </a:spcBef>
              <a:spcAft>
                <a:spcPct val="0"/>
              </a:spcAft>
              <a:defRPr sz="1800" kern="1200">
                <a:solidFill>
                  <a:schemeClr val="tx1"/>
                </a:solidFill>
                <a:latin typeface="Arial" pitchFamily="34" charset="0"/>
                <a:ea typeface="+mn-ea"/>
                <a:cs typeface="+mn-cs"/>
              </a:defRPr>
            </a:lvl9pPr>
          </a:lstStyle>
          <a:p>
            <a:pPr eaLnBrk="1" hangingPunct="1"/>
            <a:fld id="{FAEDDD2E-A35D-4F4D-80ED-03FD4F924A41}" type="slidenum">
              <a:rPr lang="en-US" altLang="en-US" smtClean="0">
                <a:solidFill>
                  <a:schemeClr val="bg1">
                    <a:lumMod val="50000"/>
                  </a:schemeClr>
                </a:solidFill>
                <a:latin typeface="+mj-lt"/>
              </a:rPr>
              <a:pPr eaLnBrk="1" hangingPunct="1"/>
              <a:t>11</a:t>
            </a:fld>
            <a:endParaRPr lang="en-US" altLang="en-US" dirty="0">
              <a:solidFill>
                <a:schemeClr val="bg1">
                  <a:lumMod val="50000"/>
                </a:schemeClr>
              </a:solidFill>
              <a:latin typeface="+mj-lt"/>
            </a:endParaRPr>
          </a:p>
        </p:txBody>
      </p:sp>
      <p:grpSp>
        <p:nvGrpSpPr>
          <p:cNvPr id="7" name="Group 6">
            <a:extLst>
              <a:ext uri="{FF2B5EF4-FFF2-40B4-BE49-F238E27FC236}">
                <a16:creationId xmlns:a16="http://schemas.microsoft.com/office/drawing/2014/main" id="{79CDBD41-0130-4746-9811-8D5B04558093}"/>
              </a:ext>
            </a:extLst>
          </p:cNvPr>
          <p:cNvGrpSpPr/>
          <p:nvPr/>
        </p:nvGrpSpPr>
        <p:grpSpPr>
          <a:xfrm>
            <a:off x="0" y="6024430"/>
            <a:ext cx="12192000" cy="1057539"/>
            <a:chOff x="0" y="5447948"/>
            <a:chExt cx="12192000" cy="1410052"/>
          </a:xfrm>
        </p:grpSpPr>
        <p:pic>
          <p:nvPicPr>
            <p:cNvPr id="8" name="Content Placeholder 4">
              <a:extLst>
                <a:ext uri="{FF2B5EF4-FFF2-40B4-BE49-F238E27FC236}">
                  <a16:creationId xmlns:a16="http://schemas.microsoft.com/office/drawing/2014/main" id="{C72D2BC1-598E-4CC7-B68F-00D915FC01D1}"/>
                </a:ext>
              </a:extLst>
            </p:cNvPr>
            <p:cNvPicPr>
              <a:picLocks noChangeAspect="1"/>
            </p:cNvPicPr>
            <p:nvPr/>
          </p:nvPicPr>
          <p:blipFill>
            <a:blip r:embed="rId3"/>
            <a:stretch>
              <a:fillRect/>
            </a:stretch>
          </p:blipFill>
          <p:spPr>
            <a:xfrm>
              <a:off x="0" y="5447948"/>
              <a:ext cx="1812175" cy="952853"/>
            </a:xfrm>
            <a:prstGeom prst="rect">
              <a:avLst/>
            </a:prstGeom>
          </p:spPr>
        </p:pic>
        <p:sp>
          <p:nvSpPr>
            <p:cNvPr id="9" name="Rectangle 8">
              <a:extLst>
                <a:ext uri="{FF2B5EF4-FFF2-40B4-BE49-F238E27FC236}">
                  <a16:creationId xmlns:a16="http://schemas.microsoft.com/office/drawing/2014/main" id="{227BED71-0A3A-44A2-B99B-775ACDBEB90A}"/>
                </a:ext>
              </a:extLst>
            </p:cNvPr>
            <p:cNvSpPr/>
            <p:nvPr/>
          </p:nvSpPr>
          <p:spPr>
            <a:xfrm>
              <a:off x="0" y="6467302"/>
              <a:ext cx="12192000" cy="390698"/>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0" fontAlgn="base" hangingPunct="0">
                <a:spcBef>
                  <a:spcPct val="0"/>
                </a:spcBef>
                <a:spcAft>
                  <a:spcPct val="0"/>
                </a:spcAft>
              </a:pPr>
              <a:endParaRPr lang="en-US">
                <a:solidFill>
                  <a:srgbClr val="FFFFFF"/>
                </a:solidFill>
              </a:endParaRPr>
            </a:p>
          </p:txBody>
        </p:sp>
        <p:sp>
          <p:nvSpPr>
            <p:cNvPr id="10" name="Rectangle 9">
              <a:extLst>
                <a:ext uri="{FF2B5EF4-FFF2-40B4-BE49-F238E27FC236}">
                  <a16:creationId xmlns:a16="http://schemas.microsoft.com/office/drawing/2014/main" id="{F0F79C85-CB47-4AFF-AA42-BD23B48E4A52}"/>
                </a:ext>
              </a:extLst>
            </p:cNvPr>
            <p:cNvSpPr/>
            <p:nvPr/>
          </p:nvSpPr>
          <p:spPr>
            <a:xfrm>
              <a:off x="0" y="6334299"/>
              <a:ext cx="12192000" cy="13300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0" fontAlgn="base" hangingPunct="0">
                <a:spcBef>
                  <a:spcPct val="0"/>
                </a:spcBef>
                <a:spcAft>
                  <a:spcPct val="0"/>
                </a:spcAft>
              </a:pPr>
              <a:endParaRPr lang="en-US">
                <a:solidFill>
                  <a:srgbClr val="FFFFFF"/>
                </a:solidFill>
              </a:endParaRPr>
            </a:p>
          </p:txBody>
        </p:sp>
      </p:grpSp>
    </p:spTree>
    <p:extLst>
      <p:ext uri="{BB962C8B-B14F-4D97-AF65-F5344CB8AC3E}">
        <p14:creationId xmlns:p14="http://schemas.microsoft.com/office/powerpoint/2010/main" val="4255986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67F79-30C9-4EF9-A6F1-C5957779ED43}"/>
              </a:ext>
            </a:extLst>
          </p:cNvPr>
          <p:cNvSpPr txBox="1">
            <a:spLocks/>
          </p:cNvSpPr>
          <p:nvPr/>
        </p:nvSpPr>
        <p:spPr>
          <a:xfrm>
            <a:off x="1730593" y="257792"/>
            <a:ext cx="8345977" cy="772236"/>
          </a:xfrm>
          <a:prstGeom prst="rect">
            <a:avLst/>
          </a:prstGeom>
        </p:spPr>
        <p:txBody>
          <a:bodyPr/>
          <a:lst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a:lstStyle>
          <a:p>
            <a:pPr defTabSz="914400"/>
            <a:r>
              <a:rPr lang="en-US" b="1" dirty="0">
                <a:solidFill>
                  <a:srgbClr val="000000"/>
                </a:solidFill>
                <a:latin typeface="Calibri Light"/>
              </a:rPr>
              <a:t>Violence Against Women Act (2013)</a:t>
            </a:r>
          </a:p>
        </p:txBody>
      </p:sp>
      <p:sp>
        <p:nvSpPr>
          <p:cNvPr id="3" name="Content Placeholder 2">
            <a:extLst>
              <a:ext uri="{FF2B5EF4-FFF2-40B4-BE49-F238E27FC236}">
                <a16:creationId xmlns:a16="http://schemas.microsoft.com/office/drawing/2014/main" id="{B13B5428-5579-4E37-8F7E-520AE3303539}"/>
              </a:ext>
            </a:extLst>
          </p:cNvPr>
          <p:cNvSpPr txBox="1">
            <a:spLocks/>
          </p:cNvSpPr>
          <p:nvPr/>
        </p:nvSpPr>
        <p:spPr>
          <a:xfrm>
            <a:off x="2033656" y="1030029"/>
            <a:ext cx="8345977" cy="4992127"/>
          </a:xfrm>
          <a:prstGeom prst="rect">
            <a:avLst/>
          </a:prstGeom>
        </p:spPr>
        <p:txBody>
          <a:bodyPr>
            <a:normAutofit fontScale="77500" lnSpcReduction="20000"/>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914400">
              <a:lnSpc>
                <a:spcPct val="110000"/>
              </a:lnSpc>
              <a:buNone/>
            </a:pPr>
            <a:r>
              <a:rPr lang="en-US" sz="3600" dirty="0">
                <a:solidFill>
                  <a:srgbClr val="000000"/>
                </a:solidFill>
                <a:latin typeface="Calibri"/>
              </a:rPr>
              <a:t>Under VAWA, survivors have the right to:</a:t>
            </a:r>
          </a:p>
          <a:p>
            <a:pPr defTabSz="914400">
              <a:lnSpc>
                <a:spcPct val="110000"/>
              </a:lnSpc>
            </a:pPr>
            <a:r>
              <a:rPr lang="en-US" b="1" i="1" dirty="0">
                <a:solidFill>
                  <a:srgbClr val="000000"/>
                </a:solidFill>
                <a:latin typeface="Calibri"/>
              </a:rPr>
              <a:t>Be accepted into shelter/housing</a:t>
            </a:r>
            <a:r>
              <a:rPr lang="en-US" dirty="0">
                <a:solidFill>
                  <a:srgbClr val="000000"/>
                </a:solidFill>
                <a:latin typeface="Calibri"/>
              </a:rPr>
              <a:t>. For example, a housing provider cannot deny an applicant housing/assistance because of domestic violence, including a criminal history or poor credit history connected with domestic violence;</a:t>
            </a:r>
          </a:p>
          <a:p>
            <a:pPr defTabSz="914400">
              <a:lnSpc>
                <a:spcPct val="110000"/>
              </a:lnSpc>
            </a:pPr>
            <a:r>
              <a:rPr lang="en-US" b="1" i="1" dirty="0">
                <a:solidFill>
                  <a:srgbClr val="000000"/>
                </a:solidFill>
                <a:latin typeface="Calibri"/>
              </a:rPr>
              <a:t>Remove the abuser </a:t>
            </a:r>
            <a:r>
              <a:rPr lang="en-US" dirty="0">
                <a:solidFill>
                  <a:srgbClr val="000000"/>
                </a:solidFill>
                <a:latin typeface="Calibri"/>
              </a:rPr>
              <a:t>from the public housing lease or Section 8 Housing Choice Voucher and stay in the unit;</a:t>
            </a:r>
          </a:p>
          <a:p>
            <a:pPr defTabSz="914400">
              <a:lnSpc>
                <a:spcPct val="110000"/>
              </a:lnSpc>
            </a:pPr>
            <a:r>
              <a:rPr lang="en-US" b="1" i="1" dirty="0">
                <a:solidFill>
                  <a:srgbClr val="000000"/>
                </a:solidFill>
                <a:latin typeface="Calibri"/>
              </a:rPr>
              <a:t>Ensure that the PHA and Section 8 landlords honor a civil protection order</a:t>
            </a:r>
            <a:r>
              <a:rPr lang="en-US" dirty="0">
                <a:solidFill>
                  <a:srgbClr val="000000"/>
                </a:solidFill>
                <a:latin typeface="Calibri"/>
              </a:rPr>
              <a:t>, specifically if it addresses the abuser’s access to where the victim lives;</a:t>
            </a:r>
          </a:p>
          <a:p>
            <a:pPr defTabSz="914400">
              <a:lnSpc>
                <a:spcPct val="110000"/>
              </a:lnSpc>
            </a:pPr>
            <a:r>
              <a:rPr lang="en-US" b="1" i="1" dirty="0">
                <a:solidFill>
                  <a:srgbClr val="000000"/>
                </a:solidFill>
                <a:latin typeface="Calibri"/>
              </a:rPr>
              <a:t>Port </a:t>
            </a:r>
            <a:r>
              <a:rPr lang="en-US" dirty="0">
                <a:solidFill>
                  <a:srgbClr val="000000"/>
                </a:solidFill>
                <a:latin typeface="Calibri"/>
              </a:rPr>
              <a:t>(move to another location) if the victim has a Section 8 Housing Choice Voucher;</a:t>
            </a:r>
          </a:p>
          <a:p>
            <a:pPr defTabSz="914400">
              <a:lnSpc>
                <a:spcPct val="110000"/>
              </a:lnSpc>
            </a:pPr>
            <a:r>
              <a:rPr lang="en-US" b="1" i="1" dirty="0">
                <a:solidFill>
                  <a:srgbClr val="000000"/>
                </a:solidFill>
                <a:latin typeface="Calibri"/>
              </a:rPr>
              <a:t>Seek an emergency transfer</a:t>
            </a:r>
            <a:endParaRPr lang="en-US" dirty="0">
              <a:solidFill>
                <a:srgbClr val="000000"/>
              </a:solidFill>
              <a:latin typeface="Calibri"/>
            </a:endParaRPr>
          </a:p>
          <a:p>
            <a:pPr marL="0" indent="0" defTabSz="914400">
              <a:lnSpc>
                <a:spcPct val="110000"/>
              </a:lnSpc>
              <a:buNone/>
            </a:pPr>
            <a:endParaRPr lang="en-US" dirty="0">
              <a:solidFill>
                <a:srgbClr val="000000"/>
              </a:solidFill>
              <a:latin typeface="Calibri"/>
            </a:endParaRPr>
          </a:p>
        </p:txBody>
      </p:sp>
    </p:spTree>
    <p:extLst>
      <p:ext uri="{BB962C8B-B14F-4D97-AF65-F5344CB8AC3E}">
        <p14:creationId xmlns:p14="http://schemas.microsoft.com/office/powerpoint/2010/main" val="2097089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2308F-971D-46ED-9041-D355D7846B86}"/>
              </a:ext>
            </a:extLst>
          </p:cNvPr>
          <p:cNvSpPr txBox="1">
            <a:spLocks/>
          </p:cNvSpPr>
          <p:nvPr/>
        </p:nvSpPr>
        <p:spPr>
          <a:xfrm>
            <a:off x="1732300" y="327621"/>
            <a:ext cx="8175567" cy="866728"/>
          </a:xfrm>
          <a:prstGeom prst="rect">
            <a:avLst/>
          </a:prstGeom>
        </p:spPr>
        <p:txBody>
          <a:bodyPr/>
          <a:lst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a:lstStyle>
          <a:p>
            <a:pPr defTabSz="914400"/>
            <a:r>
              <a:rPr lang="en-US" b="1" dirty="0">
                <a:solidFill>
                  <a:srgbClr val="000000"/>
                </a:solidFill>
                <a:latin typeface="Calibri Light"/>
              </a:rPr>
              <a:t>Violence Against Women Act (2013)</a:t>
            </a:r>
          </a:p>
        </p:txBody>
      </p:sp>
      <p:sp>
        <p:nvSpPr>
          <p:cNvPr id="3" name="Content Placeholder 2">
            <a:extLst>
              <a:ext uri="{FF2B5EF4-FFF2-40B4-BE49-F238E27FC236}">
                <a16:creationId xmlns:a16="http://schemas.microsoft.com/office/drawing/2014/main" id="{99DE8F60-B4C3-4ED6-A861-43E8695E7371}"/>
              </a:ext>
            </a:extLst>
          </p:cNvPr>
          <p:cNvSpPr txBox="1">
            <a:spLocks/>
          </p:cNvSpPr>
          <p:nvPr/>
        </p:nvSpPr>
        <p:spPr>
          <a:xfrm>
            <a:off x="1833774" y="1194350"/>
            <a:ext cx="8559907" cy="4618327"/>
          </a:xfrm>
          <a:prstGeom prst="rect">
            <a:avLst/>
          </a:prstGeom>
        </p:spPr>
        <p:txBody>
          <a:bodyPr>
            <a:noAutofit/>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914400">
              <a:buNone/>
            </a:pPr>
            <a:r>
              <a:rPr lang="en-US" sz="2200" dirty="0">
                <a:solidFill>
                  <a:srgbClr val="000000"/>
                </a:solidFill>
                <a:latin typeface="Calibri"/>
              </a:rPr>
              <a:t> </a:t>
            </a:r>
            <a:r>
              <a:rPr lang="en-US" dirty="0">
                <a:solidFill>
                  <a:srgbClr val="000000"/>
                </a:solidFill>
                <a:latin typeface="Calibri"/>
              </a:rPr>
              <a:t>Under VAWA, survivors have the right to (continued):</a:t>
            </a:r>
          </a:p>
          <a:p>
            <a:pPr defTabSz="914400"/>
            <a:r>
              <a:rPr lang="en-US" sz="2200" b="1" i="1" dirty="0">
                <a:solidFill>
                  <a:srgbClr val="000000"/>
                </a:solidFill>
                <a:latin typeface="Calibri"/>
              </a:rPr>
              <a:t>Stay in the unit</a:t>
            </a:r>
            <a:r>
              <a:rPr lang="en-US" sz="2200" dirty="0">
                <a:solidFill>
                  <a:srgbClr val="000000"/>
                </a:solidFill>
                <a:latin typeface="Calibri"/>
              </a:rPr>
              <a:t>, even if there is (or has been) criminal activity that is directly related to the domestic violence; </a:t>
            </a:r>
          </a:p>
          <a:p>
            <a:pPr defTabSz="914400"/>
            <a:r>
              <a:rPr lang="en-US" sz="2200" b="1" i="1" dirty="0">
                <a:solidFill>
                  <a:srgbClr val="000000"/>
                </a:solidFill>
                <a:latin typeface="Calibri"/>
              </a:rPr>
              <a:t>Confidentiality of information </a:t>
            </a:r>
            <a:r>
              <a:rPr lang="en-US" sz="2200" dirty="0">
                <a:solidFill>
                  <a:srgbClr val="000000"/>
                </a:solidFill>
                <a:latin typeface="Calibri"/>
              </a:rPr>
              <a:t>about domestic violence, dating violence, sexual assault, or stalking. This information can only be shared if requested by the survivor in writing, is required for use in an eviction proceeding or is otherwise required by law;</a:t>
            </a:r>
          </a:p>
          <a:p>
            <a:pPr defTabSz="914400"/>
            <a:r>
              <a:rPr lang="en-US" sz="2200" b="1" i="1" dirty="0">
                <a:solidFill>
                  <a:srgbClr val="000000"/>
                </a:solidFill>
                <a:latin typeface="Calibri"/>
              </a:rPr>
              <a:t>Self-certify</a:t>
            </a:r>
            <a:r>
              <a:rPr lang="en-US" sz="2200" dirty="0">
                <a:solidFill>
                  <a:srgbClr val="000000"/>
                </a:solidFill>
                <a:latin typeface="Calibri"/>
              </a:rPr>
              <a:t> using the HUD designated from (Form HUD-5382 -comes in 15 different languages - see appendix) or provide a signed letter from a victim service provider (includes DSV organizations), attorney, or a medical/mental health professional; or provide a police report, court order (i.e. protection/restraining order) or administrative record, if documentation is requested in writing by a housing provider.</a:t>
            </a:r>
          </a:p>
        </p:txBody>
      </p:sp>
    </p:spTree>
    <p:extLst>
      <p:ext uri="{BB962C8B-B14F-4D97-AF65-F5344CB8AC3E}">
        <p14:creationId xmlns:p14="http://schemas.microsoft.com/office/powerpoint/2010/main" val="3437119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pPr algn="ctr" eaLnBrk="1" hangingPunct="1"/>
            <a:r>
              <a:rPr lang="en-US" altLang="en-US" dirty="0"/>
              <a:t>Violence Against Women (VAWA) Act 2005</a:t>
            </a:r>
          </a:p>
        </p:txBody>
      </p:sp>
      <p:sp>
        <p:nvSpPr>
          <p:cNvPr id="3" name="Content Placeholder 2"/>
          <p:cNvSpPr>
            <a:spLocks noGrp="1"/>
          </p:cNvSpPr>
          <p:nvPr>
            <p:ph idx="1"/>
          </p:nvPr>
        </p:nvSpPr>
        <p:spPr>
          <a:xfrm>
            <a:off x="1402080" y="1709928"/>
            <a:ext cx="9375648" cy="4876800"/>
          </a:xfrm>
        </p:spPr>
        <p:txBody>
          <a:bodyPr>
            <a:normAutofit/>
          </a:bodyPr>
          <a:lstStyle/>
          <a:p>
            <a:pPr marL="566928" indent="-457200">
              <a:buClr>
                <a:schemeClr val="tx1">
                  <a:lumMod val="50000"/>
                  <a:lumOff val="50000"/>
                </a:schemeClr>
              </a:buClr>
              <a:defRPr/>
            </a:pPr>
            <a:r>
              <a:rPr lang="en-US" sz="2400" b="1" dirty="0">
                <a:solidFill>
                  <a:schemeClr val="tx1">
                    <a:lumMod val="50000"/>
                    <a:lumOff val="50000"/>
                  </a:schemeClr>
                </a:solidFill>
              </a:rPr>
              <a:t>McKinney-Vento Homeless Assistance Act and HMIS</a:t>
            </a:r>
            <a:r>
              <a:rPr lang="en-US" sz="2400" dirty="0">
                <a:solidFill>
                  <a:schemeClr val="tx1">
                    <a:lumMod val="50000"/>
                    <a:lumOff val="50000"/>
                  </a:schemeClr>
                </a:solidFill>
              </a:rPr>
              <a:t>. Homeless Management Information Systems must protect the </a:t>
            </a:r>
            <a:r>
              <a:rPr lang="en-US" sz="2400" dirty="0">
                <a:solidFill>
                  <a:schemeClr val="bg1">
                    <a:lumMod val="50000"/>
                  </a:schemeClr>
                </a:solidFill>
              </a:rPr>
              <a:t>confidentiality of victims </a:t>
            </a:r>
            <a:r>
              <a:rPr lang="en-US" sz="2400" dirty="0">
                <a:solidFill>
                  <a:schemeClr val="tx1">
                    <a:lumMod val="50000"/>
                    <a:lumOff val="50000"/>
                  </a:schemeClr>
                </a:solidFill>
              </a:rPr>
              <a:t>of domestic violence, dating violence, sexual assault and stalking seeking housing assistance.  </a:t>
            </a:r>
          </a:p>
          <a:p>
            <a:pPr marL="566928" indent="-457200">
              <a:buClr>
                <a:schemeClr val="tx1">
                  <a:lumMod val="50000"/>
                  <a:lumOff val="50000"/>
                </a:schemeClr>
              </a:buClr>
              <a:defRPr/>
            </a:pPr>
            <a:r>
              <a:rPr lang="en-US" sz="2400" dirty="0">
                <a:solidFill>
                  <a:schemeClr val="tx1">
                    <a:lumMod val="50000"/>
                    <a:lumOff val="50000"/>
                  </a:schemeClr>
                </a:solidFill>
              </a:rPr>
              <a:t>Victim Services Agencies may not enter personally identifying information for victims of domestic violence, dating violence, sexual assault, or stalking into a shared data base.</a:t>
            </a:r>
          </a:p>
          <a:p>
            <a:pPr marL="566928" indent="-457200">
              <a:buClr>
                <a:schemeClr val="accent3"/>
              </a:buClr>
              <a:defRPr/>
            </a:pPr>
            <a:endParaRPr lang="en-US" dirty="0">
              <a:solidFill>
                <a:schemeClr val="tx1">
                  <a:lumMod val="50000"/>
                  <a:lumOff val="50000"/>
                </a:schemeClr>
              </a:solidFill>
            </a:endParaRPr>
          </a:p>
        </p:txBody>
      </p:sp>
      <p:sp>
        <p:nvSpPr>
          <p:cNvPr id="7270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55F7248F-2B28-4139-96CD-15F99ADDE4F7}" type="slidenum">
              <a:rPr lang="en-US" altLang="en-US" smtClean="0">
                <a:solidFill>
                  <a:srgbClr val="FFFFFF"/>
                </a:solidFill>
              </a:rPr>
              <a:pPr eaLnBrk="1" hangingPunct="1"/>
              <a:t>4</a:t>
            </a:fld>
            <a:endParaRPr lang="en-US" altLang="en-US">
              <a:solidFill>
                <a:srgbClr val="FFFFFF"/>
              </a:solidFill>
            </a:endParaRPr>
          </a:p>
        </p:txBody>
      </p:sp>
      <p:sp>
        <p:nvSpPr>
          <p:cNvPr id="5" name="Slide Number Placeholder 3"/>
          <p:cNvSpPr txBox="1">
            <a:spLocks/>
          </p:cNvSpPr>
          <p:nvPr/>
        </p:nvSpPr>
        <p:spPr>
          <a:xfrm>
            <a:off x="8763000" y="6508750"/>
            <a:ext cx="2743200" cy="365125"/>
          </a:xfrm>
          <a:prstGeom prst="rect">
            <a:avLst/>
          </a:prstGeom>
          <a:noFill/>
        </p:spPr>
        <p:txBody>
          <a:bodyPr vert="horz" lIns="91440" tIns="45720" rIns="91440" bIns="45720" rtlCol="0" anchor="ctr"/>
          <a:lstStyle>
            <a:defPPr>
              <a:defRPr lang="en-US"/>
            </a:defPPr>
            <a:lvl1pPr marL="0" algn="r" defTabSz="914400" rtl="0" eaLnBrk="0" latinLnBrk="0" hangingPunct="0">
              <a:defRPr sz="1200" kern="1200">
                <a:solidFill>
                  <a:schemeClr val="tx1"/>
                </a:solidFill>
                <a:latin typeface="Arial" pitchFamily="34" charset="0"/>
                <a:ea typeface="+mn-ea"/>
                <a:cs typeface="+mn-cs"/>
              </a:defRPr>
            </a:lvl1pPr>
            <a:lvl2pPr marL="742950" indent="-285750" algn="l" defTabSz="914400" rtl="0" eaLnBrk="0" latinLnBrk="0" hangingPunct="0">
              <a:defRPr sz="1800" kern="1200">
                <a:solidFill>
                  <a:schemeClr val="tx1"/>
                </a:solidFill>
                <a:latin typeface="Arial" pitchFamily="34" charset="0"/>
                <a:ea typeface="+mn-ea"/>
                <a:cs typeface="+mn-cs"/>
              </a:defRPr>
            </a:lvl2pPr>
            <a:lvl3pPr marL="1143000" indent="-228600" algn="l" defTabSz="914400" rtl="0" eaLnBrk="0" latinLnBrk="0" hangingPunct="0">
              <a:defRPr sz="1800" kern="1200">
                <a:solidFill>
                  <a:schemeClr val="tx1"/>
                </a:solidFill>
                <a:latin typeface="Arial" pitchFamily="34" charset="0"/>
                <a:ea typeface="+mn-ea"/>
                <a:cs typeface="+mn-cs"/>
              </a:defRPr>
            </a:lvl3pPr>
            <a:lvl4pPr marL="1600200" indent="-228600" algn="l" defTabSz="914400" rtl="0" eaLnBrk="0" latinLnBrk="0" hangingPunct="0">
              <a:defRPr sz="1800" kern="1200">
                <a:solidFill>
                  <a:schemeClr val="tx1"/>
                </a:solidFill>
                <a:latin typeface="Arial" pitchFamily="34" charset="0"/>
                <a:ea typeface="+mn-ea"/>
                <a:cs typeface="+mn-cs"/>
              </a:defRPr>
            </a:lvl4pPr>
            <a:lvl5pPr marL="2057400" indent="-228600" algn="l" defTabSz="914400" rtl="0" eaLnBrk="0" latinLnBrk="0" hangingPunct="0">
              <a:defRPr sz="1800" kern="1200">
                <a:solidFill>
                  <a:schemeClr val="tx1"/>
                </a:solidFill>
                <a:latin typeface="Arial" pitchFamily="34" charset="0"/>
                <a:ea typeface="+mn-ea"/>
                <a:cs typeface="+mn-cs"/>
              </a:defRPr>
            </a:lvl5pPr>
            <a:lvl6pPr marL="2514600" indent="-228600" algn="l" defTabSz="914400" rtl="0" eaLnBrk="0" fontAlgn="base" latinLnBrk="0" hangingPunct="0">
              <a:spcBef>
                <a:spcPct val="0"/>
              </a:spcBef>
              <a:spcAft>
                <a:spcPct val="0"/>
              </a:spcAft>
              <a:defRPr sz="1800" kern="1200">
                <a:solidFill>
                  <a:schemeClr val="tx1"/>
                </a:solidFill>
                <a:latin typeface="Arial" pitchFamily="34" charset="0"/>
                <a:ea typeface="+mn-ea"/>
                <a:cs typeface="+mn-cs"/>
              </a:defRPr>
            </a:lvl6pPr>
            <a:lvl7pPr marL="2971800" indent="-228600" algn="l" defTabSz="914400" rtl="0" eaLnBrk="0" fontAlgn="base" latinLnBrk="0" hangingPunct="0">
              <a:spcBef>
                <a:spcPct val="0"/>
              </a:spcBef>
              <a:spcAft>
                <a:spcPct val="0"/>
              </a:spcAft>
              <a:defRPr sz="1800" kern="1200">
                <a:solidFill>
                  <a:schemeClr val="tx1"/>
                </a:solidFill>
                <a:latin typeface="Arial" pitchFamily="34" charset="0"/>
                <a:ea typeface="+mn-ea"/>
                <a:cs typeface="+mn-cs"/>
              </a:defRPr>
            </a:lvl7pPr>
            <a:lvl8pPr marL="3429000" indent="-228600" algn="l" defTabSz="914400" rtl="0" eaLnBrk="0" fontAlgn="base" latinLnBrk="0" hangingPunct="0">
              <a:spcBef>
                <a:spcPct val="0"/>
              </a:spcBef>
              <a:spcAft>
                <a:spcPct val="0"/>
              </a:spcAft>
              <a:defRPr sz="1800" kern="1200">
                <a:solidFill>
                  <a:schemeClr val="tx1"/>
                </a:solidFill>
                <a:latin typeface="Arial" pitchFamily="34" charset="0"/>
                <a:ea typeface="+mn-ea"/>
                <a:cs typeface="+mn-cs"/>
              </a:defRPr>
            </a:lvl8pPr>
            <a:lvl9pPr marL="3886200" indent="-228600" algn="l" defTabSz="914400" rtl="0" eaLnBrk="0" fontAlgn="base" latinLnBrk="0" hangingPunct="0">
              <a:spcBef>
                <a:spcPct val="0"/>
              </a:spcBef>
              <a:spcAft>
                <a:spcPct val="0"/>
              </a:spcAft>
              <a:defRPr sz="1800" kern="1200">
                <a:solidFill>
                  <a:schemeClr val="tx1"/>
                </a:solidFill>
                <a:latin typeface="Arial" pitchFamily="34" charset="0"/>
                <a:ea typeface="+mn-ea"/>
                <a:cs typeface="+mn-cs"/>
              </a:defRPr>
            </a:lvl9pPr>
          </a:lstStyle>
          <a:p>
            <a:pPr eaLnBrk="1" hangingPunct="1"/>
            <a:fld id="{FAEDDD2E-A35D-4F4D-80ED-03FD4F924A41}" type="slidenum">
              <a:rPr lang="en-US" altLang="en-US" smtClean="0">
                <a:solidFill>
                  <a:schemeClr val="bg1">
                    <a:lumMod val="50000"/>
                  </a:schemeClr>
                </a:solidFill>
                <a:latin typeface="+mj-lt"/>
              </a:rPr>
              <a:pPr eaLnBrk="1" hangingPunct="1"/>
              <a:t>4</a:t>
            </a:fld>
            <a:endParaRPr lang="en-US" altLang="en-US" dirty="0">
              <a:solidFill>
                <a:schemeClr val="bg1">
                  <a:lumMod val="50000"/>
                </a:schemeClr>
              </a:solidFill>
              <a:latin typeface="+mj-lt"/>
            </a:endParaRPr>
          </a:p>
        </p:txBody>
      </p:sp>
      <p:grpSp>
        <p:nvGrpSpPr>
          <p:cNvPr id="7" name="Group 6">
            <a:extLst>
              <a:ext uri="{FF2B5EF4-FFF2-40B4-BE49-F238E27FC236}">
                <a16:creationId xmlns:a16="http://schemas.microsoft.com/office/drawing/2014/main" id="{B8B80F09-B5C1-4BDE-B712-88E88315E2CF}"/>
              </a:ext>
            </a:extLst>
          </p:cNvPr>
          <p:cNvGrpSpPr/>
          <p:nvPr/>
        </p:nvGrpSpPr>
        <p:grpSpPr>
          <a:xfrm>
            <a:off x="0" y="6089595"/>
            <a:ext cx="12192000" cy="1057539"/>
            <a:chOff x="0" y="5447948"/>
            <a:chExt cx="12192000" cy="1410052"/>
          </a:xfrm>
        </p:grpSpPr>
        <p:pic>
          <p:nvPicPr>
            <p:cNvPr id="8" name="Content Placeholder 4">
              <a:extLst>
                <a:ext uri="{FF2B5EF4-FFF2-40B4-BE49-F238E27FC236}">
                  <a16:creationId xmlns:a16="http://schemas.microsoft.com/office/drawing/2014/main" id="{449DD7FA-3E4B-421D-AAB0-E8097F76CFCE}"/>
                </a:ext>
              </a:extLst>
            </p:cNvPr>
            <p:cNvPicPr>
              <a:picLocks noChangeAspect="1"/>
            </p:cNvPicPr>
            <p:nvPr/>
          </p:nvPicPr>
          <p:blipFill>
            <a:blip r:embed="rId2"/>
            <a:stretch>
              <a:fillRect/>
            </a:stretch>
          </p:blipFill>
          <p:spPr>
            <a:xfrm>
              <a:off x="0" y="5447948"/>
              <a:ext cx="1812175" cy="952853"/>
            </a:xfrm>
            <a:prstGeom prst="rect">
              <a:avLst/>
            </a:prstGeom>
          </p:spPr>
        </p:pic>
        <p:sp>
          <p:nvSpPr>
            <p:cNvPr id="9" name="Rectangle 8">
              <a:extLst>
                <a:ext uri="{FF2B5EF4-FFF2-40B4-BE49-F238E27FC236}">
                  <a16:creationId xmlns:a16="http://schemas.microsoft.com/office/drawing/2014/main" id="{79829815-63D6-4AD2-B9FC-1EEC66C3B7E6}"/>
                </a:ext>
              </a:extLst>
            </p:cNvPr>
            <p:cNvSpPr/>
            <p:nvPr/>
          </p:nvSpPr>
          <p:spPr>
            <a:xfrm>
              <a:off x="0" y="6467302"/>
              <a:ext cx="12192000" cy="390698"/>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0" fontAlgn="base" hangingPunct="0">
                <a:spcBef>
                  <a:spcPct val="0"/>
                </a:spcBef>
                <a:spcAft>
                  <a:spcPct val="0"/>
                </a:spcAft>
              </a:pPr>
              <a:endParaRPr lang="en-US">
                <a:solidFill>
                  <a:srgbClr val="FFFFFF"/>
                </a:solidFill>
              </a:endParaRPr>
            </a:p>
          </p:txBody>
        </p:sp>
        <p:sp>
          <p:nvSpPr>
            <p:cNvPr id="10" name="Rectangle 9">
              <a:extLst>
                <a:ext uri="{FF2B5EF4-FFF2-40B4-BE49-F238E27FC236}">
                  <a16:creationId xmlns:a16="http://schemas.microsoft.com/office/drawing/2014/main" id="{14BF5E0D-A9C9-4A22-B2A3-36C110910357}"/>
                </a:ext>
              </a:extLst>
            </p:cNvPr>
            <p:cNvSpPr/>
            <p:nvPr/>
          </p:nvSpPr>
          <p:spPr>
            <a:xfrm>
              <a:off x="0" y="6334299"/>
              <a:ext cx="12192000" cy="13300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0" fontAlgn="base" hangingPunct="0">
                <a:spcBef>
                  <a:spcPct val="0"/>
                </a:spcBef>
                <a:spcAft>
                  <a:spcPct val="0"/>
                </a:spcAft>
              </a:pPr>
              <a:endParaRPr lang="en-US">
                <a:solidFill>
                  <a:srgbClr val="FFFFFF"/>
                </a:solidFill>
              </a:endParaRPr>
            </a:p>
          </p:txBody>
        </p:sp>
      </p:grpSp>
    </p:spTree>
    <p:extLst>
      <p:ext uri="{BB962C8B-B14F-4D97-AF65-F5344CB8AC3E}">
        <p14:creationId xmlns:p14="http://schemas.microsoft.com/office/powerpoint/2010/main" val="1184888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Homeless Management Information System (HMIS) in Washington State</a:t>
            </a:r>
          </a:p>
        </p:txBody>
      </p:sp>
      <p:sp>
        <p:nvSpPr>
          <p:cNvPr id="3" name="Content Placeholder 2"/>
          <p:cNvSpPr>
            <a:spLocks noGrp="1"/>
          </p:cNvSpPr>
          <p:nvPr>
            <p:ph idx="1"/>
          </p:nvPr>
        </p:nvSpPr>
        <p:spPr>
          <a:xfrm>
            <a:off x="1627632" y="1741160"/>
            <a:ext cx="8839200" cy="5029200"/>
          </a:xfrm>
        </p:spPr>
        <p:txBody>
          <a:bodyPr>
            <a:normAutofit/>
          </a:bodyPr>
          <a:lstStyle/>
          <a:p>
            <a:r>
              <a:rPr lang="en-US" dirty="0">
                <a:solidFill>
                  <a:schemeClr val="tx1">
                    <a:lumMod val="50000"/>
                    <a:lumOff val="50000"/>
                  </a:schemeClr>
                </a:solidFill>
              </a:rPr>
              <a:t>Domestic violence agencies (“victim services agencies”) are exempt from entering personally identifying information into HMIS in accordance with Federal Law</a:t>
            </a:r>
          </a:p>
          <a:p>
            <a:r>
              <a:rPr lang="en-US" dirty="0">
                <a:solidFill>
                  <a:schemeClr val="tx1">
                    <a:lumMod val="50000"/>
                    <a:lumOff val="50000"/>
                  </a:schemeClr>
                </a:solidFill>
              </a:rPr>
              <a:t>RCW 43.185C.180 helps protect DV survivors seeking shelter or housing services outside of a domestic violence agency</a:t>
            </a:r>
          </a:p>
          <a:p>
            <a:pPr marL="0" indent="0">
              <a:buNone/>
            </a:pPr>
            <a:endParaRPr lang="en-US" sz="1400" i="1" dirty="0">
              <a:solidFill>
                <a:schemeClr val="tx1">
                  <a:lumMod val="50000"/>
                  <a:lumOff val="50000"/>
                </a:schemeClr>
              </a:solidFill>
            </a:endParaRPr>
          </a:p>
          <a:p>
            <a:pPr marL="0" indent="0">
              <a:buNone/>
            </a:pPr>
            <a:r>
              <a:rPr lang="en-US" i="1" dirty="0">
                <a:solidFill>
                  <a:schemeClr val="tx1">
                    <a:lumMod val="50000"/>
                    <a:lumOff val="50000"/>
                  </a:schemeClr>
                </a:solidFill>
              </a:rPr>
              <a:t>Personally identifying information about homeless individuals for the Washington homeless client management information system may only be collected after having obtained informed, reasonably time limited (</a:t>
            </a:r>
            <a:r>
              <a:rPr lang="en-US" i="1" dirty="0" err="1">
                <a:solidFill>
                  <a:schemeClr val="tx1">
                    <a:lumMod val="50000"/>
                    <a:lumOff val="50000"/>
                  </a:schemeClr>
                </a:solidFill>
              </a:rPr>
              <a:t>i</a:t>
            </a:r>
            <a:r>
              <a:rPr lang="en-US" i="1" dirty="0">
                <a:solidFill>
                  <a:schemeClr val="tx1">
                    <a:lumMod val="50000"/>
                    <a:lumOff val="50000"/>
                  </a:schemeClr>
                </a:solidFill>
              </a:rPr>
              <a:t>) written consent from the homeless individual to whom the information relates, or (ii) telephonic consent from the homeless individual, provided that written consent is obtained at the first time the individual is physically present at an organization with access to the Washington homeless client management information system. Safeguards consistent with federal requirements on data collection must be in place to protect homeless individuals' rights regarding their personally identifying information.</a:t>
            </a:r>
          </a:p>
        </p:txBody>
      </p:sp>
      <p:sp>
        <p:nvSpPr>
          <p:cNvPr id="4" name="Slide Number Placeholder 3"/>
          <p:cNvSpPr>
            <a:spLocks noGrp="1"/>
          </p:cNvSpPr>
          <p:nvPr>
            <p:ph type="sldNum" sz="quarter" idx="12"/>
          </p:nvPr>
        </p:nvSpPr>
        <p:spPr/>
        <p:txBody>
          <a:bodyPr/>
          <a:lstStyle/>
          <a:p>
            <a:fld id="{20B0B9CF-0517-4998-A3A9-C1259003569B}" type="slidenum">
              <a:rPr lang="en-US" smtClean="0"/>
              <a:t>5</a:t>
            </a:fld>
            <a:endParaRPr lang="en-US"/>
          </a:p>
        </p:txBody>
      </p:sp>
      <p:sp>
        <p:nvSpPr>
          <p:cNvPr id="5" name="Slide Number Placeholder 3"/>
          <p:cNvSpPr txBox="1">
            <a:spLocks/>
          </p:cNvSpPr>
          <p:nvPr/>
        </p:nvSpPr>
        <p:spPr>
          <a:xfrm>
            <a:off x="8763000" y="6508750"/>
            <a:ext cx="2743200" cy="365125"/>
          </a:xfrm>
          <a:prstGeom prst="rect">
            <a:avLst/>
          </a:prstGeom>
          <a:noFill/>
        </p:spPr>
        <p:txBody>
          <a:bodyPr vert="horz" lIns="91440" tIns="45720" rIns="91440" bIns="45720" rtlCol="0" anchor="ctr"/>
          <a:lstStyle>
            <a:defPPr>
              <a:defRPr lang="en-US"/>
            </a:defPPr>
            <a:lvl1pPr marL="0" algn="r" defTabSz="914400" rtl="0" eaLnBrk="0" latinLnBrk="0" hangingPunct="0">
              <a:defRPr sz="1200" kern="1200">
                <a:solidFill>
                  <a:schemeClr val="tx1"/>
                </a:solidFill>
                <a:latin typeface="Arial" pitchFamily="34" charset="0"/>
                <a:ea typeface="+mn-ea"/>
                <a:cs typeface="+mn-cs"/>
              </a:defRPr>
            </a:lvl1pPr>
            <a:lvl2pPr marL="742950" indent="-285750" algn="l" defTabSz="914400" rtl="0" eaLnBrk="0" latinLnBrk="0" hangingPunct="0">
              <a:defRPr sz="1800" kern="1200">
                <a:solidFill>
                  <a:schemeClr val="tx1"/>
                </a:solidFill>
                <a:latin typeface="Arial" pitchFamily="34" charset="0"/>
                <a:ea typeface="+mn-ea"/>
                <a:cs typeface="+mn-cs"/>
              </a:defRPr>
            </a:lvl2pPr>
            <a:lvl3pPr marL="1143000" indent="-228600" algn="l" defTabSz="914400" rtl="0" eaLnBrk="0" latinLnBrk="0" hangingPunct="0">
              <a:defRPr sz="1800" kern="1200">
                <a:solidFill>
                  <a:schemeClr val="tx1"/>
                </a:solidFill>
                <a:latin typeface="Arial" pitchFamily="34" charset="0"/>
                <a:ea typeface="+mn-ea"/>
                <a:cs typeface="+mn-cs"/>
              </a:defRPr>
            </a:lvl3pPr>
            <a:lvl4pPr marL="1600200" indent="-228600" algn="l" defTabSz="914400" rtl="0" eaLnBrk="0" latinLnBrk="0" hangingPunct="0">
              <a:defRPr sz="1800" kern="1200">
                <a:solidFill>
                  <a:schemeClr val="tx1"/>
                </a:solidFill>
                <a:latin typeface="Arial" pitchFamily="34" charset="0"/>
                <a:ea typeface="+mn-ea"/>
                <a:cs typeface="+mn-cs"/>
              </a:defRPr>
            </a:lvl4pPr>
            <a:lvl5pPr marL="2057400" indent="-228600" algn="l" defTabSz="914400" rtl="0" eaLnBrk="0" latinLnBrk="0" hangingPunct="0">
              <a:defRPr sz="1800" kern="1200">
                <a:solidFill>
                  <a:schemeClr val="tx1"/>
                </a:solidFill>
                <a:latin typeface="Arial" pitchFamily="34" charset="0"/>
                <a:ea typeface="+mn-ea"/>
                <a:cs typeface="+mn-cs"/>
              </a:defRPr>
            </a:lvl5pPr>
            <a:lvl6pPr marL="2514600" indent="-228600" algn="l" defTabSz="914400" rtl="0" eaLnBrk="0" fontAlgn="base" latinLnBrk="0" hangingPunct="0">
              <a:spcBef>
                <a:spcPct val="0"/>
              </a:spcBef>
              <a:spcAft>
                <a:spcPct val="0"/>
              </a:spcAft>
              <a:defRPr sz="1800" kern="1200">
                <a:solidFill>
                  <a:schemeClr val="tx1"/>
                </a:solidFill>
                <a:latin typeface="Arial" pitchFamily="34" charset="0"/>
                <a:ea typeface="+mn-ea"/>
                <a:cs typeface="+mn-cs"/>
              </a:defRPr>
            </a:lvl6pPr>
            <a:lvl7pPr marL="2971800" indent="-228600" algn="l" defTabSz="914400" rtl="0" eaLnBrk="0" fontAlgn="base" latinLnBrk="0" hangingPunct="0">
              <a:spcBef>
                <a:spcPct val="0"/>
              </a:spcBef>
              <a:spcAft>
                <a:spcPct val="0"/>
              </a:spcAft>
              <a:defRPr sz="1800" kern="1200">
                <a:solidFill>
                  <a:schemeClr val="tx1"/>
                </a:solidFill>
                <a:latin typeface="Arial" pitchFamily="34" charset="0"/>
                <a:ea typeface="+mn-ea"/>
                <a:cs typeface="+mn-cs"/>
              </a:defRPr>
            </a:lvl7pPr>
            <a:lvl8pPr marL="3429000" indent="-228600" algn="l" defTabSz="914400" rtl="0" eaLnBrk="0" fontAlgn="base" latinLnBrk="0" hangingPunct="0">
              <a:spcBef>
                <a:spcPct val="0"/>
              </a:spcBef>
              <a:spcAft>
                <a:spcPct val="0"/>
              </a:spcAft>
              <a:defRPr sz="1800" kern="1200">
                <a:solidFill>
                  <a:schemeClr val="tx1"/>
                </a:solidFill>
                <a:latin typeface="Arial" pitchFamily="34" charset="0"/>
                <a:ea typeface="+mn-ea"/>
                <a:cs typeface="+mn-cs"/>
              </a:defRPr>
            </a:lvl8pPr>
            <a:lvl9pPr marL="3886200" indent="-228600" algn="l" defTabSz="914400" rtl="0" eaLnBrk="0" fontAlgn="base" latinLnBrk="0" hangingPunct="0">
              <a:spcBef>
                <a:spcPct val="0"/>
              </a:spcBef>
              <a:spcAft>
                <a:spcPct val="0"/>
              </a:spcAft>
              <a:defRPr sz="1800" kern="1200">
                <a:solidFill>
                  <a:schemeClr val="tx1"/>
                </a:solidFill>
                <a:latin typeface="Arial" pitchFamily="34" charset="0"/>
                <a:ea typeface="+mn-ea"/>
                <a:cs typeface="+mn-cs"/>
              </a:defRPr>
            </a:lvl9pPr>
          </a:lstStyle>
          <a:p>
            <a:pPr eaLnBrk="1" hangingPunct="1"/>
            <a:fld id="{FAEDDD2E-A35D-4F4D-80ED-03FD4F924A41}" type="slidenum">
              <a:rPr lang="en-US" altLang="en-US" smtClean="0">
                <a:solidFill>
                  <a:schemeClr val="bg1">
                    <a:lumMod val="50000"/>
                  </a:schemeClr>
                </a:solidFill>
                <a:latin typeface="+mj-lt"/>
              </a:rPr>
              <a:pPr eaLnBrk="1" hangingPunct="1"/>
              <a:t>5</a:t>
            </a:fld>
            <a:endParaRPr lang="en-US" altLang="en-US" dirty="0">
              <a:solidFill>
                <a:schemeClr val="bg1">
                  <a:lumMod val="50000"/>
                </a:schemeClr>
              </a:solidFill>
              <a:latin typeface="+mj-lt"/>
            </a:endParaRPr>
          </a:p>
        </p:txBody>
      </p:sp>
      <p:grpSp>
        <p:nvGrpSpPr>
          <p:cNvPr id="7" name="Group 6">
            <a:extLst>
              <a:ext uri="{FF2B5EF4-FFF2-40B4-BE49-F238E27FC236}">
                <a16:creationId xmlns:a16="http://schemas.microsoft.com/office/drawing/2014/main" id="{E73F3BF9-FCDF-488D-8C2B-93C505EA1EC1}"/>
              </a:ext>
            </a:extLst>
          </p:cNvPr>
          <p:cNvGrpSpPr/>
          <p:nvPr/>
        </p:nvGrpSpPr>
        <p:grpSpPr>
          <a:xfrm>
            <a:off x="0" y="6241590"/>
            <a:ext cx="12192000" cy="1057539"/>
            <a:chOff x="0" y="5447948"/>
            <a:chExt cx="12192000" cy="1410052"/>
          </a:xfrm>
        </p:grpSpPr>
        <p:pic>
          <p:nvPicPr>
            <p:cNvPr id="8" name="Content Placeholder 4">
              <a:extLst>
                <a:ext uri="{FF2B5EF4-FFF2-40B4-BE49-F238E27FC236}">
                  <a16:creationId xmlns:a16="http://schemas.microsoft.com/office/drawing/2014/main" id="{27DA41B4-2079-47E7-9A83-E3DBDA463507}"/>
                </a:ext>
              </a:extLst>
            </p:cNvPr>
            <p:cNvPicPr>
              <a:picLocks noChangeAspect="1"/>
            </p:cNvPicPr>
            <p:nvPr/>
          </p:nvPicPr>
          <p:blipFill>
            <a:blip r:embed="rId2"/>
            <a:stretch>
              <a:fillRect/>
            </a:stretch>
          </p:blipFill>
          <p:spPr>
            <a:xfrm>
              <a:off x="0" y="5447948"/>
              <a:ext cx="1812175" cy="952853"/>
            </a:xfrm>
            <a:prstGeom prst="rect">
              <a:avLst/>
            </a:prstGeom>
          </p:spPr>
        </p:pic>
        <p:sp>
          <p:nvSpPr>
            <p:cNvPr id="9" name="Rectangle 8">
              <a:extLst>
                <a:ext uri="{FF2B5EF4-FFF2-40B4-BE49-F238E27FC236}">
                  <a16:creationId xmlns:a16="http://schemas.microsoft.com/office/drawing/2014/main" id="{66E79C53-A323-4325-B6AB-59D84BC95118}"/>
                </a:ext>
              </a:extLst>
            </p:cNvPr>
            <p:cNvSpPr/>
            <p:nvPr/>
          </p:nvSpPr>
          <p:spPr>
            <a:xfrm>
              <a:off x="0" y="6467302"/>
              <a:ext cx="12192000" cy="390698"/>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0" fontAlgn="base" hangingPunct="0">
                <a:spcBef>
                  <a:spcPct val="0"/>
                </a:spcBef>
                <a:spcAft>
                  <a:spcPct val="0"/>
                </a:spcAft>
              </a:pPr>
              <a:endParaRPr lang="en-US">
                <a:solidFill>
                  <a:srgbClr val="FFFFFF"/>
                </a:solidFill>
              </a:endParaRPr>
            </a:p>
          </p:txBody>
        </p:sp>
        <p:sp>
          <p:nvSpPr>
            <p:cNvPr id="10" name="Rectangle 9">
              <a:extLst>
                <a:ext uri="{FF2B5EF4-FFF2-40B4-BE49-F238E27FC236}">
                  <a16:creationId xmlns:a16="http://schemas.microsoft.com/office/drawing/2014/main" id="{0B079769-B0D2-4CBF-9FFF-4D8ECDD64C29}"/>
                </a:ext>
              </a:extLst>
            </p:cNvPr>
            <p:cNvSpPr/>
            <p:nvPr/>
          </p:nvSpPr>
          <p:spPr>
            <a:xfrm>
              <a:off x="0" y="6334299"/>
              <a:ext cx="12192000" cy="13300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0" fontAlgn="base" hangingPunct="0">
                <a:spcBef>
                  <a:spcPct val="0"/>
                </a:spcBef>
                <a:spcAft>
                  <a:spcPct val="0"/>
                </a:spcAft>
              </a:pPr>
              <a:endParaRPr lang="en-US">
                <a:solidFill>
                  <a:srgbClr val="FFFFFF"/>
                </a:solidFill>
              </a:endParaRPr>
            </a:p>
          </p:txBody>
        </p:sp>
      </p:grpSp>
    </p:spTree>
    <p:extLst>
      <p:ext uri="{BB962C8B-B14F-4D97-AF65-F5344CB8AC3E}">
        <p14:creationId xmlns:p14="http://schemas.microsoft.com/office/powerpoint/2010/main" val="1235265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normAutofit/>
          </a:bodyPr>
          <a:lstStyle/>
          <a:p>
            <a:pPr algn="ctr" eaLnBrk="1" hangingPunct="1"/>
            <a:r>
              <a:rPr lang="en-US" altLang="en-US" dirty="0"/>
              <a:t>Washington State Law</a:t>
            </a:r>
            <a:br>
              <a:rPr lang="en-US" altLang="en-US" dirty="0"/>
            </a:br>
            <a:r>
              <a:rPr lang="en-US" altLang="en-US" dirty="0"/>
              <a:t>Residential Landlord Tenant Act</a:t>
            </a:r>
          </a:p>
        </p:txBody>
      </p:sp>
      <p:sp>
        <p:nvSpPr>
          <p:cNvPr id="3" name="Content Placeholder 2"/>
          <p:cNvSpPr>
            <a:spLocks noGrp="1"/>
          </p:cNvSpPr>
          <p:nvPr>
            <p:ph idx="1"/>
          </p:nvPr>
        </p:nvSpPr>
        <p:spPr>
          <a:xfrm>
            <a:off x="581193" y="2460396"/>
            <a:ext cx="11029615" cy="3678303"/>
          </a:xfrm>
        </p:spPr>
        <p:txBody>
          <a:bodyPr>
            <a:normAutofit fontScale="62500" lnSpcReduction="20000"/>
          </a:bodyPr>
          <a:lstStyle/>
          <a:p>
            <a:pPr marL="365760" indent="-256032">
              <a:buClr>
                <a:schemeClr val="tx1">
                  <a:lumMod val="50000"/>
                  <a:lumOff val="50000"/>
                </a:schemeClr>
              </a:buClr>
              <a:buFont typeface="Georgia"/>
              <a:buChar char="•"/>
              <a:defRPr/>
            </a:pPr>
            <a:r>
              <a:rPr lang="en-US" altLang="en-US" dirty="0">
                <a:solidFill>
                  <a:schemeClr val="tx1">
                    <a:lumMod val="50000"/>
                    <a:lumOff val="50000"/>
                  </a:schemeClr>
                </a:solidFill>
              </a:rPr>
              <a:t>RCW 59.18.580:  No adverse rental decisions</a:t>
            </a:r>
          </a:p>
          <a:p>
            <a:pPr marL="868680" lvl="1" indent="-457200">
              <a:buClr>
                <a:schemeClr val="tx1">
                  <a:lumMod val="50000"/>
                  <a:lumOff val="50000"/>
                </a:schemeClr>
              </a:buClr>
              <a:defRPr/>
            </a:pPr>
            <a:r>
              <a:rPr lang="en-US" altLang="en-US" sz="3100" dirty="0">
                <a:solidFill>
                  <a:schemeClr val="tx1">
                    <a:lumMod val="50000"/>
                    <a:lumOff val="50000"/>
                  </a:schemeClr>
                </a:solidFill>
              </a:rPr>
              <a:t>If tenant or applicant is victim of domestic violence, sexual assault or stalking:</a:t>
            </a:r>
          </a:p>
          <a:p>
            <a:pPr marL="1161288" lvl="2" indent="-457200">
              <a:buClr>
                <a:schemeClr val="tx1">
                  <a:lumMod val="50000"/>
                  <a:lumOff val="50000"/>
                </a:schemeClr>
              </a:buClr>
              <a:defRPr/>
            </a:pPr>
            <a:r>
              <a:rPr lang="en-US" altLang="en-US" sz="3100" dirty="0">
                <a:solidFill>
                  <a:schemeClr val="tx1">
                    <a:lumMod val="50000"/>
                    <a:lumOff val="50000"/>
                  </a:schemeClr>
                </a:solidFill>
              </a:rPr>
              <a:t>Landlord may not terminate tenancy for that reason</a:t>
            </a:r>
          </a:p>
          <a:p>
            <a:pPr marL="1161288" lvl="2" indent="-457200">
              <a:buClr>
                <a:schemeClr val="tx1">
                  <a:lumMod val="50000"/>
                  <a:lumOff val="50000"/>
                </a:schemeClr>
              </a:buClr>
              <a:defRPr/>
            </a:pPr>
            <a:r>
              <a:rPr lang="en-US" altLang="en-US" sz="3100" dirty="0">
                <a:solidFill>
                  <a:schemeClr val="tx1">
                    <a:lumMod val="50000"/>
                    <a:lumOff val="50000"/>
                  </a:schemeClr>
                </a:solidFill>
              </a:rPr>
              <a:t>May not fail to renew a tenancy</a:t>
            </a:r>
          </a:p>
          <a:p>
            <a:pPr marL="1161288" lvl="2" indent="-457200">
              <a:buClr>
                <a:schemeClr val="tx1">
                  <a:lumMod val="50000"/>
                  <a:lumOff val="50000"/>
                </a:schemeClr>
              </a:buClr>
              <a:defRPr/>
            </a:pPr>
            <a:r>
              <a:rPr lang="en-US" altLang="en-US" sz="3100" dirty="0">
                <a:solidFill>
                  <a:schemeClr val="tx1">
                    <a:lumMod val="50000"/>
                    <a:lumOff val="50000"/>
                  </a:schemeClr>
                </a:solidFill>
              </a:rPr>
              <a:t>May not refuse to enter into a rental agreement</a:t>
            </a:r>
          </a:p>
          <a:p>
            <a:pPr marL="868680" lvl="1" indent="-457200">
              <a:buClr>
                <a:schemeClr val="tx1">
                  <a:lumMod val="50000"/>
                  <a:lumOff val="50000"/>
                </a:schemeClr>
              </a:buClr>
              <a:defRPr/>
            </a:pPr>
            <a:r>
              <a:rPr lang="en-US" altLang="en-US" sz="3100" dirty="0">
                <a:solidFill>
                  <a:schemeClr val="tx1">
                    <a:lumMod val="50000"/>
                    <a:lumOff val="50000"/>
                  </a:schemeClr>
                </a:solidFill>
              </a:rPr>
              <a:t>Landlord cannot make adverse rental decision if tenant has previously terminated a rental agreement due to DV, SA, stalking </a:t>
            </a:r>
          </a:p>
          <a:p>
            <a:pPr marL="868680" lvl="1" indent="-457200">
              <a:buClr>
                <a:schemeClr val="tx1">
                  <a:lumMod val="50000"/>
                  <a:lumOff val="50000"/>
                </a:schemeClr>
              </a:buClr>
              <a:defRPr/>
            </a:pPr>
            <a:r>
              <a:rPr lang="en-US" altLang="en-US" sz="3100" dirty="0">
                <a:solidFill>
                  <a:schemeClr val="tx1">
                    <a:lumMod val="50000"/>
                    <a:lumOff val="50000"/>
                  </a:schemeClr>
                </a:solidFill>
              </a:rPr>
              <a:t>Does not preclude adverse decisions based on other lawful factors</a:t>
            </a:r>
          </a:p>
          <a:p>
            <a:pPr marL="868680" lvl="1" indent="-457200">
              <a:buClr>
                <a:schemeClr val="tx1">
                  <a:lumMod val="50000"/>
                  <a:lumOff val="50000"/>
                </a:schemeClr>
              </a:buClr>
              <a:defRPr/>
            </a:pPr>
            <a:r>
              <a:rPr lang="en-US" altLang="en-US" sz="3100" dirty="0">
                <a:solidFill>
                  <a:schemeClr val="tx1">
                    <a:lumMod val="50000"/>
                    <a:lumOff val="50000"/>
                  </a:schemeClr>
                </a:solidFill>
              </a:rPr>
              <a:t>Tenant screening providers cannot disclose victim status or that someone previously terminated a lease due to victimization</a:t>
            </a:r>
          </a:p>
          <a:p>
            <a:pPr marL="658368" lvl="1" indent="-246888">
              <a:buFont typeface="Georgia"/>
              <a:buChar char="▫"/>
              <a:defRPr/>
            </a:pPr>
            <a:endParaRPr lang="en-US" altLang="en-US" sz="3100" dirty="0"/>
          </a:p>
          <a:p>
            <a:pPr marL="365760" indent="-256032">
              <a:buClr>
                <a:schemeClr val="accent3"/>
              </a:buClr>
              <a:buFont typeface="Georgia"/>
              <a:buChar char="•"/>
              <a:defRPr/>
            </a:pPr>
            <a:endParaRPr lang="en-US" sz="3100" dirty="0"/>
          </a:p>
        </p:txBody>
      </p:sp>
      <p:sp>
        <p:nvSpPr>
          <p:cNvPr id="6861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E0CB9E88-C5CC-4892-84A5-23119DE937DE}" type="slidenum">
              <a:rPr lang="en-US" altLang="en-US" smtClean="0">
                <a:solidFill>
                  <a:srgbClr val="FFFFFF"/>
                </a:solidFill>
              </a:rPr>
              <a:pPr eaLnBrk="1" hangingPunct="1"/>
              <a:t>6</a:t>
            </a:fld>
            <a:endParaRPr lang="en-US" altLang="en-US">
              <a:solidFill>
                <a:srgbClr val="FFFFFF"/>
              </a:solidFill>
            </a:endParaRPr>
          </a:p>
        </p:txBody>
      </p:sp>
      <p:sp>
        <p:nvSpPr>
          <p:cNvPr id="5" name="Slide Number Placeholder 3"/>
          <p:cNvSpPr txBox="1">
            <a:spLocks/>
          </p:cNvSpPr>
          <p:nvPr/>
        </p:nvSpPr>
        <p:spPr>
          <a:xfrm>
            <a:off x="8763000" y="6508750"/>
            <a:ext cx="2743200" cy="365125"/>
          </a:xfrm>
          <a:prstGeom prst="rect">
            <a:avLst/>
          </a:prstGeom>
          <a:noFill/>
        </p:spPr>
        <p:txBody>
          <a:bodyPr vert="horz" lIns="91440" tIns="45720" rIns="91440" bIns="45720" rtlCol="0" anchor="ctr"/>
          <a:lstStyle>
            <a:defPPr>
              <a:defRPr lang="en-US"/>
            </a:defPPr>
            <a:lvl1pPr marL="0" algn="r" defTabSz="914400" rtl="0" eaLnBrk="0" latinLnBrk="0" hangingPunct="0">
              <a:defRPr sz="1200" kern="1200">
                <a:solidFill>
                  <a:schemeClr val="tx1"/>
                </a:solidFill>
                <a:latin typeface="Arial" pitchFamily="34" charset="0"/>
                <a:ea typeface="+mn-ea"/>
                <a:cs typeface="+mn-cs"/>
              </a:defRPr>
            </a:lvl1pPr>
            <a:lvl2pPr marL="742950" indent="-285750" algn="l" defTabSz="914400" rtl="0" eaLnBrk="0" latinLnBrk="0" hangingPunct="0">
              <a:defRPr sz="1800" kern="1200">
                <a:solidFill>
                  <a:schemeClr val="tx1"/>
                </a:solidFill>
                <a:latin typeface="Arial" pitchFamily="34" charset="0"/>
                <a:ea typeface="+mn-ea"/>
                <a:cs typeface="+mn-cs"/>
              </a:defRPr>
            </a:lvl2pPr>
            <a:lvl3pPr marL="1143000" indent="-228600" algn="l" defTabSz="914400" rtl="0" eaLnBrk="0" latinLnBrk="0" hangingPunct="0">
              <a:defRPr sz="1800" kern="1200">
                <a:solidFill>
                  <a:schemeClr val="tx1"/>
                </a:solidFill>
                <a:latin typeface="Arial" pitchFamily="34" charset="0"/>
                <a:ea typeface="+mn-ea"/>
                <a:cs typeface="+mn-cs"/>
              </a:defRPr>
            </a:lvl3pPr>
            <a:lvl4pPr marL="1600200" indent="-228600" algn="l" defTabSz="914400" rtl="0" eaLnBrk="0" latinLnBrk="0" hangingPunct="0">
              <a:defRPr sz="1800" kern="1200">
                <a:solidFill>
                  <a:schemeClr val="tx1"/>
                </a:solidFill>
                <a:latin typeface="Arial" pitchFamily="34" charset="0"/>
                <a:ea typeface="+mn-ea"/>
                <a:cs typeface="+mn-cs"/>
              </a:defRPr>
            </a:lvl4pPr>
            <a:lvl5pPr marL="2057400" indent="-228600" algn="l" defTabSz="914400" rtl="0" eaLnBrk="0" latinLnBrk="0" hangingPunct="0">
              <a:defRPr sz="1800" kern="1200">
                <a:solidFill>
                  <a:schemeClr val="tx1"/>
                </a:solidFill>
                <a:latin typeface="Arial" pitchFamily="34" charset="0"/>
                <a:ea typeface="+mn-ea"/>
                <a:cs typeface="+mn-cs"/>
              </a:defRPr>
            </a:lvl5pPr>
            <a:lvl6pPr marL="2514600" indent="-228600" algn="l" defTabSz="914400" rtl="0" eaLnBrk="0" fontAlgn="base" latinLnBrk="0" hangingPunct="0">
              <a:spcBef>
                <a:spcPct val="0"/>
              </a:spcBef>
              <a:spcAft>
                <a:spcPct val="0"/>
              </a:spcAft>
              <a:defRPr sz="1800" kern="1200">
                <a:solidFill>
                  <a:schemeClr val="tx1"/>
                </a:solidFill>
                <a:latin typeface="Arial" pitchFamily="34" charset="0"/>
                <a:ea typeface="+mn-ea"/>
                <a:cs typeface="+mn-cs"/>
              </a:defRPr>
            </a:lvl6pPr>
            <a:lvl7pPr marL="2971800" indent="-228600" algn="l" defTabSz="914400" rtl="0" eaLnBrk="0" fontAlgn="base" latinLnBrk="0" hangingPunct="0">
              <a:spcBef>
                <a:spcPct val="0"/>
              </a:spcBef>
              <a:spcAft>
                <a:spcPct val="0"/>
              </a:spcAft>
              <a:defRPr sz="1800" kern="1200">
                <a:solidFill>
                  <a:schemeClr val="tx1"/>
                </a:solidFill>
                <a:latin typeface="Arial" pitchFamily="34" charset="0"/>
                <a:ea typeface="+mn-ea"/>
                <a:cs typeface="+mn-cs"/>
              </a:defRPr>
            </a:lvl7pPr>
            <a:lvl8pPr marL="3429000" indent="-228600" algn="l" defTabSz="914400" rtl="0" eaLnBrk="0" fontAlgn="base" latinLnBrk="0" hangingPunct="0">
              <a:spcBef>
                <a:spcPct val="0"/>
              </a:spcBef>
              <a:spcAft>
                <a:spcPct val="0"/>
              </a:spcAft>
              <a:defRPr sz="1800" kern="1200">
                <a:solidFill>
                  <a:schemeClr val="tx1"/>
                </a:solidFill>
                <a:latin typeface="Arial" pitchFamily="34" charset="0"/>
                <a:ea typeface="+mn-ea"/>
                <a:cs typeface="+mn-cs"/>
              </a:defRPr>
            </a:lvl8pPr>
            <a:lvl9pPr marL="3886200" indent="-228600" algn="l" defTabSz="914400" rtl="0" eaLnBrk="0" fontAlgn="base" latinLnBrk="0" hangingPunct="0">
              <a:spcBef>
                <a:spcPct val="0"/>
              </a:spcBef>
              <a:spcAft>
                <a:spcPct val="0"/>
              </a:spcAft>
              <a:defRPr sz="1800" kern="1200">
                <a:solidFill>
                  <a:schemeClr val="tx1"/>
                </a:solidFill>
                <a:latin typeface="Arial" pitchFamily="34" charset="0"/>
                <a:ea typeface="+mn-ea"/>
                <a:cs typeface="+mn-cs"/>
              </a:defRPr>
            </a:lvl9pPr>
          </a:lstStyle>
          <a:p>
            <a:pPr eaLnBrk="1" hangingPunct="1"/>
            <a:fld id="{FAEDDD2E-A35D-4F4D-80ED-03FD4F924A41}" type="slidenum">
              <a:rPr lang="en-US" altLang="en-US" smtClean="0">
                <a:solidFill>
                  <a:schemeClr val="bg1">
                    <a:lumMod val="50000"/>
                  </a:schemeClr>
                </a:solidFill>
                <a:latin typeface="+mj-lt"/>
              </a:rPr>
              <a:pPr eaLnBrk="1" hangingPunct="1"/>
              <a:t>6</a:t>
            </a:fld>
            <a:endParaRPr lang="en-US" altLang="en-US" dirty="0">
              <a:solidFill>
                <a:schemeClr val="bg1">
                  <a:lumMod val="50000"/>
                </a:schemeClr>
              </a:solidFill>
              <a:latin typeface="+mj-lt"/>
            </a:endParaRPr>
          </a:p>
        </p:txBody>
      </p:sp>
      <p:grpSp>
        <p:nvGrpSpPr>
          <p:cNvPr id="7" name="Group 6">
            <a:extLst>
              <a:ext uri="{FF2B5EF4-FFF2-40B4-BE49-F238E27FC236}">
                <a16:creationId xmlns:a16="http://schemas.microsoft.com/office/drawing/2014/main" id="{28FB2DAA-C1DC-48D6-8BCB-CF28D0E7A661}"/>
              </a:ext>
            </a:extLst>
          </p:cNvPr>
          <p:cNvGrpSpPr/>
          <p:nvPr/>
        </p:nvGrpSpPr>
        <p:grpSpPr>
          <a:xfrm>
            <a:off x="-88081" y="6040762"/>
            <a:ext cx="12192000" cy="1057539"/>
            <a:chOff x="0" y="5447948"/>
            <a:chExt cx="12192000" cy="1410052"/>
          </a:xfrm>
        </p:grpSpPr>
        <p:pic>
          <p:nvPicPr>
            <p:cNvPr id="8" name="Content Placeholder 4">
              <a:extLst>
                <a:ext uri="{FF2B5EF4-FFF2-40B4-BE49-F238E27FC236}">
                  <a16:creationId xmlns:a16="http://schemas.microsoft.com/office/drawing/2014/main" id="{7A459A25-B292-42CA-830A-0061BE2551A8}"/>
                </a:ext>
              </a:extLst>
            </p:cNvPr>
            <p:cNvPicPr>
              <a:picLocks noChangeAspect="1"/>
            </p:cNvPicPr>
            <p:nvPr/>
          </p:nvPicPr>
          <p:blipFill>
            <a:blip r:embed="rId2"/>
            <a:stretch>
              <a:fillRect/>
            </a:stretch>
          </p:blipFill>
          <p:spPr>
            <a:xfrm>
              <a:off x="0" y="5447948"/>
              <a:ext cx="1812175" cy="952853"/>
            </a:xfrm>
            <a:prstGeom prst="rect">
              <a:avLst/>
            </a:prstGeom>
          </p:spPr>
        </p:pic>
        <p:sp>
          <p:nvSpPr>
            <p:cNvPr id="9" name="Rectangle 8">
              <a:extLst>
                <a:ext uri="{FF2B5EF4-FFF2-40B4-BE49-F238E27FC236}">
                  <a16:creationId xmlns:a16="http://schemas.microsoft.com/office/drawing/2014/main" id="{7931B348-D5B2-4399-A6FC-5571C6FA70E8}"/>
                </a:ext>
              </a:extLst>
            </p:cNvPr>
            <p:cNvSpPr/>
            <p:nvPr/>
          </p:nvSpPr>
          <p:spPr>
            <a:xfrm>
              <a:off x="0" y="6467302"/>
              <a:ext cx="12192000" cy="390698"/>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0" fontAlgn="base" hangingPunct="0">
                <a:spcBef>
                  <a:spcPct val="0"/>
                </a:spcBef>
                <a:spcAft>
                  <a:spcPct val="0"/>
                </a:spcAft>
              </a:pPr>
              <a:endParaRPr lang="en-US">
                <a:solidFill>
                  <a:srgbClr val="FFFFFF"/>
                </a:solidFill>
              </a:endParaRPr>
            </a:p>
          </p:txBody>
        </p:sp>
        <p:sp>
          <p:nvSpPr>
            <p:cNvPr id="10" name="Rectangle 9">
              <a:extLst>
                <a:ext uri="{FF2B5EF4-FFF2-40B4-BE49-F238E27FC236}">
                  <a16:creationId xmlns:a16="http://schemas.microsoft.com/office/drawing/2014/main" id="{00270402-A4A4-4110-95B0-21ACA6A20FC6}"/>
                </a:ext>
              </a:extLst>
            </p:cNvPr>
            <p:cNvSpPr/>
            <p:nvPr/>
          </p:nvSpPr>
          <p:spPr>
            <a:xfrm>
              <a:off x="0" y="6334299"/>
              <a:ext cx="12192000" cy="13300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0" fontAlgn="base" hangingPunct="0">
                <a:spcBef>
                  <a:spcPct val="0"/>
                </a:spcBef>
                <a:spcAft>
                  <a:spcPct val="0"/>
                </a:spcAft>
              </a:pPr>
              <a:endParaRPr lang="en-US">
                <a:solidFill>
                  <a:srgbClr val="FFFFFF"/>
                </a:solidFill>
              </a:endParaRPr>
            </a:p>
          </p:txBody>
        </p:sp>
      </p:grpSp>
    </p:spTree>
    <p:extLst>
      <p:ext uri="{BB962C8B-B14F-4D97-AF65-F5344CB8AC3E}">
        <p14:creationId xmlns:p14="http://schemas.microsoft.com/office/powerpoint/2010/main" val="3176381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a:xfrm>
            <a:off x="581192" y="349317"/>
            <a:ext cx="11029616" cy="1013800"/>
          </a:xfrm>
        </p:spPr>
        <p:txBody>
          <a:bodyPr/>
          <a:lstStyle/>
          <a:p>
            <a:pPr algn="ctr" eaLnBrk="1" hangingPunct="1"/>
            <a:r>
              <a:rPr lang="en-US" altLang="en-US" dirty="0"/>
              <a:t>Termination of Rental Agreement</a:t>
            </a:r>
          </a:p>
        </p:txBody>
      </p:sp>
      <p:sp>
        <p:nvSpPr>
          <p:cNvPr id="3" name="Content Placeholder 2"/>
          <p:cNvSpPr>
            <a:spLocks noGrp="1"/>
          </p:cNvSpPr>
          <p:nvPr>
            <p:ph idx="1"/>
          </p:nvPr>
        </p:nvSpPr>
        <p:spPr/>
        <p:txBody>
          <a:bodyPr>
            <a:normAutofit/>
          </a:bodyPr>
          <a:lstStyle/>
          <a:p>
            <a:pPr marL="365760" indent="-256032">
              <a:buClr>
                <a:schemeClr val="tx1">
                  <a:lumMod val="50000"/>
                  <a:lumOff val="50000"/>
                </a:schemeClr>
              </a:buClr>
              <a:buFont typeface="Georgia"/>
              <a:buChar char="•"/>
              <a:defRPr/>
            </a:pPr>
            <a:r>
              <a:rPr lang="en-US" dirty="0">
                <a:solidFill>
                  <a:schemeClr val="tx1">
                    <a:lumMod val="50000"/>
                    <a:lumOff val="50000"/>
                  </a:schemeClr>
                </a:solidFill>
              </a:rPr>
              <a:t>Tenant discharged from obligation to pay rent at the end of the month.  The tenant still is liable for the rent for the current month </a:t>
            </a:r>
          </a:p>
          <a:p>
            <a:pPr marL="365760" indent="-256032">
              <a:buClr>
                <a:schemeClr val="tx1">
                  <a:lumMod val="50000"/>
                  <a:lumOff val="50000"/>
                </a:schemeClr>
              </a:buClr>
              <a:buFont typeface="Georgia"/>
              <a:buChar char="•"/>
              <a:defRPr/>
            </a:pPr>
            <a:r>
              <a:rPr lang="en-US" dirty="0">
                <a:solidFill>
                  <a:schemeClr val="tx1">
                    <a:lumMod val="50000"/>
                    <a:lumOff val="50000"/>
                  </a:schemeClr>
                </a:solidFill>
              </a:rPr>
              <a:t>Tenant entitled to return of full deposit (other than damages, etc.)</a:t>
            </a:r>
          </a:p>
          <a:p>
            <a:pPr marL="365760" indent="-256032">
              <a:buClr>
                <a:schemeClr val="tx1">
                  <a:lumMod val="50000"/>
                  <a:lumOff val="50000"/>
                </a:schemeClr>
              </a:buClr>
              <a:buFont typeface="Georgia"/>
              <a:buChar char="•"/>
              <a:defRPr/>
            </a:pPr>
            <a:r>
              <a:rPr lang="en-US" dirty="0">
                <a:solidFill>
                  <a:schemeClr val="tx1">
                    <a:lumMod val="50000"/>
                    <a:lumOff val="50000"/>
                  </a:schemeClr>
                </a:solidFill>
              </a:rPr>
              <a:t>Other tenants on the rental agreement who are not victims are still obligated by lease</a:t>
            </a:r>
          </a:p>
          <a:p>
            <a:pPr marL="365760" indent="-256032">
              <a:buClr>
                <a:schemeClr val="tx1">
                  <a:lumMod val="50000"/>
                  <a:lumOff val="50000"/>
                </a:schemeClr>
              </a:buClr>
              <a:buFont typeface="Georgia"/>
              <a:buChar char="•"/>
              <a:defRPr/>
            </a:pPr>
            <a:r>
              <a:rPr lang="en-US" dirty="0">
                <a:solidFill>
                  <a:schemeClr val="tx1">
                    <a:lumMod val="50000"/>
                    <a:lumOff val="50000"/>
                  </a:schemeClr>
                </a:solidFill>
              </a:rPr>
              <a:t>Victims of sexual assault, stalking or other unlawful harassment by the landlord can terminate without </a:t>
            </a:r>
            <a:r>
              <a:rPr lang="en-US" b="1" i="1" dirty="0">
                <a:solidFill>
                  <a:schemeClr val="tx1">
                    <a:lumMod val="50000"/>
                    <a:lumOff val="50000"/>
                  </a:schemeClr>
                </a:solidFill>
              </a:rPr>
              <a:t>prior</a:t>
            </a:r>
            <a:r>
              <a:rPr lang="en-US" dirty="0">
                <a:solidFill>
                  <a:schemeClr val="tx1">
                    <a:lumMod val="50000"/>
                    <a:lumOff val="50000"/>
                  </a:schemeClr>
                </a:solidFill>
              </a:rPr>
              <a:t> report to third party or getting copy of protection order</a:t>
            </a:r>
          </a:p>
        </p:txBody>
      </p:sp>
      <p:sp>
        <p:nvSpPr>
          <p:cNvPr id="70660"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D9DA443-B70F-4CFD-9B32-9DF4FA0ED72B}" type="slidenum">
              <a:rPr lang="en-US" altLang="en-US" smtClean="0">
                <a:solidFill>
                  <a:srgbClr val="FFFFFF"/>
                </a:solidFill>
              </a:rPr>
              <a:pPr eaLnBrk="1" hangingPunct="1"/>
              <a:t>7</a:t>
            </a:fld>
            <a:endParaRPr lang="en-US" altLang="en-US">
              <a:solidFill>
                <a:srgbClr val="FFFFFF"/>
              </a:solidFill>
            </a:endParaRPr>
          </a:p>
        </p:txBody>
      </p:sp>
      <p:sp>
        <p:nvSpPr>
          <p:cNvPr id="5" name="Slide Number Placeholder 3"/>
          <p:cNvSpPr txBox="1">
            <a:spLocks/>
          </p:cNvSpPr>
          <p:nvPr/>
        </p:nvSpPr>
        <p:spPr>
          <a:xfrm>
            <a:off x="8763000" y="6508750"/>
            <a:ext cx="2743200" cy="365125"/>
          </a:xfrm>
          <a:prstGeom prst="rect">
            <a:avLst/>
          </a:prstGeom>
          <a:noFill/>
        </p:spPr>
        <p:txBody>
          <a:bodyPr vert="horz" lIns="91440" tIns="45720" rIns="91440" bIns="45720" rtlCol="0" anchor="ctr"/>
          <a:lstStyle>
            <a:defPPr>
              <a:defRPr lang="en-US"/>
            </a:defPPr>
            <a:lvl1pPr marL="0" algn="r" defTabSz="914400" rtl="0" eaLnBrk="0" latinLnBrk="0" hangingPunct="0">
              <a:defRPr sz="1200" kern="1200">
                <a:solidFill>
                  <a:schemeClr val="tx1"/>
                </a:solidFill>
                <a:latin typeface="Arial" pitchFamily="34" charset="0"/>
                <a:ea typeface="+mn-ea"/>
                <a:cs typeface="+mn-cs"/>
              </a:defRPr>
            </a:lvl1pPr>
            <a:lvl2pPr marL="742950" indent="-285750" algn="l" defTabSz="914400" rtl="0" eaLnBrk="0" latinLnBrk="0" hangingPunct="0">
              <a:defRPr sz="1800" kern="1200">
                <a:solidFill>
                  <a:schemeClr val="tx1"/>
                </a:solidFill>
                <a:latin typeface="Arial" pitchFamily="34" charset="0"/>
                <a:ea typeface="+mn-ea"/>
                <a:cs typeface="+mn-cs"/>
              </a:defRPr>
            </a:lvl2pPr>
            <a:lvl3pPr marL="1143000" indent="-228600" algn="l" defTabSz="914400" rtl="0" eaLnBrk="0" latinLnBrk="0" hangingPunct="0">
              <a:defRPr sz="1800" kern="1200">
                <a:solidFill>
                  <a:schemeClr val="tx1"/>
                </a:solidFill>
                <a:latin typeface="Arial" pitchFamily="34" charset="0"/>
                <a:ea typeface="+mn-ea"/>
                <a:cs typeface="+mn-cs"/>
              </a:defRPr>
            </a:lvl3pPr>
            <a:lvl4pPr marL="1600200" indent="-228600" algn="l" defTabSz="914400" rtl="0" eaLnBrk="0" latinLnBrk="0" hangingPunct="0">
              <a:defRPr sz="1800" kern="1200">
                <a:solidFill>
                  <a:schemeClr val="tx1"/>
                </a:solidFill>
                <a:latin typeface="Arial" pitchFamily="34" charset="0"/>
                <a:ea typeface="+mn-ea"/>
                <a:cs typeface="+mn-cs"/>
              </a:defRPr>
            </a:lvl4pPr>
            <a:lvl5pPr marL="2057400" indent="-228600" algn="l" defTabSz="914400" rtl="0" eaLnBrk="0" latinLnBrk="0" hangingPunct="0">
              <a:defRPr sz="1800" kern="1200">
                <a:solidFill>
                  <a:schemeClr val="tx1"/>
                </a:solidFill>
                <a:latin typeface="Arial" pitchFamily="34" charset="0"/>
                <a:ea typeface="+mn-ea"/>
                <a:cs typeface="+mn-cs"/>
              </a:defRPr>
            </a:lvl5pPr>
            <a:lvl6pPr marL="2514600" indent="-228600" algn="l" defTabSz="914400" rtl="0" eaLnBrk="0" fontAlgn="base" latinLnBrk="0" hangingPunct="0">
              <a:spcBef>
                <a:spcPct val="0"/>
              </a:spcBef>
              <a:spcAft>
                <a:spcPct val="0"/>
              </a:spcAft>
              <a:defRPr sz="1800" kern="1200">
                <a:solidFill>
                  <a:schemeClr val="tx1"/>
                </a:solidFill>
                <a:latin typeface="Arial" pitchFamily="34" charset="0"/>
                <a:ea typeface="+mn-ea"/>
                <a:cs typeface="+mn-cs"/>
              </a:defRPr>
            </a:lvl6pPr>
            <a:lvl7pPr marL="2971800" indent="-228600" algn="l" defTabSz="914400" rtl="0" eaLnBrk="0" fontAlgn="base" latinLnBrk="0" hangingPunct="0">
              <a:spcBef>
                <a:spcPct val="0"/>
              </a:spcBef>
              <a:spcAft>
                <a:spcPct val="0"/>
              </a:spcAft>
              <a:defRPr sz="1800" kern="1200">
                <a:solidFill>
                  <a:schemeClr val="tx1"/>
                </a:solidFill>
                <a:latin typeface="Arial" pitchFamily="34" charset="0"/>
                <a:ea typeface="+mn-ea"/>
                <a:cs typeface="+mn-cs"/>
              </a:defRPr>
            </a:lvl7pPr>
            <a:lvl8pPr marL="3429000" indent="-228600" algn="l" defTabSz="914400" rtl="0" eaLnBrk="0" fontAlgn="base" latinLnBrk="0" hangingPunct="0">
              <a:spcBef>
                <a:spcPct val="0"/>
              </a:spcBef>
              <a:spcAft>
                <a:spcPct val="0"/>
              </a:spcAft>
              <a:defRPr sz="1800" kern="1200">
                <a:solidFill>
                  <a:schemeClr val="tx1"/>
                </a:solidFill>
                <a:latin typeface="Arial" pitchFamily="34" charset="0"/>
                <a:ea typeface="+mn-ea"/>
                <a:cs typeface="+mn-cs"/>
              </a:defRPr>
            </a:lvl8pPr>
            <a:lvl9pPr marL="3886200" indent="-228600" algn="l" defTabSz="914400" rtl="0" eaLnBrk="0" fontAlgn="base" latinLnBrk="0" hangingPunct="0">
              <a:spcBef>
                <a:spcPct val="0"/>
              </a:spcBef>
              <a:spcAft>
                <a:spcPct val="0"/>
              </a:spcAft>
              <a:defRPr sz="1800" kern="1200">
                <a:solidFill>
                  <a:schemeClr val="tx1"/>
                </a:solidFill>
                <a:latin typeface="Arial" pitchFamily="34" charset="0"/>
                <a:ea typeface="+mn-ea"/>
                <a:cs typeface="+mn-cs"/>
              </a:defRPr>
            </a:lvl9pPr>
          </a:lstStyle>
          <a:p>
            <a:pPr eaLnBrk="1" hangingPunct="1"/>
            <a:fld id="{FAEDDD2E-A35D-4F4D-80ED-03FD4F924A41}" type="slidenum">
              <a:rPr lang="en-US" altLang="en-US" smtClean="0">
                <a:solidFill>
                  <a:schemeClr val="bg1">
                    <a:lumMod val="50000"/>
                  </a:schemeClr>
                </a:solidFill>
                <a:latin typeface="+mj-lt"/>
              </a:rPr>
              <a:pPr eaLnBrk="1" hangingPunct="1"/>
              <a:t>7</a:t>
            </a:fld>
            <a:endParaRPr lang="en-US" altLang="en-US" dirty="0">
              <a:solidFill>
                <a:schemeClr val="bg1">
                  <a:lumMod val="50000"/>
                </a:schemeClr>
              </a:solidFill>
              <a:latin typeface="+mj-lt"/>
            </a:endParaRPr>
          </a:p>
        </p:txBody>
      </p:sp>
      <p:grpSp>
        <p:nvGrpSpPr>
          <p:cNvPr id="7" name="Group 6">
            <a:extLst>
              <a:ext uri="{FF2B5EF4-FFF2-40B4-BE49-F238E27FC236}">
                <a16:creationId xmlns:a16="http://schemas.microsoft.com/office/drawing/2014/main" id="{D1259667-CF76-49A8-B655-4F00C809C7DE}"/>
              </a:ext>
            </a:extLst>
          </p:cNvPr>
          <p:cNvGrpSpPr/>
          <p:nvPr/>
        </p:nvGrpSpPr>
        <p:grpSpPr>
          <a:xfrm>
            <a:off x="0" y="6040762"/>
            <a:ext cx="12192000" cy="1057539"/>
            <a:chOff x="0" y="5447948"/>
            <a:chExt cx="12192000" cy="1410052"/>
          </a:xfrm>
        </p:grpSpPr>
        <p:pic>
          <p:nvPicPr>
            <p:cNvPr id="8" name="Content Placeholder 4">
              <a:extLst>
                <a:ext uri="{FF2B5EF4-FFF2-40B4-BE49-F238E27FC236}">
                  <a16:creationId xmlns:a16="http://schemas.microsoft.com/office/drawing/2014/main" id="{3FB47ABD-C3C9-4327-BFF9-2AC9588F8689}"/>
                </a:ext>
              </a:extLst>
            </p:cNvPr>
            <p:cNvPicPr>
              <a:picLocks noChangeAspect="1"/>
            </p:cNvPicPr>
            <p:nvPr/>
          </p:nvPicPr>
          <p:blipFill>
            <a:blip r:embed="rId3"/>
            <a:stretch>
              <a:fillRect/>
            </a:stretch>
          </p:blipFill>
          <p:spPr>
            <a:xfrm>
              <a:off x="0" y="5447948"/>
              <a:ext cx="1812175" cy="952853"/>
            </a:xfrm>
            <a:prstGeom prst="rect">
              <a:avLst/>
            </a:prstGeom>
          </p:spPr>
        </p:pic>
        <p:sp>
          <p:nvSpPr>
            <p:cNvPr id="9" name="Rectangle 8">
              <a:extLst>
                <a:ext uri="{FF2B5EF4-FFF2-40B4-BE49-F238E27FC236}">
                  <a16:creationId xmlns:a16="http://schemas.microsoft.com/office/drawing/2014/main" id="{43527F28-05CE-41A3-B570-2341EDE14828}"/>
                </a:ext>
              </a:extLst>
            </p:cNvPr>
            <p:cNvSpPr/>
            <p:nvPr/>
          </p:nvSpPr>
          <p:spPr>
            <a:xfrm>
              <a:off x="0" y="6467302"/>
              <a:ext cx="12192000" cy="390698"/>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0" fontAlgn="base" hangingPunct="0">
                <a:spcBef>
                  <a:spcPct val="0"/>
                </a:spcBef>
                <a:spcAft>
                  <a:spcPct val="0"/>
                </a:spcAft>
              </a:pPr>
              <a:endParaRPr lang="en-US">
                <a:solidFill>
                  <a:srgbClr val="FFFFFF"/>
                </a:solidFill>
              </a:endParaRPr>
            </a:p>
          </p:txBody>
        </p:sp>
        <p:sp>
          <p:nvSpPr>
            <p:cNvPr id="10" name="Rectangle 9">
              <a:extLst>
                <a:ext uri="{FF2B5EF4-FFF2-40B4-BE49-F238E27FC236}">
                  <a16:creationId xmlns:a16="http://schemas.microsoft.com/office/drawing/2014/main" id="{AB054197-11E4-4A17-B545-DF7AC383B24C}"/>
                </a:ext>
              </a:extLst>
            </p:cNvPr>
            <p:cNvSpPr/>
            <p:nvPr/>
          </p:nvSpPr>
          <p:spPr>
            <a:xfrm>
              <a:off x="0" y="6334299"/>
              <a:ext cx="12192000" cy="13300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0" fontAlgn="base" hangingPunct="0">
                <a:spcBef>
                  <a:spcPct val="0"/>
                </a:spcBef>
                <a:spcAft>
                  <a:spcPct val="0"/>
                </a:spcAft>
              </a:pPr>
              <a:endParaRPr lang="en-US">
                <a:solidFill>
                  <a:srgbClr val="FFFFFF"/>
                </a:solidFill>
              </a:endParaRPr>
            </a:p>
          </p:txBody>
        </p:sp>
      </p:grpSp>
    </p:spTree>
    <p:extLst>
      <p:ext uri="{BB962C8B-B14F-4D97-AF65-F5344CB8AC3E}">
        <p14:creationId xmlns:p14="http://schemas.microsoft.com/office/powerpoint/2010/main" val="1583571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a:xfrm>
            <a:off x="581192" y="979208"/>
            <a:ext cx="11029616" cy="1013800"/>
          </a:xfrm>
        </p:spPr>
        <p:txBody>
          <a:bodyPr>
            <a:normAutofit fontScale="90000"/>
          </a:bodyPr>
          <a:lstStyle/>
          <a:p>
            <a:pPr algn="ctr"/>
            <a:br>
              <a:rPr lang="en-US" altLang="en-US" dirty="0">
                <a:solidFill>
                  <a:schemeClr val="tx1">
                    <a:lumMod val="50000"/>
                    <a:lumOff val="50000"/>
                  </a:schemeClr>
                </a:solidFill>
              </a:rPr>
            </a:br>
            <a:r>
              <a:rPr lang="en-US" altLang="en-US" dirty="0"/>
              <a:t>Notice to Landlord:</a:t>
            </a:r>
            <a:br>
              <a:rPr lang="en-US" altLang="en-US" dirty="0"/>
            </a:br>
            <a:r>
              <a:rPr lang="en-US" altLang="en-US" dirty="0"/>
              <a:t>Termination of Rental Agreement</a:t>
            </a:r>
            <a:br>
              <a:rPr lang="en-US" altLang="en-US" dirty="0">
                <a:solidFill>
                  <a:schemeClr val="tx1">
                    <a:lumMod val="50000"/>
                    <a:lumOff val="50000"/>
                  </a:schemeClr>
                </a:solidFill>
              </a:rPr>
            </a:br>
            <a:endParaRPr lang="en-US" altLang="en-US" dirty="0"/>
          </a:p>
        </p:txBody>
      </p:sp>
      <p:sp>
        <p:nvSpPr>
          <p:cNvPr id="3" name="Content Placeholder 2"/>
          <p:cNvSpPr>
            <a:spLocks noGrp="1"/>
          </p:cNvSpPr>
          <p:nvPr>
            <p:ph idx="1"/>
          </p:nvPr>
        </p:nvSpPr>
        <p:spPr/>
        <p:txBody>
          <a:bodyPr>
            <a:normAutofit/>
          </a:bodyPr>
          <a:lstStyle/>
          <a:p>
            <a:pPr marL="658368" lvl="1" indent="-246888">
              <a:buClr>
                <a:schemeClr val="tx1">
                  <a:lumMod val="50000"/>
                  <a:lumOff val="50000"/>
                </a:schemeClr>
              </a:buClr>
              <a:buFont typeface="Georgia"/>
              <a:buChar char="▫"/>
              <a:defRPr/>
            </a:pPr>
            <a:r>
              <a:rPr lang="en-US" altLang="en-US" dirty="0">
                <a:solidFill>
                  <a:schemeClr val="tx1">
                    <a:lumMod val="50000"/>
                    <a:lumOff val="50000"/>
                  </a:schemeClr>
                </a:solidFill>
              </a:rPr>
              <a:t>Notice in writing that tenant or household member is victim of DV, sexual assault, or stalking</a:t>
            </a:r>
          </a:p>
          <a:p>
            <a:pPr marL="658368" lvl="1" indent="-246888">
              <a:buClr>
                <a:schemeClr val="tx1">
                  <a:lumMod val="50000"/>
                  <a:lumOff val="50000"/>
                </a:schemeClr>
              </a:buClr>
              <a:buFont typeface="Georgia"/>
              <a:buChar char="▫"/>
              <a:defRPr/>
            </a:pPr>
            <a:r>
              <a:rPr lang="en-US" altLang="en-US" dirty="0">
                <a:solidFill>
                  <a:schemeClr val="tx1">
                    <a:lumMod val="50000"/>
                    <a:lumOff val="50000"/>
                  </a:schemeClr>
                </a:solidFill>
              </a:rPr>
              <a:t>And has either a valid protection order OR</a:t>
            </a:r>
          </a:p>
          <a:p>
            <a:pPr marL="658368" lvl="1" indent="-246888">
              <a:buClr>
                <a:schemeClr val="tx1">
                  <a:lumMod val="50000"/>
                  <a:lumOff val="50000"/>
                </a:schemeClr>
              </a:buClr>
              <a:buFont typeface="Georgia"/>
              <a:buChar char="▫"/>
              <a:defRPr/>
            </a:pPr>
            <a:r>
              <a:rPr lang="en-US" altLang="en-US" dirty="0">
                <a:solidFill>
                  <a:schemeClr val="tx1">
                    <a:lumMod val="50000"/>
                    <a:lumOff val="50000"/>
                  </a:schemeClr>
                </a:solidFill>
              </a:rPr>
              <a:t>Has reported the DV, SA, or stalking to “qualified third party” who has provided the tenant, or household member a written report signed by the third party</a:t>
            </a:r>
          </a:p>
          <a:p>
            <a:pPr marL="658368" lvl="1" indent="-246888">
              <a:buClr>
                <a:schemeClr val="tx1">
                  <a:lumMod val="50000"/>
                  <a:lumOff val="50000"/>
                </a:schemeClr>
              </a:buClr>
              <a:buFont typeface="Georgia"/>
              <a:buChar char="▫"/>
              <a:defRPr/>
            </a:pPr>
            <a:r>
              <a:rPr lang="en-US" altLang="en-US" dirty="0">
                <a:solidFill>
                  <a:schemeClr val="tx1">
                    <a:lumMod val="50000"/>
                    <a:lumOff val="50000"/>
                  </a:schemeClr>
                </a:solidFill>
              </a:rPr>
              <a:t>Sample form for third party provided in statute (does not have to be exactly the same, but substantially in that format)  Sample form is NOT required to include the alleged perpetrator’s name, unless the alleged perpetrator is a landlord and it is requested in writing</a:t>
            </a:r>
          </a:p>
          <a:p>
            <a:pPr marL="1058418" lvl="2" indent="-246888">
              <a:buClr>
                <a:schemeClr val="tx1">
                  <a:lumMod val="50000"/>
                  <a:lumOff val="50000"/>
                </a:schemeClr>
              </a:buClr>
              <a:buFont typeface="Georgia"/>
              <a:buChar char="▫"/>
              <a:defRPr/>
            </a:pPr>
            <a:r>
              <a:rPr lang="en-US" altLang="en-US" dirty="0">
                <a:solidFill>
                  <a:schemeClr val="tx1">
                    <a:lumMod val="50000"/>
                    <a:lumOff val="50000"/>
                  </a:schemeClr>
                </a:solidFill>
              </a:rPr>
              <a:t>Providing such a verification does NOT waive advocate privilege</a:t>
            </a:r>
          </a:p>
          <a:p>
            <a:pPr marL="109728" indent="0">
              <a:buClr>
                <a:schemeClr val="accent3"/>
              </a:buClr>
              <a:buNone/>
              <a:defRPr/>
            </a:pPr>
            <a:r>
              <a:rPr lang="en-US" altLang="en-US" sz="2400" dirty="0">
                <a:solidFill>
                  <a:schemeClr val="tx1">
                    <a:lumMod val="50000"/>
                    <a:lumOff val="50000"/>
                  </a:schemeClr>
                </a:solidFill>
              </a:rPr>
              <a:t>        (RCW 59.18.575)</a:t>
            </a:r>
          </a:p>
          <a:p>
            <a:pPr marL="365760" indent="-256032">
              <a:buClr>
                <a:schemeClr val="accent3"/>
              </a:buClr>
              <a:buFont typeface="Georgia"/>
              <a:buChar char="•"/>
              <a:defRPr/>
            </a:pPr>
            <a:endParaRPr lang="en-US" dirty="0"/>
          </a:p>
        </p:txBody>
      </p:sp>
      <p:sp>
        <p:nvSpPr>
          <p:cNvPr id="6963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E500A24-74A7-4492-9A45-94A094EA2A0F}" type="slidenum">
              <a:rPr lang="en-US" altLang="en-US" smtClean="0">
                <a:solidFill>
                  <a:srgbClr val="FFFFFF"/>
                </a:solidFill>
              </a:rPr>
              <a:pPr eaLnBrk="1" hangingPunct="1"/>
              <a:t>8</a:t>
            </a:fld>
            <a:endParaRPr lang="en-US" altLang="en-US">
              <a:solidFill>
                <a:srgbClr val="FFFFFF"/>
              </a:solidFill>
            </a:endParaRPr>
          </a:p>
        </p:txBody>
      </p:sp>
      <p:sp>
        <p:nvSpPr>
          <p:cNvPr id="5" name="Slide Number Placeholder 3"/>
          <p:cNvSpPr txBox="1">
            <a:spLocks/>
          </p:cNvSpPr>
          <p:nvPr/>
        </p:nvSpPr>
        <p:spPr>
          <a:xfrm>
            <a:off x="8763000" y="6508750"/>
            <a:ext cx="2743200" cy="365125"/>
          </a:xfrm>
          <a:prstGeom prst="rect">
            <a:avLst/>
          </a:prstGeom>
          <a:noFill/>
        </p:spPr>
        <p:txBody>
          <a:bodyPr vert="horz" lIns="91440" tIns="45720" rIns="91440" bIns="45720" rtlCol="0" anchor="ctr"/>
          <a:lstStyle>
            <a:defPPr>
              <a:defRPr lang="en-US"/>
            </a:defPPr>
            <a:lvl1pPr marL="0" algn="r" defTabSz="914400" rtl="0" eaLnBrk="0" latinLnBrk="0" hangingPunct="0">
              <a:defRPr sz="1200" kern="1200">
                <a:solidFill>
                  <a:schemeClr val="tx1"/>
                </a:solidFill>
                <a:latin typeface="Arial" pitchFamily="34" charset="0"/>
                <a:ea typeface="+mn-ea"/>
                <a:cs typeface="+mn-cs"/>
              </a:defRPr>
            </a:lvl1pPr>
            <a:lvl2pPr marL="742950" indent="-285750" algn="l" defTabSz="914400" rtl="0" eaLnBrk="0" latinLnBrk="0" hangingPunct="0">
              <a:defRPr sz="1800" kern="1200">
                <a:solidFill>
                  <a:schemeClr val="tx1"/>
                </a:solidFill>
                <a:latin typeface="Arial" pitchFamily="34" charset="0"/>
                <a:ea typeface="+mn-ea"/>
                <a:cs typeface="+mn-cs"/>
              </a:defRPr>
            </a:lvl2pPr>
            <a:lvl3pPr marL="1143000" indent="-228600" algn="l" defTabSz="914400" rtl="0" eaLnBrk="0" latinLnBrk="0" hangingPunct="0">
              <a:defRPr sz="1800" kern="1200">
                <a:solidFill>
                  <a:schemeClr val="tx1"/>
                </a:solidFill>
                <a:latin typeface="Arial" pitchFamily="34" charset="0"/>
                <a:ea typeface="+mn-ea"/>
                <a:cs typeface="+mn-cs"/>
              </a:defRPr>
            </a:lvl3pPr>
            <a:lvl4pPr marL="1600200" indent="-228600" algn="l" defTabSz="914400" rtl="0" eaLnBrk="0" latinLnBrk="0" hangingPunct="0">
              <a:defRPr sz="1800" kern="1200">
                <a:solidFill>
                  <a:schemeClr val="tx1"/>
                </a:solidFill>
                <a:latin typeface="Arial" pitchFamily="34" charset="0"/>
                <a:ea typeface="+mn-ea"/>
                <a:cs typeface="+mn-cs"/>
              </a:defRPr>
            </a:lvl4pPr>
            <a:lvl5pPr marL="2057400" indent="-228600" algn="l" defTabSz="914400" rtl="0" eaLnBrk="0" latinLnBrk="0" hangingPunct="0">
              <a:defRPr sz="1800" kern="1200">
                <a:solidFill>
                  <a:schemeClr val="tx1"/>
                </a:solidFill>
                <a:latin typeface="Arial" pitchFamily="34" charset="0"/>
                <a:ea typeface="+mn-ea"/>
                <a:cs typeface="+mn-cs"/>
              </a:defRPr>
            </a:lvl5pPr>
            <a:lvl6pPr marL="2514600" indent="-228600" algn="l" defTabSz="914400" rtl="0" eaLnBrk="0" fontAlgn="base" latinLnBrk="0" hangingPunct="0">
              <a:spcBef>
                <a:spcPct val="0"/>
              </a:spcBef>
              <a:spcAft>
                <a:spcPct val="0"/>
              </a:spcAft>
              <a:defRPr sz="1800" kern="1200">
                <a:solidFill>
                  <a:schemeClr val="tx1"/>
                </a:solidFill>
                <a:latin typeface="Arial" pitchFamily="34" charset="0"/>
                <a:ea typeface="+mn-ea"/>
                <a:cs typeface="+mn-cs"/>
              </a:defRPr>
            </a:lvl6pPr>
            <a:lvl7pPr marL="2971800" indent="-228600" algn="l" defTabSz="914400" rtl="0" eaLnBrk="0" fontAlgn="base" latinLnBrk="0" hangingPunct="0">
              <a:spcBef>
                <a:spcPct val="0"/>
              </a:spcBef>
              <a:spcAft>
                <a:spcPct val="0"/>
              </a:spcAft>
              <a:defRPr sz="1800" kern="1200">
                <a:solidFill>
                  <a:schemeClr val="tx1"/>
                </a:solidFill>
                <a:latin typeface="Arial" pitchFamily="34" charset="0"/>
                <a:ea typeface="+mn-ea"/>
                <a:cs typeface="+mn-cs"/>
              </a:defRPr>
            </a:lvl7pPr>
            <a:lvl8pPr marL="3429000" indent="-228600" algn="l" defTabSz="914400" rtl="0" eaLnBrk="0" fontAlgn="base" latinLnBrk="0" hangingPunct="0">
              <a:spcBef>
                <a:spcPct val="0"/>
              </a:spcBef>
              <a:spcAft>
                <a:spcPct val="0"/>
              </a:spcAft>
              <a:defRPr sz="1800" kern="1200">
                <a:solidFill>
                  <a:schemeClr val="tx1"/>
                </a:solidFill>
                <a:latin typeface="Arial" pitchFamily="34" charset="0"/>
                <a:ea typeface="+mn-ea"/>
                <a:cs typeface="+mn-cs"/>
              </a:defRPr>
            </a:lvl8pPr>
            <a:lvl9pPr marL="3886200" indent="-228600" algn="l" defTabSz="914400" rtl="0" eaLnBrk="0" fontAlgn="base" latinLnBrk="0" hangingPunct="0">
              <a:spcBef>
                <a:spcPct val="0"/>
              </a:spcBef>
              <a:spcAft>
                <a:spcPct val="0"/>
              </a:spcAft>
              <a:defRPr sz="1800" kern="1200">
                <a:solidFill>
                  <a:schemeClr val="tx1"/>
                </a:solidFill>
                <a:latin typeface="Arial" pitchFamily="34" charset="0"/>
                <a:ea typeface="+mn-ea"/>
                <a:cs typeface="+mn-cs"/>
              </a:defRPr>
            </a:lvl9pPr>
          </a:lstStyle>
          <a:p>
            <a:pPr eaLnBrk="1" hangingPunct="1"/>
            <a:fld id="{FAEDDD2E-A35D-4F4D-80ED-03FD4F924A41}" type="slidenum">
              <a:rPr lang="en-US" altLang="en-US" smtClean="0">
                <a:solidFill>
                  <a:schemeClr val="bg1">
                    <a:lumMod val="50000"/>
                  </a:schemeClr>
                </a:solidFill>
                <a:latin typeface="+mj-lt"/>
              </a:rPr>
              <a:pPr eaLnBrk="1" hangingPunct="1"/>
              <a:t>8</a:t>
            </a:fld>
            <a:endParaRPr lang="en-US" altLang="en-US" dirty="0">
              <a:solidFill>
                <a:schemeClr val="bg1">
                  <a:lumMod val="50000"/>
                </a:schemeClr>
              </a:solidFill>
              <a:latin typeface="+mj-lt"/>
            </a:endParaRPr>
          </a:p>
        </p:txBody>
      </p:sp>
      <p:grpSp>
        <p:nvGrpSpPr>
          <p:cNvPr id="7" name="Group 6">
            <a:extLst>
              <a:ext uri="{FF2B5EF4-FFF2-40B4-BE49-F238E27FC236}">
                <a16:creationId xmlns:a16="http://schemas.microsoft.com/office/drawing/2014/main" id="{A2038C80-3056-4D68-A7A8-512A1B8BFFDA}"/>
              </a:ext>
            </a:extLst>
          </p:cNvPr>
          <p:cNvGrpSpPr/>
          <p:nvPr/>
        </p:nvGrpSpPr>
        <p:grpSpPr>
          <a:xfrm>
            <a:off x="-88081" y="6046287"/>
            <a:ext cx="12192000" cy="1057539"/>
            <a:chOff x="0" y="5447948"/>
            <a:chExt cx="12192000" cy="1410052"/>
          </a:xfrm>
        </p:grpSpPr>
        <p:pic>
          <p:nvPicPr>
            <p:cNvPr id="8" name="Content Placeholder 4">
              <a:extLst>
                <a:ext uri="{FF2B5EF4-FFF2-40B4-BE49-F238E27FC236}">
                  <a16:creationId xmlns:a16="http://schemas.microsoft.com/office/drawing/2014/main" id="{E1B43F6F-AC14-47BD-9ABC-AEDF0C9453DA}"/>
                </a:ext>
              </a:extLst>
            </p:cNvPr>
            <p:cNvPicPr>
              <a:picLocks noChangeAspect="1"/>
            </p:cNvPicPr>
            <p:nvPr/>
          </p:nvPicPr>
          <p:blipFill>
            <a:blip r:embed="rId2"/>
            <a:stretch>
              <a:fillRect/>
            </a:stretch>
          </p:blipFill>
          <p:spPr>
            <a:xfrm>
              <a:off x="0" y="5447948"/>
              <a:ext cx="1812175" cy="952853"/>
            </a:xfrm>
            <a:prstGeom prst="rect">
              <a:avLst/>
            </a:prstGeom>
          </p:spPr>
        </p:pic>
        <p:sp>
          <p:nvSpPr>
            <p:cNvPr id="9" name="Rectangle 8">
              <a:extLst>
                <a:ext uri="{FF2B5EF4-FFF2-40B4-BE49-F238E27FC236}">
                  <a16:creationId xmlns:a16="http://schemas.microsoft.com/office/drawing/2014/main" id="{EC5C2EFA-B4B9-4B62-8350-F8B03D802CEF}"/>
                </a:ext>
              </a:extLst>
            </p:cNvPr>
            <p:cNvSpPr/>
            <p:nvPr/>
          </p:nvSpPr>
          <p:spPr>
            <a:xfrm>
              <a:off x="0" y="6467302"/>
              <a:ext cx="12192000" cy="390698"/>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0" fontAlgn="base" hangingPunct="0">
                <a:spcBef>
                  <a:spcPct val="0"/>
                </a:spcBef>
                <a:spcAft>
                  <a:spcPct val="0"/>
                </a:spcAft>
              </a:pPr>
              <a:endParaRPr lang="en-US">
                <a:solidFill>
                  <a:srgbClr val="FFFFFF"/>
                </a:solidFill>
              </a:endParaRPr>
            </a:p>
          </p:txBody>
        </p:sp>
        <p:sp>
          <p:nvSpPr>
            <p:cNvPr id="10" name="Rectangle 9">
              <a:extLst>
                <a:ext uri="{FF2B5EF4-FFF2-40B4-BE49-F238E27FC236}">
                  <a16:creationId xmlns:a16="http://schemas.microsoft.com/office/drawing/2014/main" id="{ECB6BC57-8FBB-4E31-A5A7-F6CBFF7F4E3C}"/>
                </a:ext>
              </a:extLst>
            </p:cNvPr>
            <p:cNvSpPr/>
            <p:nvPr/>
          </p:nvSpPr>
          <p:spPr>
            <a:xfrm>
              <a:off x="0" y="6334299"/>
              <a:ext cx="12192000" cy="13300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0" fontAlgn="base" hangingPunct="0">
                <a:spcBef>
                  <a:spcPct val="0"/>
                </a:spcBef>
                <a:spcAft>
                  <a:spcPct val="0"/>
                </a:spcAft>
              </a:pPr>
              <a:endParaRPr lang="en-US">
                <a:solidFill>
                  <a:srgbClr val="FFFFFF"/>
                </a:solidFill>
              </a:endParaRPr>
            </a:p>
          </p:txBody>
        </p:sp>
      </p:grpSp>
    </p:spTree>
    <p:extLst>
      <p:ext uri="{BB962C8B-B14F-4D97-AF65-F5344CB8AC3E}">
        <p14:creationId xmlns:p14="http://schemas.microsoft.com/office/powerpoint/2010/main" val="2994385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a:xfrm>
            <a:off x="1725168" y="335598"/>
            <a:ext cx="8229600" cy="1143000"/>
          </a:xfrm>
        </p:spPr>
        <p:txBody>
          <a:bodyPr/>
          <a:lstStyle/>
          <a:p>
            <a:pPr algn="ctr" eaLnBrk="1" hangingPunct="1"/>
            <a:r>
              <a:rPr lang="en-US" altLang="en-US" dirty="0"/>
              <a:t>Changing Locks</a:t>
            </a:r>
          </a:p>
        </p:txBody>
      </p:sp>
      <p:sp>
        <p:nvSpPr>
          <p:cNvPr id="71683" name="Content Placeholder 2"/>
          <p:cNvSpPr>
            <a:spLocks noGrp="1"/>
          </p:cNvSpPr>
          <p:nvPr>
            <p:ph idx="1"/>
          </p:nvPr>
        </p:nvSpPr>
        <p:spPr>
          <a:xfrm>
            <a:off x="1261900" y="1777413"/>
            <a:ext cx="9296400" cy="4351338"/>
          </a:xfrm>
        </p:spPr>
        <p:txBody>
          <a:bodyPr>
            <a:normAutofit/>
          </a:bodyPr>
          <a:lstStyle/>
          <a:p>
            <a:pPr eaLnBrk="1" hangingPunct="1"/>
            <a:r>
              <a:rPr lang="en-US" altLang="en-US" sz="2400" dirty="0">
                <a:solidFill>
                  <a:schemeClr val="tx1">
                    <a:lumMod val="50000"/>
                    <a:lumOff val="50000"/>
                  </a:schemeClr>
                </a:solidFill>
              </a:rPr>
              <a:t>If tenant gets a court order granting possession of unit, the tenant can ask that the locks be changed at the tenant’s expense, and not provide copy of keys to tenant restrained or excluded.  Person excluded under the court order may still be liable under the rental agreement-RCW 59.18.585</a:t>
            </a:r>
          </a:p>
          <a:p>
            <a:pPr marL="0" indent="0" eaLnBrk="1" hangingPunct="1">
              <a:buNone/>
            </a:pPr>
            <a:endParaRPr lang="en-US" altLang="en-US" sz="2400" dirty="0">
              <a:solidFill>
                <a:schemeClr val="tx1">
                  <a:lumMod val="50000"/>
                  <a:lumOff val="50000"/>
                </a:schemeClr>
              </a:solidFill>
            </a:endParaRPr>
          </a:p>
          <a:p>
            <a:pPr eaLnBrk="1" hangingPunct="1"/>
            <a:r>
              <a:rPr lang="en-US" altLang="en-US" sz="2400" dirty="0">
                <a:solidFill>
                  <a:schemeClr val="tx1">
                    <a:lumMod val="50000"/>
                    <a:lumOff val="50000"/>
                  </a:schemeClr>
                </a:solidFill>
              </a:rPr>
              <a:t>If landlord is perpetrator, tenant can change or add locks to unit</a:t>
            </a:r>
          </a:p>
          <a:p>
            <a:pPr eaLnBrk="1" hangingPunct="1"/>
            <a:endParaRPr lang="en-US" altLang="en-US" dirty="0"/>
          </a:p>
        </p:txBody>
      </p:sp>
      <p:sp>
        <p:nvSpPr>
          <p:cNvPr id="71684"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CCF765C8-3190-4141-93E3-1D638EE04608}" type="slidenum">
              <a:rPr lang="en-US" altLang="en-US" smtClean="0">
                <a:solidFill>
                  <a:srgbClr val="FFFFFF"/>
                </a:solidFill>
              </a:rPr>
              <a:pPr eaLnBrk="1" hangingPunct="1"/>
              <a:t>9</a:t>
            </a:fld>
            <a:endParaRPr lang="en-US" altLang="en-US">
              <a:solidFill>
                <a:srgbClr val="FFFFFF"/>
              </a:solidFill>
            </a:endParaRPr>
          </a:p>
        </p:txBody>
      </p:sp>
      <p:sp>
        <p:nvSpPr>
          <p:cNvPr id="5" name="Slide Number Placeholder 3"/>
          <p:cNvSpPr txBox="1">
            <a:spLocks/>
          </p:cNvSpPr>
          <p:nvPr/>
        </p:nvSpPr>
        <p:spPr>
          <a:xfrm>
            <a:off x="8763000" y="6508750"/>
            <a:ext cx="2743200" cy="365125"/>
          </a:xfrm>
          <a:prstGeom prst="rect">
            <a:avLst/>
          </a:prstGeom>
          <a:noFill/>
        </p:spPr>
        <p:txBody>
          <a:bodyPr vert="horz" lIns="91440" tIns="45720" rIns="91440" bIns="45720" rtlCol="0" anchor="ctr"/>
          <a:lstStyle>
            <a:defPPr>
              <a:defRPr lang="en-US"/>
            </a:defPPr>
            <a:lvl1pPr marL="0" algn="r" defTabSz="914400" rtl="0" eaLnBrk="0" latinLnBrk="0" hangingPunct="0">
              <a:defRPr sz="1200" kern="1200">
                <a:solidFill>
                  <a:schemeClr val="tx1"/>
                </a:solidFill>
                <a:latin typeface="Arial" pitchFamily="34" charset="0"/>
                <a:ea typeface="+mn-ea"/>
                <a:cs typeface="+mn-cs"/>
              </a:defRPr>
            </a:lvl1pPr>
            <a:lvl2pPr marL="742950" indent="-285750" algn="l" defTabSz="914400" rtl="0" eaLnBrk="0" latinLnBrk="0" hangingPunct="0">
              <a:defRPr sz="1800" kern="1200">
                <a:solidFill>
                  <a:schemeClr val="tx1"/>
                </a:solidFill>
                <a:latin typeface="Arial" pitchFamily="34" charset="0"/>
                <a:ea typeface="+mn-ea"/>
                <a:cs typeface="+mn-cs"/>
              </a:defRPr>
            </a:lvl2pPr>
            <a:lvl3pPr marL="1143000" indent="-228600" algn="l" defTabSz="914400" rtl="0" eaLnBrk="0" latinLnBrk="0" hangingPunct="0">
              <a:defRPr sz="1800" kern="1200">
                <a:solidFill>
                  <a:schemeClr val="tx1"/>
                </a:solidFill>
                <a:latin typeface="Arial" pitchFamily="34" charset="0"/>
                <a:ea typeface="+mn-ea"/>
                <a:cs typeface="+mn-cs"/>
              </a:defRPr>
            </a:lvl3pPr>
            <a:lvl4pPr marL="1600200" indent="-228600" algn="l" defTabSz="914400" rtl="0" eaLnBrk="0" latinLnBrk="0" hangingPunct="0">
              <a:defRPr sz="1800" kern="1200">
                <a:solidFill>
                  <a:schemeClr val="tx1"/>
                </a:solidFill>
                <a:latin typeface="Arial" pitchFamily="34" charset="0"/>
                <a:ea typeface="+mn-ea"/>
                <a:cs typeface="+mn-cs"/>
              </a:defRPr>
            </a:lvl4pPr>
            <a:lvl5pPr marL="2057400" indent="-228600" algn="l" defTabSz="914400" rtl="0" eaLnBrk="0" latinLnBrk="0" hangingPunct="0">
              <a:defRPr sz="1800" kern="1200">
                <a:solidFill>
                  <a:schemeClr val="tx1"/>
                </a:solidFill>
                <a:latin typeface="Arial" pitchFamily="34" charset="0"/>
                <a:ea typeface="+mn-ea"/>
                <a:cs typeface="+mn-cs"/>
              </a:defRPr>
            </a:lvl5pPr>
            <a:lvl6pPr marL="2514600" indent="-228600" algn="l" defTabSz="914400" rtl="0" eaLnBrk="0" fontAlgn="base" latinLnBrk="0" hangingPunct="0">
              <a:spcBef>
                <a:spcPct val="0"/>
              </a:spcBef>
              <a:spcAft>
                <a:spcPct val="0"/>
              </a:spcAft>
              <a:defRPr sz="1800" kern="1200">
                <a:solidFill>
                  <a:schemeClr val="tx1"/>
                </a:solidFill>
                <a:latin typeface="Arial" pitchFamily="34" charset="0"/>
                <a:ea typeface="+mn-ea"/>
                <a:cs typeface="+mn-cs"/>
              </a:defRPr>
            </a:lvl6pPr>
            <a:lvl7pPr marL="2971800" indent="-228600" algn="l" defTabSz="914400" rtl="0" eaLnBrk="0" fontAlgn="base" latinLnBrk="0" hangingPunct="0">
              <a:spcBef>
                <a:spcPct val="0"/>
              </a:spcBef>
              <a:spcAft>
                <a:spcPct val="0"/>
              </a:spcAft>
              <a:defRPr sz="1800" kern="1200">
                <a:solidFill>
                  <a:schemeClr val="tx1"/>
                </a:solidFill>
                <a:latin typeface="Arial" pitchFamily="34" charset="0"/>
                <a:ea typeface="+mn-ea"/>
                <a:cs typeface="+mn-cs"/>
              </a:defRPr>
            </a:lvl7pPr>
            <a:lvl8pPr marL="3429000" indent="-228600" algn="l" defTabSz="914400" rtl="0" eaLnBrk="0" fontAlgn="base" latinLnBrk="0" hangingPunct="0">
              <a:spcBef>
                <a:spcPct val="0"/>
              </a:spcBef>
              <a:spcAft>
                <a:spcPct val="0"/>
              </a:spcAft>
              <a:defRPr sz="1800" kern="1200">
                <a:solidFill>
                  <a:schemeClr val="tx1"/>
                </a:solidFill>
                <a:latin typeface="Arial" pitchFamily="34" charset="0"/>
                <a:ea typeface="+mn-ea"/>
                <a:cs typeface="+mn-cs"/>
              </a:defRPr>
            </a:lvl8pPr>
            <a:lvl9pPr marL="3886200" indent="-228600" algn="l" defTabSz="914400" rtl="0" eaLnBrk="0" fontAlgn="base" latinLnBrk="0" hangingPunct="0">
              <a:spcBef>
                <a:spcPct val="0"/>
              </a:spcBef>
              <a:spcAft>
                <a:spcPct val="0"/>
              </a:spcAft>
              <a:defRPr sz="1800" kern="1200">
                <a:solidFill>
                  <a:schemeClr val="tx1"/>
                </a:solidFill>
                <a:latin typeface="Arial" pitchFamily="34" charset="0"/>
                <a:ea typeface="+mn-ea"/>
                <a:cs typeface="+mn-cs"/>
              </a:defRPr>
            </a:lvl9pPr>
          </a:lstStyle>
          <a:p>
            <a:pPr eaLnBrk="1" hangingPunct="1"/>
            <a:fld id="{FAEDDD2E-A35D-4F4D-80ED-03FD4F924A41}" type="slidenum">
              <a:rPr lang="en-US" altLang="en-US" smtClean="0">
                <a:solidFill>
                  <a:schemeClr val="bg1">
                    <a:lumMod val="50000"/>
                  </a:schemeClr>
                </a:solidFill>
                <a:latin typeface="+mj-lt"/>
              </a:rPr>
              <a:pPr eaLnBrk="1" hangingPunct="1"/>
              <a:t>9</a:t>
            </a:fld>
            <a:endParaRPr lang="en-US" altLang="en-US" dirty="0">
              <a:solidFill>
                <a:schemeClr val="bg1">
                  <a:lumMod val="50000"/>
                </a:schemeClr>
              </a:solidFill>
              <a:latin typeface="+mj-lt"/>
            </a:endParaRPr>
          </a:p>
        </p:txBody>
      </p:sp>
      <p:grpSp>
        <p:nvGrpSpPr>
          <p:cNvPr id="7" name="Group 6">
            <a:extLst>
              <a:ext uri="{FF2B5EF4-FFF2-40B4-BE49-F238E27FC236}">
                <a16:creationId xmlns:a16="http://schemas.microsoft.com/office/drawing/2014/main" id="{A0FBF981-6833-4FB8-826D-1374F52CBD3C}"/>
              </a:ext>
            </a:extLst>
          </p:cNvPr>
          <p:cNvGrpSpPr/>
          <p:nvPr/>
        </p:nvGrpSpPr>
        <p:grpSpPr>
          <a:xfrm>
            <a:off x="0" y="6162542"/>
            <a:ext cx="12192000" cy="1057539"/>
            <a:chOff x="0" y="5447948"/>
            <a:chExt cx="12192000" cy="1410052"/>
          </a:xfrm>
        </p:grpSpPr>
        <p:pic>
          <p:nvPicPr>
            <p:cNvPr id="8" name="Content Placeholder 4">
              <a:extLst>
                <a:ext uri="{FF2B5EF4-FFF2-40B4-BE49-F238E27FC236}">
                  <a16:creationId xmlns:a16="http://schemas.microsoft.com/office/drawing/2014/main" id="{8FBA6C6B-907B-4D19-ADB4-FD2343EB1D33}"/>
                </a:ext>
              </a:extLst>
            </p:cNvPr>
            <p:cNvPicPr>
              <a:picLocks noChangeAspect="1"/>
            </p:cNvPicPr>
            <p:nvPr/>
          </p:nvPicPr>
          <p:blipFill>
            <a:blip r:embed="rId3"/>
            <a:stretch>
              <a:fillRect/>
            </a:stretch>
          </p:blipFill>
          <p:spPr>
            <a:xfrm>
              <a:off x="0" y="5447948"/>
              <a:ext cx="1812175" cy="952853"/>
            </a:xfrm>
            <a:prstGeom prst="rect">
              <a:avLst/>
            </a:prstGeom>
          </p:spPr>
        </p:pic>
        <p:sp>
          <p:nvSpPr>
            <p:cNvPr id="9" name="Rectangle 8">
              <a:extLst>
                <a:ext uri="{FF2B5EF4-FFF2-40B4-BE49-F238E27FC236}">
                  <a16:creationId xmlns:a16="http://schemas.microsoft.com/office/drawing/2014/main" id="{98927E6E-5EDF-46B0-B4F5-394132CA2ACC}"/>
                </a:ext>
              </a:extLst>
            </p:cNvPr>
            <p:cNvSpPr/>
            <p:nvPr/>
          </p:nvSpPr>
          <p:spPr>
            <a:xfrm>
              <a:off x="0" y="6467302"/>
              <a:ext cx="12192000" cy="390698"/>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0" fontAlgn="base" hangingPunct="0">
                <a:spcBef>
                  <a:spcPct val="0"/>
                </a:spcBef>
                <a:spcAft>
                  <a:spcPct val="0"/>
                </a:spcAft>
              </a:pPr>
              <a:endParaRPr lang="en-US">
                <a:solidFill>
                  <a:srgbClr val="FFFFFF"/>
                </a:solidFill>
              </a:endParaRPr>
            </a:p>
          </p:txBody>
        </p:sp>
        <p:sp>
          <p:nvSpPr>
            <p:cNvPr id="10" name="Rectangle 9">
              <a:extLst>
                <a:ext uri="{FF2B5EF4-FFF2-40B4-BE49-F238E27FC236}">
                  <a16:creationId xmlns:a16="http://schemas.microsoft.com/office/drawing/2014/main" id="{06359015-19E3-4183-8C03-BF0957570745}"/>
                </a:ext>
              </a:extLst>
            </p:cNvPr>
            <p:cNvSpPr/>
            <p:nvPr/>
          </p:nvSpPr>
          <p:spPr>
            <a:xfrm>
              <a:off x="0" y="6334299"/>
              <a:ext cx="12192000" cy="13300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0" fontAlgn="base" hangingPunct="0">
                <a:spcBef>
                  <a:spcPct val="0"/>
                </a:spcBef>
                <a:spcAft>
                  <a:spcPct val="0"/>
                </a:spcAft>
              </a:pPr>
              <a:endParaRPr lang="en-US">
                <a:solidFill>
                  <a:srgbClr val="FFFFFF"/>
                </a:solidFill>
              </a:endParaRPr>
            </a:p>
          </p:txBody>
        </p:sp>
      </p:grpSp>
    </p:spTree>
    <p:extLst>
      <p:ext uri="{BB962C8B-B14F-4D97-AF65-F5344CB8AC3E}">
        <p14:creationId xmlns:p14="http://schemas.microsoft.com/office/powerpoint/2010/main" val="2197730110"/>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65359"/>
      </a:accent1>
      <a:accent2>
        <a:srgbClr val="ED8428"/>
      </a:accent2>
      <a:accent3>
        <a:srgbClr val="E6C46D"/>
      </a:accent3>
      <a:accent4>
        <a:srgbClr val="969FA7"/>
      </a:accent4>
      <a:accent5>
        <a:srgbClr val="A9C37C"/>
      </a:accent5>
      <a:accent6>
        <a:srgbClr val="5A8071"/>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ppt/theme/theme2.xml><?xml version="1.0" encoding="utf-8"?>
<a:theme xmlns:a="http://schemas.openxmlformats.org/drawingml/2006/main" name="Office Theme">
  <a:themeElements>
    <a:clrScheme name="NASH">
      <a:dk1>
        <a:srgbClr val="000000"/>
      </a:dk1>
      <a:lt1>
        <a:srgbClr val="FFFFFF"/>
      </a:lt1>
      <a:dk2>
        <a:srgbClr val="44546A"/>
      </a:dk2>
      <a:lt2>
        <a:srgbClr val="E7E6E6"/>
      </a:lt2>
      <a:accent1>
        <a:srgbClr val="38617A"/>
      </a:accent1>
      <a:accent2>
        <a:srgbClr val="954F72"/>
      </a:accent2>
      <a:accent3>
        <a:srgbClr val="A5A5A5"/>
      </a:accent3>
      <a:accent4>
        <a:srgbClr val="FFC000"/>
      </a:accent4>
      <a:accent5>
        <a:srgbClr val="246794"/>
      </a:accent5>
      <a:accent6>
        <a:srgbClr val="A9B140"/>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A95EEBBE-730E-4924-B1D3-DB896E3DB6C9}" vid="{8F1A03CA-0E75-4432-B5D0-C29C560F8C6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{DB362FF5-D653-4F45-A2E8-C04A35B6C40C}tf10001123</Template>
  <TotalTime>30</TotalTime>
  <Words>887</Words>
  <Application>Microsoft Office PowerPoint</Application>
  <PresentationFormat>Widescreen</PresentationFormat>
  <Paragraphs>76</Paragraphs>
  <Slides>11</Slides>
  <Notes>4</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Arial</vt:lpstr>
      <vt:lpstr>Calibri</vt:lpstr>
      <vt:lpstr>Calibri Light</vt:lpstr>
      <vt:lpstr>Georgia</vt:lpstr>
      <vt:lpstr>Gill Sans MT</vt:lpstr>
      <vt:lpstr>Times New Roman</vt:lpstr>
      <vt:lpstr>Wingdings 2</vt:lpstr>
      <vt:lpstr>Dividend</vt:lpstr>
      <vt:lpstr>Office Theme</vt:lpstr>
      <vt:lpstr>Legal protections for Dv survivors </vt:lpstr>
      <vt:lpstr>PowerPoint Presentation</vt:lpstr>
      <vt:lpstr>PowerPoint Presentation</vt:lpstr>
      <vt:lpstr>Violence Against Women (VAWA) Act 2005</vt:lpstr>
      <vt:lpstr>Homeless Management Information System (HMIS) in Washington State</vt:lpstr>
      <vt:lpstr>Washington State Law Residential Landlord Tenant Act</vt:lpstr>
      <vt:lpstr>Termination of Rental Agreement</vt:lpstr>
      <vt:lpstr> Notice to Landlord: Termination of Rental Agreement </vt:lpstr>
      <vt:lpstr>Changing Locks</vt:lpstr>
      <vt:lpstr>Criminal Legal System</vt:lpstr>
      <vt:lpstr>Civil Legal System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protections for Dv survivors</dc:title>
  <dc:creator>Rachael Moulton</dc:creator>
  <cp:lastModifiedBy>Linda Olsen</cp:lastModifiedBy>
  <cp:revision>8</cp:revision>
  <dcterms:created xsi:type="dcterms:W3CDTF">2018-05-30T20:05:33Z</dcterms:created>
  <dcterms:modified xsi:type="dcterms:W3CDTF">2018-11-14T23:07:54Z</dcterms:modified>
</cp:coreProperties>
</file>