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2"/>
  </p:notesMasterIdLst>
  <p:sldIdLst>
    <p:sldId id="256" r:id="rId2"/>
    <p:sldId id="279" r:id="rId3"/>
    <p:sldId id="258" r:id="rId4"/>
    <p:sldId id="288" r:id="rId5"/>
    <p:sldId id="269" r:id="rId6"/>
    <p:sldId id="282" r:id="rId7"/>
    <p:sldId id="290" r:id="rId8"/>
    <p:sldId id="283" r:id="rId9"/>
    <p:sldId id="276"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dra Gritsch" initials="KG" lastIdx="1" clrIdx="0"/>
  <p:cmAuthor id="2" name="Leigh Hofheimer" initials="LH"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4700"/>
  </p:normalViewPr>
  <p:slideViewPr>
    <p:cSldViewPr snapToGrid="0" snapToObjects="1">
      <p:cViewPr varScale="1">
        <p:scale>
          <a:sx n="114" d="100"/>
          <a:sy n="114" d="100"/>
        </p:scale>
        <p:origin x="114" y="84"/>
      </p:cViewPr>
      <p:guideLst>
        <p:guide orient="horz" pos="2160"/>
        <p:guide pos="3840"/>
      </p:guideLst>
    </p:cSldViewPr>
  </p:slideViewPr>
  <p:notesTextViewPr>
    <p:cViewPr>
      <p:scale>
        <a:sx n="1" d="1"/>
        <a:sy n="1" d="1"/>
      </p:scale>
      <p:origin x="0" y="0"/>
    </p:cViewPr>
  </p:notesTextViewPr>
  <p:sorterViewPr>
    <p:cViewPr>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00D85-ED5C-C04A-8802-F1AE2C862FE3}" type="datetimeFigureOut">
              <a:rPr lang="en-US" smtClean="0"/>
              <a:t>11/13/2018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4731F-A3AC-7A43-8C74-D4C29FB89D67}" type="slidenum">
              <a:rPr lang="en-US" smtClean="0"/>
              <a:t>‹#›</a:t>
            </a:fld>
            <a:endParaRPr lang="en-US"/>
          </a:p>
        </p:txBody>
      </p:sp>
    </p:spTree>
    <p:extLst>
      <p:ext uri="{BB962C8B-B14F-4D97-AF65-F5344CB8AC3E}">
        <p14:creationId xmlns:p14="http://schemas.microsoft.com/office/powerpoint/2010/main" val="21651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dshs.wa.gov/pdf/Publications/22-1314.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pitchFamily="34" charset="0"/>
              </a:defRPr>
            </a:lvl1pPr>
            <a:lvl2pPr marL="702756" indent="-270291" defTabSz="914485" eaLnBrk="0" hangingPunct="0">
              <a:defRPr>
                <a:solidFill>
                  <a:schemeClr val="tx1"/>
                </a:solidFill>
                <a:latin typeface="Arial" pitchFamily="34" charset="0"/>
              </a:defRPr>
            </a:lvl2pPr>
            <a:lvl3pPr marL="1081164" indent="-216233" defTabSz="914485" eaLnBrk="0" hangingPunct="0">
              <a:defRPr>
                <a:solidFill>
                  <a:schemeClr val="tx1"/>
                </a:solidFill>
                <a:latin typeface="Arial" pitchFamily="34" charset="0"/>
              </a:defRPr>
            </a:lvl3pPr>
            <a:lvl4pPr marL="1513629" indent="-216233" defTabSz="914485" eaLnBrk="0" hangingPunct="0">
              <a:defRPr>
                <a:solidFill>
                  <a:schemeClr val="tx1"/>
                </a:solidFill>
                <a:latin typeface="Arial" pitchFamily="34" charset="0"/>
              </a:defRPr>
            </a:lvl4pPr>
            <a:lvl5pPr marL="1946095" indent="-216233" defTabSz="914485" eaLnBrk="0" hangingPunct="0">
              <a:defRPr>
                <a:solidFill>
                  <a:schemeClr val="tx1"/>
                </a:solidFill>
                <a:latin typeface="Arial" pitchFamily="34" charset="0"/>
              </a:defRPr>
            </a:lvl5pPr>
            <a:lvl6pPr marL="2378560" indent="-216233" defTabSz="914485" eaLnBrk="0" fontAlgn="base" hangingPunct="0">
              <a:spcBef>
                <a:spcPct val="0"/>
              </a:spcBef>
              <a:spcAft>
                <a:spcPct val="0"/>
              </a:spcAft>
              <a:defRPr>
                <a:solidFill>
                  <a:schemeClr val="tx1"/>
                </a:solidFill>
                <a:latin typeface="Arial" pitchFamily="34" charset="0"/>
              </a:defRPr>
            </a:lvl6pPr>
            <a:lvl7pPr marL="2811026" indent="-216233" defTabSz="914485" eaLnBrk="0" fontAlgn="base" hangingPunct="0">
              <a:spcBef>
                <a:spcPct val="0"/>
              </a:spcBef>
              <a:spcAft>
                <a:spcPct val="0"/>
              </a:spcAft>
              <a:defRPr>
                <a:solidFill>
                  <a:schemeClr val="tx1"/>
                </a:solidFill>
                <a:latin typeface="Arial" pitchFamily="34" charset="0"/>
              </a:defRPr>
            </a:lvl7pPr>
            <a:lvl8pPr marL="3243491" indent="-216233" defTabSz="914485" eaLnBrk="0" fontAlgn="base" hangingPunct="0">
              <a:spcBef>
                <a:spcPct val="0"/>
              </a:spcBef>
              <a:spcAft>
                <a:spcPct val="0"/>
              </a:spcAft>
              <a:defRPr>
                <a:solidFill>
                  <a:schemeClr val="tx1"/>
                </a:solidFill>
                <a:latin typeface="Arial" pitchFamily="34" charset="0"/>
              </a:defRPr>
            </a:lvl8pPr>
            <a:lvl9pPr marL="3675957" indent="-216233" defTabSz="914485" eaLnBrk="0" fontAlgn="base" hangingPunct="0">
              <a:spcBef>
                <a:spcPct val="0"/>
              </a:spcBef>
              <a:spcAft>
                <a:spcPct val="0"/>
              </a:spcAft>
              <a:defRPr>
                <a:solidFill>
                  <a:schemeClr val="tx1"/>
                </a:solidFill>
                <a:latin typeface="Arial" pitchFamily="34" charset="0"/>
              </a:defRPr>
            </a:lvl9pPr>
          </a:lstStyle>
          <a:p>
            <a:pPr eaLnBrk="1" hangingPunct="1"/>
            <a:fld id="{350935AF-FA62-4798-9DDA-D2848CD09183}" type="slidenum">
              <a:rPr lang="en-US" altLang="en-US" smtClean="0">
                <a:latin typeface="Times New Roman" pitchFamily="18" charset="0"/>
              </a:rPr>
              <a:pPr eaLnBrk="1" hangingPunct="1"/>
              <a:t>5</a:t>
            </a:fld>
            <a:endParaRPr lang="en-US" altLang="en-US">
              <a:latin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endParaRPr lang="en-US" altLang="en-US" dirty="0"/>
          </a:p>
        </p:txBody>
      </p:sp>
    </p:spTree>
    <p:extLst>
      <p:ext uri="{BB962C8B-B14F-4D97-AF65-F5344CB8AC3E}">
        <p14:creationId xmlns:p14="http://schemas.microsoft.com/office/powerpoint/2010/main" val="366933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 state statutes support survivor-centered advocacy</a:t>
            </a:r>
          </a:p>
          <a:p>
            <a:r>
              <a:rPr lang="en-US" dirty="0"/>
              <a:t>Laws support survivor</a:t>
            </a:r>
            <a:r>
              <a:rPr lang="en-US" baseline="0" dirty="0"/>
              <a:t> centered advocacy (</a:t>
            </a:r>
            <a:r>
              <a:rPr lang="en-US" dirty="0"/>
              <a:t>Laws that help support advocates do their work – there is actual language in state law that supports advocacy work – </a:t>
            </a:r>
            <a:r>
              <a:rPr lang="en-US" b="1" dirty="0"/>
              <a:t>advocates &amp;</a:t>
            </a:r>
            <a:r>
              <a:rPr lang="en-US" b="1" baseline="0" dirty="0"/>
              <a:t> survivors have had a voice- that has been heard – that helped craft laws is unique to Washington</a:t>
            </a:r>
            <a:r>
              <a:rPr lang="en-US" baseline="0" dirty="0"/>
              <a:t>). Not the same across the country!</a:t>
            </a:r>
          </a:p>
          <a:p>
            <a:r>
              <a:rPr lang="en-US" baseline="0" dirty="0"/>
              <a:t>Elements to advocacy</a:t>
            </a:r>
          </a:p>
          <a:p>
            <a:r>
              <a:rPr lang="en-US" baseline="0" dirty="0"/>
              <a:t>Foundations to advocacy</a:t>
            </a:r>
          </a:p>
          <a:p>
            <a:endParaRPr lang="en-US" baseline="0" dirty="0"/>
          </a:p>
          <a:p>
            <a:r>
              <a:rPr lang="en-US" baseline="0" dirty="0"/>
              <a:t>Safety planning is a process not a product</a:t>
            </a:r>
          </a:p>
          <a:p>
            <a:r>
              <a:rPr lang="en-US" baseline="0" dirty="0"/>
              <a:t>Bread and butter activity of advocates – constant, fluid, changes with expectations/survivors direction</a:t>
            </a:r>
            <a:endParaRPr lang="en-US" dirty="0"/>
          </a:p>
        </p:txBody>
      </p:sp>
      <p:sp>
        <p:nvSpPr>
          <p:cNvPr id="4" name="Slide Number Placeholder 3"/>
          <p:cNvSpPr>
            <a:spLocks noGrp="1"/>
          </p:cNvSpPr>
          <p:nvPr>
            <p:ph type="sldNum" sz="quarter" idx="10"/>
          </p:nvPr>
        </p:nvSpPr>
        <p:spPr/>
        <p:txBody>
          <a:bodyPr/>
          <a:lstStyle/>
          <a:p>
            <a:fld id="{041AC429-32A4-4D1A-939B-A51E7C3545D1}" type="slidenum">
              <a:rPr lang="en-US" smtClean="0"/>
              <a:t>6</a:t>
            </a:fld>
            <a:endParaRPr lang="en-US"/>
          </a:p>
        </p:txBody>
      </p:sp>
    </p:spTree>
    <p:extLst>
      <p:ext uri="{BB962C8B-B14F-4D97-AF65-F5344CB8AC3E}">
        <p14:creationId xmlns:p14="http://schemas.microsoft.com/office/powerpoint/2010/main" val="1567960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Brief overview of reporting requirements by Statute</a:t>
            </a:r>
          </a:p>
          <a:p>
            <a:pPr lvl="0"/>
            <a:r>
              <a:rPr lang="en-US" sz="1200" kern="1200" dirty="0">
                <a:solidFill>
                  <a:schemeClr val="tx1"/>
                </a:solidFill>
                <a:effectLst/>
                <a:latin typeface="+mn-lt"/>
                <a:ea typeface="+mn-ea"/>
                <a:cs typeface="+mn-cs"/>
              </a:rPr>
              <a:t>Local practices vary</a:t>
            </a:r>
          </a:p>
          <a:p>
            <a:pPr lvl="0"/>
            <a:r>
              <a:rPr lang="en-US" sz="1200" kern="1200" dirty="0">
                <a:solidFill>
                  <a:schemeClr val="tx1"/>
                </a:solidFill>
                <a:effectLst/>
                <a:latin typeface="+mn-lt"/>
                <a:ea typeface="+mn-ea"/>
                <a:cs typeface="+mn-cs"/>
              </a:rPr>
              <a:t>Making a report that supports non-abusive parent’s safety and autonomy</a:t>
            </a:r>
          </a:p>
          <a:p>
            <a:r>
              <a:rPr lang="en-US" sz="1200" kern="1200" dirty="0">
                <a:solidFill>
                  <a:schemeClr val="tx1"/>
                </a:solidFill>
                <a:effectLst/>
                <a:latin typeface="+mn-lt"/>
                <a:ea typeface="+mn-ea"/>
                <a:cs typeface="+mn-cs"/>
              </a:rPr>
              <a:t>See handout “Making a mandatory report – best practices” – for statute citation</a:t>
            </a:r>
          </a:p>
          <a:p>
            <a:r>
              <a:rPr lang="en-US" sz="1200" kern="1200" dirty="0">
                <a:solidFill>
                  <a:schemeClr val="tx1"/>
                </a:solidFill>
                <a:effectLst/>
                <a:latin typeface="+mn-lt"/>
                <a:ea typeface="+mn-ea"/>
                <a:cs typeface="+mn-cs"/>
              </a:rPr>
              <a:t>CPS comes knocking – Know your rights</a:t>
            </a:r>
          </a:p>
          <a:p>
            <a:r>
              <a:rPr lang="en-US" sz="1200" kern="1200" dirty="0">
                <a:solidFill>
                  <a:schemeClr val="tx1"/>
                </a:solidFill>
                <a:effectLst/>
                <a:latin typeface="+mn-lt"/>
                <a:ea typeface="+mn-ea"/>
                <a:cs typeface="+mn-cs"/>
              </a:rPr>
              <a:t>WA Children’s </a:t>
            </a:r>
            <a:r>
              <a:rPr lang="en-US" sz="1200" kern="1200" dirty="0" err="1">
                <a:solidFill>
                  <a:schemeClr val="tx1"/>
                </a:solidFill>
                <a:effectLst/>
                <a:latin typeface="+mn-lt"/>
                <a:ea typeface="+mn-ea"/>
                <a:cs typeface="+mn-cs"/>
              </a:rPr>
              <a:t>Admn</a:t>
            </a:r>
            <a:r>
              <a:rPr lang="en-US" sz="1200" kern="1200" dirty="0">
                <a:solidFill>
                  <a:schemeClr val="tx1"/>
                </a:solidFill>
                <a:effectLst/>
                <a:latin typeface="+mn-lt"/>
                <a:ea typeface="+mn-ea"/>
                <a:cs typeface="+mn-cs"/>
              </a:rPr>
              <a:t>, DSHS has developed a </a:t>
            </a:r>
            <a:r>
              <a:rPr lang="en-US" sz="1200" i="1" kern="1200" dirty="0">
                <a:solidFill>
                  <a:schemeClr val="tx1"/>
                </a:solidFill>
                <a:effectLst/>
                <a:latin typeface="+mn-lt"/>
                <a:ea typeface="+mn-ea"/>
                <a:cs typeface="+mn-cs"/>
              </a:rPr>
              <a:t>Social Workers Practice Guide to domestic Violence, Children’s Administration, Revised May 2010, </a:t>
            </a:r>
            <a:r>
              <a:rPr lang="en-US" sz="1200" u="sng" kern="1200" dirty="0">
                <a:solidFill>
                  <a:schemeClr val="tx1"/>
                </a:solidFill>
                <a:effectLst/>
                <a:latin typeface="+mn-lt"/>
                <a:ea typeface="+mn-ea"/>
                <a:cs typeface="+mn-cs"/>
                <a:hlinkClick r:id="rId3"/>
              </a:rPr>
              <a:t>http://www.dshs.wa.gov/pdf/Publications/22-1314.pdf</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Appropriate for advocates to be part of a Family Team Decision – DSHS has a dv protocol, advocates can help keep CPS focused on the intent of their own protocol.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Includes polices and practice recommendations for social workers (including CPS)</a:t>
            </a:r>
          </a:p>
          <a:p>
            <a:r>
              <a:rPr lang="en-US" sz="1200" kern="1200" dirty="0">
                <a:solidFill>
                  <a:schemeClr val="tx1"/>
                </a:solidFill>
                <a:effectLst/>
                <a:latin typeface="+mn-lt"/>
                <a:ea typeface="+mn-ea"/>
                <a:cs typeface="+mn-cs"/>
              </a:rPr>
              <a:t>When DV is present, witnessing dv is not child abuse – this is child welfare policy.</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Mandatory reporting is NOT the ONLY action to take:</a:t>
            </a:r>
          </a:p>
          <a:p>
            <a:pPr lvl="0"/>
            <a:r>
              <a:rPr lang="en-US" sz="1200" kern="1200" dirty="0">
                <a:solidFill>
                  <a:schemeClr val="tx1"/>
                </a:solidFill>
                <a:effectLst/>
                <a:latin typeface="+mn-lt"/>
                <a:ea typeface="+mn-ea"/>
                <a:cs typeface="+mn-cs"/>
              </a:rPr>
              <a:t>Support around parenting</a:t>
            </a:r>
          </a:p>
          <a:p>
            <a:pPr lvl="0"/>
            <a:r>
              <a:rPr lang="en-US" sz="1200" kern="1200" dirty="0">
                <a:solidFill>
                  <a:schemeClr val="tx1"/>
                </a:solidFill>
                <a:effectLst/>
                <a:latin typeface="+mn-lt"/>
                <a:ea typeface="+mn-ea"/>
                <a:cs typeface="+mn-cs"/>
              </a:rPr>
              <a:t>Consult with other advocates and other parenting experts</a:t>
            </a:r>
          </a:p>
          <a:p>
            <a:pPr lvl="0"/>
            <a:r>
              <a:rPr lang="en-US" sz="1200" kern="1200" dirty="0">
                <a:solidFill>
                  <a:schemeClr val="tx1"/>
                </a:solidFill>
                <a:effectLst/>
                <a:latin typeface="+mn-lt"/>
                <a:ea typeface="+mn-ea"/>
                <a:cs typeface="+mn-cs"/>
              </a:rPr>
              <a:t>Identify resources</a:t>
            </a:r>
          </a:p>
          <a:p>
            <a:pPr lvl="0"/>
            <a:r>
              <a:rPr lang="en-US" sz="1200" kern="1200" dirty="0">
                <a:solidFill>
                  <a:schemeClr val="tx1"/>
                </a:solidFill>
                <a:effectLst/>
                <a:latin typeface="+mn-lt"/>
                <a:ea typeface="+mn-ea"/>
                <a:cs typeface="+mn-cs"/>
              </a:rPr>
              <a:t>Get help from colleagues and experts around making the distinction between poor parenting vs. abuse/and or neglect.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Give examples of the kind of harm that would be reportable:</a:t>
            </a:r>
          </a:p>
          <a:p>
            <a:pPr lvl="0"/>
            <a:r>
              <a:rPr lang="en-US" sz="1200" kern="1200" dirty="0">
                <a:solidFill>
                  <a:schemeClr val="tx1"/>
                </a:solidFill>
                <a:effectLst/>
                <a:latin typeface="+mn-lt"/>
                <a:ea typeface="+mn-ea"/>
                <a:cs typeface="+mn-cs"/>
              </a:rPr>
              <a:t>if there is a gun or weapon pointed at you and your child (</a:t>
            </a:r>
            <a:r>
              <a:rPr lang="en-US" sz="1200" kern="1200" dirty="0" err="1">
                <a:solidFill>
                  <a:schemeClr val="tx1"/>
                </a:solidFill>
                <a:effectLst/>
                <a:latin typeface="+mn-lt"/>
                <a:ea typeface="+mn-ea"/>
                <a:cs typeface="+mn-cs"/>
              </a:rPr>
              <a:t>ren</a:t>
            </a:r>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if the person is throwing things at you or your children, </a:t>
            </a:r>
          </a:p>
          <a:p>
            <a:pPr lvl="0"/>
            <a:r>
              <a:rPr lang="en-US" sz="1200" kern="1200" dirty="0">
                <a:solidFill>
                  <a:schemeClr val="tx1"/>
                </a:solidFill>
                <a:effectLst/>
                <a:latin typeface="+mn-lt"/>
                <a:ea typeface="+mn-ea"/>
                <a:cs typeface="+mn-cs"/>
              </a:rPr>
              <a:t>hurting you when the child is in your arms.</a:t>
            </a:r>
          </a:p>
          <a:p>
            <a:endParaRPr lang="en-US" dirty="0"/>
          </a:p>
          <a:p>
            <a:r>
              <a:rPr lang="en-US" b="1" dirty="0"/>
              <a:t>What about peer-on-peer dating violence? </a:t>
            </a:r>
            <a:r>
              <a:rPr lang="en-US" dirty="0"/>
              <a:t>Washington law4 is fundamentally unclear regarding mandatory reporting obligations in the case of peer-on-peer dating violence. If you have “reasonable cause” to believe that a child has experienced abuse or neglect, you must make a report to Child Protective Services (CPS) and/or law enforcement within 48 hours.5 WSCADV consulted with DSHS/Children’s Administration staff, law enforcement, and others and concluded that in most cases teen dating violence6 , 7 will not trigger an advocate’s mandatory reporting duties. That said, if you reasonably believe your client experienced serious physical abuse resulting in actual injury, and particularly if that serious physical abuse is ongoing, you should report it. Your job is to be the most effective advocate possible, even when you are also a mandatory reporter. Many of your advocacy skills can be used to ensure your client understands the process, receives essential support, and is empowered to make informed choices. See this document for more information.</a:t>
            </a:r>
          </a:p>
        </p:txBody>
      </p:sp>
      <p:sp>
        <p:nvSpPr>
          <p:cNvPr id="4" name="Slide Number Placeholder 3"/>
          <p:cNvSpPr>
            <a:spLocks noGrp="1"/>
          </p:cNvSpPr>
          <p:nvPr>
            <p:ph type="sldNum" sz="quarter" idx="10"/>
          </p:nvPr>
        </p:nvSpPr>
        <p:spPr/>
        <p:txBody>
          <a:bodyPr/>
          <a:lstStyle/>
          <a:p>
            <a:fld id="{D74FD20F-0B99-492D-85AD-60E82E3F0FAC}" type="slidenum">
              <a:rPr lang="en-US" smtClean="0"/>
              <a:t>8</a:t>
            </a:fld>
            <a:endParaRPr lang="en-US"/>
          </a:p>
        </p:txBody>
      </p:sp>
    </p:spTree>
    <p:extLst>
      <p:ext uri="{BB962C8B-B14F-4D97-AF65-F5344CB8AC3E}">
        <p14:creationId xmlns:p14="http://schemas.microsoft.com/office/powerpoint/2010/main" val="43033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14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03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528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700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983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8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204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389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362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770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20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89101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scadv.org/wp-content/uploads/2015/06/Making-a-Mandatory-Child-Abuse-Report-Best-Practices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scadv.org/wp-content/uploads/2015/06/Mandatory-Reporting-and-Teen-Dating-Violence.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990F04-D677-4DB7-9922-D31D61E3E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E45C779D-4C6F-4D65-ACDE-D700D5677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EF6526-9F04-4140-A01E-B417B9B1F5D7}"/>
              </a:ext>
            </a:extLst>
          </p:cNvPr>
          <p:cNvPicPr>
            <a:picLocks noChangeAspect="1"/>
          </p:cNvPicPr>
          <p:nvPr/>
        </p:nvPicPr>
        <p:blipFill rotWithShape="1">
          <a:blip r:embed="rId2"/>
          <a:srcRect l="20254" r="19543" b="2"/>
          <a:stretch/>
        </p:blipFill>
        <p:spPr>
          <a:xfrm>
            <a:off x="446533" y="723899"/>
            <a:ext cx="6202841" cy="5666666"/>
          </a:xfrm>
          <a:prstGeom prst="rect">
            <a:avLst/>
          </a:prstGeom>
        </p:spPr>
      </p:pic>
      <p:sp>
        <p:nvSpPr>
          <p:cNvPr id="13" name="Rectangle 12">
            <a:extLst>
              <a:ext uri="{FF2B5EF4-FFF2-40B4-BE49-F238E27FC236}">
                <a16:creationId xmlns:a16="http://schemas.microsoft.com/office/drawing/2014/main" id="{9C51B322-BAD9-40C0-BB3B-567DE59B2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4F0C6271-47D7-4964-A505-71C87C0CA2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6" name="Rectangle 15">
              <a:extLst>
                <a:ext uri="{FF2B5EF4-FFF2-40B4-BE49-F238E27FC236}">
                  <a16:creationId xmlns:a16="http://schemas.microsoft.com/office/drawing/2014/main" id="{FAE67D4F-6BA5-4F2E-B41B-B8553908BD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BA2C8C5E-4349-46A8-9896-F2124F6874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6C0191E3-F755-4E2E-8AF9-3F7F5D9A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FFBAC0D-E520-544F-A22F-ECDE90ED9B56}"/>
              </a:ext>
            </a:extLst>
          </p:cNvPr>
          <p:cNvSpPr>
            <a:spLocks noGrp="1"/>
          </p:cNvSpPr>
          <p:nvPr>
            <p:ph type="ctrTitle"/>
          </p:nvPr>
        </p:nvSpPr>
        <p:spPr>
          <a:xfrm>
            <a:off x="7261934" y="1419225"/>
            <a:ext cx="4115917" cy="2085869"/>
          </a:xfrm>
        </p:spPr>
        <p:txBody>
          <a:bodyPr>
            <a:normAutofit/>
          </a:bodyPr>
          <a:lstStyle/>
          <a:p>
            <a:r>
              <a:rPr lang="en-US" dirty="0">
                <a:solidFill>
                  <a:srgbClr val="FFFFFF"/>
                </a:solidFill>
              </a:rPr>
              <a:t>Working with dv advocates and agencies</a:t>
            </a:r>
          </a:p>
        </p:txBody>
      </p:sp>
      <p:grpSp>
        <p:nvGrpSpPr>
          <p:cNvPr id="12" name="Group 11">
            <a:extLst>
              <a:ext uri="{FF2B5EF4-FFF2-40B4-BE49-F238E27FC236}">
                <a16:creationId xmlns:a16="http://schemas.microsoft.com/office/drawing/2014/main" id="{E4FAAAC8-6601-497A-A9D5-A9913C567B41}"/>
              </a:ext>
            </a:extLst>
          </p:cNvPr>
          <p:cNvGrpSpPr/>
          <p:nvPr/>
        </p:nvGrpSpPr>
        <p:grpSpPr>
          <a:xfrm>
            <a:off x="-69908" y="6219825"/>
            <a:ext cx="9144000" cy="1057539"/>
            <a:chOff x="0" y="5447948"/>
            <a:chExt cx="12192000" cy="1410052"/>
          </a:xfrm>
        </p:grpSpPr>
        <p:pic>
          <p:nvPicPr>
            <p:cNvPr id="14" name="Content Placeholder 4">
              <a:extLst>
                <a:ext uri="{FF2B5EF4-FFF2-40B4-BE49-F238E27FC236}">
                  <a16:creationId xmlns:a16="http://schemas.microsoft.com/office/drawing/2014/main" id="{FB1B801C-AB1C-4226-A595-2062F2FBC096}"/>
                </a:ext>
              </a:extLst>
            </p:cNvPr>
            <p:cNvPicPr>
              <a:picLocks noChangeAspect="1"/>
            </p:cNvPicPr>
            <p:nvPr/>
          </p:nvPicPr>
          <p:blipFill>
            <a:blip r:embed="rId3"/>
            <a:stretch>
              <a:fillRect/>
            </a:stretch>
          </p:blipFill>
          <p:spPr>
            <a:xfrm>
              <a:off x="0" y="5447948"/>
              <a:ext cx="1812175" cy="952853"/>
            </a:xfrm>
            <a:prstGeom prst="rect">
              <a:avLst/>
            </a:prstGeom>
          </p:spPr>
        </p:pic>
        <p:sp>
          <p:nvSpPr>
            <p:cNvPr id="19" name="Rectangle 18">
              <a:extLst>
                <a:ext uri="{FF2B5EF4-FFF2-40B4-BE49-F238E27FC236}">
                  <a16:creationId xmlns:a16="http://schemas.microsoft.com/office/drawing/2014/main" id="{BF344788-96FA-41BE-BE7E-F7AE85CF46E4}"/>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20" name="Rectangle 19">
              <a:extLst>
                <a:ext uri="{FF2B5EF4-FFF2-40B4-BE49-F238E27FC236}">
                  <a16:creationId xmlns:a16="http://schemas.microsoft.com/office/drawing/2014/main" id="{527A8C23-7348-49C9-B539-8D5DD4AACC65}"/>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250051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2057400" y="457200"/>
            <a:ext cx="8229600" cy="1143000"/>
          </a:xfrm>
        </p:spPr>
        <p:txBody>
          <a:bodyPr/>
          <a:lstStyle/>
          <a:p>
            <a:r>
              <a:rPr lang="en-US"/>
              <a:t>How to work together?</a:t>
            </a:r>
          </a:p>
        </p:txBody>
      </p:sp>
      <p:sp>
        <p:nvSpPr>
          <p:cNvPr id="5" name="Rectangle 3"/>
          <p:cNvSpPr txBox="1">
            <a:spLocks noChangeArrowheads="1"/>
          </p:cNvSpPr>
          <p:nvPr/>
        </p:nvSpPr>
        <p:spPr>
          <a:xfrm>
            <a:off x="844062" y="1905000"/>
            <a:ext cx="9736015" cy="4953000"/>
          </a:xfrm>
          <a:prstGeom prst="rect">
            <a:avLst/>
          </a:prstGeom>
        </p:spPr>
        <p:txBody>
          <a:bodyPr>
            <a:normAutofit/>
          </a:bodyPr>
          <a:lstStyle/>
          <a:p>
            <a:pPr marL="273050" indent="-273050">
              <a:spcBef>
                <a:spcPct val="20000"/>
              </a:spcBef>
              <a:buClr>
                <a:srgbClr val="0BD0D9"/>
              </a:buClr>
              <a:buSzPct val="95000"/>
              <a:buFont typeface="Wingdings 2" pitchFamily="18" charset="2"/>
              <a:buChar char=""/>
            </a:pPr>
            <a:r>
              <a:rPr lang="en-US" sz="2000" dirty="0">
                <a:latin typeface="Calibri" pitchFamily="34" charset="0"/>
              </a:rPr>
              <a:t>Educate yourself about DV/SA</a:t>
            </a:r>
          </a:p>
          <a:p>
            <a:pPr marL="730250" lvl="1" indent="-273050">
              <a:spcBef>
                <a:spcPct val="20000"/>
              </a:spcBef>
              <a:buClr>
                <a:srgbClr val="0BD0D9"/>
              </a:buClr>
              <a:buSzPct val="95000"/>
              <a:buFont typeface="Wingdings 2" pitchFamily="18" charset="2"/>
              <a:buChar char=""/>
            </a:pPr>
            <a:r>
              <a:rPr lang="en-US" sz="2000" dirty="0">
                <a:latin typeface="Calibri" pitchFamily="34" charset="0"/>
              </a:rPr>
              <a:t>Required for </a:t>
            </a:r>
            <a:r>
              <a:rPr lang="en-US" sz="2000" dirty="0" err="1">
                <a:latin typeface="Calibri" pitchFamily="34" charset="0"/>
              </a:rPr>
              <a:t>CoCs</a:t>
            </a:r>
            <a:r>
              <a:rPr lang="en-US" sz="2000" dirty="0">
                <a:latin typeface="Calibri" pitchFamily="34" charset="0"/>
              </a:rPr>
              <a:t> in providing safe access for DV/SA survivors to housing/homeless </a:t>
            </a:r>
            <a:r>
              <a:rPr lang="en-US" sz="2000" dirty="0" err="1">
                <a:latin typeface="Calibri" pitchFamily="34" charset="0"/>
              </a:rPr>
              <a:t>resourcess</a:t>
            </a:r>
            <a:endParaRPr lang="en-US" sz="2000" dirty="0">
              <a:latin typeface="Calibri" pitchFamily="34" charset="0"/>
            </a:endParaRPr>
          </a:p>
          <a:p>
            <a:pPr marL="730250" lvl="1" indent="-273050">
              <a:spcBef>
                <a:spcPct val="20000"/>
              </a:spcBef>
              <a:buClr>
                <a:srgbClr val="0BD0D9"/>
              </a:buClr>
              <a:buSzPct val="95000"/>
              <a:buFont typeface="Wingdings 2" pitchFamily="18" charset="2"/>
              <a:buChar char=""/>
            </a:pPr>
            <a:r>
              <a:rPr lang="en-US" sz="2000" dirty="0">
                <a:latin typeface="Calibri" pitchFamily="34" charset="0"/>
              </a:rPr>
              <a:t>Free trainings and webinars available in many counties and online</a:t>
            </a:r>
          </a:p>
          <a:p>
            <a:pPr marL="273050" indent="-273050">
              <a:spcBef>
                <a:spcPct val="20000"/>
              </a:spcBef>
              <a:buClr>
                <a:srgbClr val="0BD0D9"/>
              </a:buClr>
              <a:buSzPct val="95000"/>
              <a:buFont typeface="Wingdings 2" pitchFamily="18" charset="2"/>
              <a:buChar char=""/>
            </a:pPr>
            <a:r>
              <a:rPr lang="en-US" sz="2000" dirty="0">
                <a:latin typeface="Calibri" pitchFamily="34" charset="0"/>
              </a:rPr>
              <a:t>Know your community resources &amp; the various systems that impact DV survivors</a:t>
            </a:r>
          </a:p>
          <a:p>
            <a:pPr marL="273050" indent="-273050">
              <a:spcBef>
                <a:spcPct val="20000"/>
              </a:spcBef>
              <a:buClr>
                <a:srgbClr val="0BD0D9"/>
              </a:buClr>
              <a:buSzPct val="95000"/>
              <a:buFont typeface="Wingdings 2" pitchFamily="18" charset="2"/>
              <a:buChar char=""/>
            </a:pPr>
            <a:r>
              <a:rPr lang="en-US" sz="2000" dirty="0">
                <a:latin typeface="Calibri" pitchFamily="34" charset="0"/>
              </a:rPr>
              <a:t>Understand confidentiality and information sharing constraints</a:t>
            </a:r>
          </a:p>
          <a:p>
            <a:pPr marL="273050" indent="-273050">
              <a:spcBef>
                <a:spcPct val="20000"/>
              </a:spcBef>
              <a:buClr>
                <a:srgbClr val="0BD0D9"/>
              </a:buClr>
              <a:buSzPct val="95000"/>
              <a:buFont typeface="Wingdings 2" pitchFamily="18" charset="2"/>
              <a:buChar char=""/>
            </a:pPr>
            <a:r>
              <a:rPr lang="en-US" sz="2000" dirty="0">
                <a:latin typeface="Calibri" pitchFamily="34" charset="0"/>
              </a:rPr>
              <a:t>Release of Information (ROI)</a:t>
            </a:r>
          </a:p>
          <a:p>
            <a:pPr marL="639763" lvl="1" indent="-246063">
              <a:spcBef>
                <a:spcPct val="20000"/>
              </a:spcBef>
              <a:buClr>
                <a:schemeClr val="accent1"/>
              </a:buClr>
              <a:buSzPct val="85000"/>
              <a:buFont typeface="Wingdings 2" pitchFamily="18" charset="2"/>
              <a:buChar char=""/>
            </a:pPr>
            <a:r>
              <a:rPr lang="en-US" sz="2000" dirty="0">
                <a:latin typeface="Calibri" pitchFamily="34" charset="0"/>
              </a:rPr>
              <a:t>Make sure your ROI is current.  Know that a survivor can revoke a signed ROI at any time.</a:t>
            </a:r>
          </a:p>
          <a:p>
            <a:pPr marL="639763" lvl="1" indent="-246063">
              <a:spcBef>
                <a:spcPct val="20000"/>
              </a:spcBef>
              <a:buClr>
                <a:schemeClr val="accent1"/>
              </a:buClr>
              <a:buSzPct val="85000"/>
              <a:buFont typeface="Wingdings 2" pitchFamily="18" charset="2"/>
              <a:buChar char=""/>
            </a:pPr>
            <a:r>
              <a:rPr lang="en-US" sz="2000" dirty="0">
                <a:latin typeface="Calibri" pitchFamily="34" charset="0"/>
              </a:rPr>
              <a:t>Keep in mind that the DV/SA Advocate might not have an ROI signed. In which case they can only speak in general terms.</a:t>
            </a:r>
          </a:p>
          <a:p>
            <a:pPr marL="182563" indent="-246063">
              <a:spcBef>
                <a:spcPct val="20000"/>
              </a:spcBef>
              <a:buClr>
                <a:schemeClr val="accent1"/>
              </a:buClr>
              <a:buSzPct val="85000"/>
              <a:buFont typeface="Wingdings 2" pitchFamily="18" charset="2"/>
              <a:buChar char=""/>
            </a:pPr>
            <a:r>
              <a:rPr lang="en-US" sz="2000" dirty="0">
                <a:latin typeface="Calibri" pitchFamily="34" charset="0"/>
              </a:rPr>
              <a:t>Build relationships before you need them…reach out today!</a:t>
            </a:r>
          </a:p>
          <a:p>
            <a:pPr marL="182563" indent="-246063">
              <a:spcBef>
                <a:spcPct val="20000"/>
              </a:spcBef>
              <a:buClr>
                <a:schemeClr val="accent1"/>
              </a:buClr>
              <a:buSzPct val="85000"/>
              <a:buFont typeface="Wingdings 2" pitchFamily="18" charset="2"/>
              <a:buChar char=""/>
            </a:pPr>
            <a:endParaRPr lang="en-US" sz="2000" dirty="0">
              <a:latin typeface="Calibri" pitchFamily="34" charset="0"/>
            </a:endParaRPr>
          </a:p>
        </p:txBody>
      </p:sp>
      <p:grpSp>
        <p:nvGrpSpPr>
          <p:cNvPr id="4" name="Group 3">
            <a:extLst>
              <a:ext uri="{FF2B5EF4-FFF2-40B4-BE49-F238E27FC236}">
                <a16:creationId xmlns:a16="http://schemas.microsoft.com/office/drawing/2014/main" id="{A79BC96C-5186-4C6A-917A-8DD4283D4658}"/>
              </a:ext>
            </a:extLst>
          </p:cNvPr>
          <p:cNvGrpSpPr/>
          <p:nvPr/>
        </p:nvGrpSpPr>
        <p:grpSpPr>
          <a:xfrm>
            <a:off x="0" y="6113650"/>
            <a:ext cx="9144000" cy="1057539"/>
            <a:chOff x="0" y="5447948"/>
            <a:chExt cx="12192000" cy="1410052"/>
          </a:xfrm>
        </p:grpSpPr>
        <p:pic>
          <p:nvPicPr>
            <p:cNvPr id="6" name="Content Placeholder 4">
              <a:extLst>
                <a:ext uri="{FF2B5EF4-FFF2-40B4-BE49-F238E27FC236}">
                  <a16:creationId xmlns:a16="http://schemas.microsoft.com/office/drawing/2014/main" id="{FFF52CD7-6872-4593-A435-77F4E746A8F5}"/>
                </a:ext>
              </a:extLst>
            </p:cNvPr>
            <p:cNvPicPr>
              <a:picLocks noChangeAspect="1"/>
            </p:cNvPicPr>
            <p:nvPr/>
          </p:nvPicPr>
          <p:blipFill>
            <a:blip r:embed="rId2"/>
            <a:stretch>
              <a:fillRect/>
            </a:stretch>
          </p:blipFill>
          <p:spPr>
            <a:xfrm>
              <a:off x="0" y="5447948"/>
              <a:ext cx="1812175" cy="952853"/>
            </a:xfrm>
            <a:prstGeom prst="rect">
              <a:avLst/>
            </a:prstGeom>
          </p:spPr>
        </p:pic>
        <p:sp>
          <p:nvSpPr>
            <p:cNvPr id="7" name="Rectangle 6">
              <a:extLst>
                <a:ext uri="{FF2B5EF4-FFF2-40B4-BE49-F238E27FC236}">
                  <a16:creationId xmlns:a16="http://schemas.microsoft.com/office/drawing/2014/main" id="{827AF168-FBE0-4566-BD35-54A179492370}"/>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8" name="Rectangle 7">
              <a:extLst>
                <a:ext uri="{FF2B5EF4-FFF2-40B4-BE49-F238E27FC236}">
                  <a16:creationId xmlns:a16="http://schemas.microsoft.com/office/drawing/2014/main" id="{F2D481CD-017F-4E7E-9F1D-1D50E2476DEC}"/>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366207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2856" y="206629"/>
            <a:ext cx="10515600" cy="1325563"/>
          </a:xfrm>
        </p:spPr>
        <p:txBody>
          <a:bodyPr>
            <a:normAutofit/>
          </a:bodyPr>
          <a:lstStyle/>
          <a:p>
            <a:pPr algn="ctr"/>
            <a:r>
              <a:rPr lang="en-US" sz="3600" dirty="0"/>
              <a:t> What is the Role of an ADVOCATE?</a:t>
            </a:r>
          </a:p>
        </p:txBody>
      </p:sp>
      <p:sp>
        <p:nvSpPr>
          <p:cNvPr id="6" name="Content Placeholder 5"/>
          <p:cNvSpPr>
            <a:spLocks noGrp="1"/>
          </p:cNvSpPr>
          <p:nvPr>
            <p:ph idx="1"/>
          </p:nvPr>
        </p:nvSpPr>
        <p:spPr>
          <a:xfrm>
            <a:off x="902304" y="2232211"/>
            <a:ext cx="10515600" cy="3216351"/>
          </a:xfrm>
        </p:spPr>
        <p:txBody>
          <a:bodyPr>
            <a:normAutofit/>
          </a:bodyPr>
          <a:lstStyle/>
          <a:p>
            <a:r>
              <a:rPr lang="en-US" sz="2800" dirty="0"/>
              <a:t>Pleads for or in behalf of another, intercessor</a:t>
            </a:r>
          </a:p>
          <a:p>
            <a:r>
              <a:rPr lang="en-US" sz="2800" dirty="0"/>
              <a:t>Identifies systemic problems and fights for accountability of and access to systems</a:t>
            </a:r>
          </a:p>
        </p:txBody>
      </p:sp>
      <p:sp>
        <p:nvSpPr>
          <p:cNvPr id="2" name="Slide Number Placeholder 1"/>
          <p:cNvSpPr>
            <a:spLocks noGrp="1"/>
          </p:cNvSpPr>
          <p:nvPr>
            <p:ph type="sldNum" sz="quarter" idx="12"/>
          </p:nvPr>
        </p:nvSpPr>
        <p:spPr/>
        <p:txBody>
          <a:bodyPr/>
          <a:lstStyle/>
          <a:p>
            <a:fld id="{20B0B9CF-0517-4998-A3A9-C1259003569B}" type="slidenum">
              <a:rPr lang="en-US" smtClean="0"/>
              <a:t>2</a:t>
            </a:fld>
            <a:endParaRPr lang="en-US"/>
          </a:p>
        </p:txBody>
      </p:sp>
      <p:sp>
        <p:nvSpPr>
          <p:cNvPr id="8" name="Footer Placeholder 6">
            <a:extLst>
              <a:ext uri="{FF2B5EF4-FFF2-40B4-BE49-F238E27FC236}">
                <a16:creationId xmlns:a16="http://schemas.microsoft.com/office/drawing/2014/main" id="{CCF6A31B-26E8-427F-88FD-A0E169CEEA63}"/>
              </a:ext>
            </a:extLst>
          </p:cNvPr>
          <p:cNvSpPr txBox="1">
            <a:spLocks/>
          </p:cNvSpPr>
          <p:nvPr/>
        </p:nvSpPr>
        <p:spPr>
          <a:xfrm>
            <a:off x="86964" y="6313361"/>
            <a:ext cx="163068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1112" y="5096435"/>
            <a:ext cx="3511173" cy="1761566"/>
          </a:xfrm>
          <a:prstGeom prst="rect">
            <a:avLst/>
          </a:prstGeom>
        </p:spPr>
      </p:pic>
      <p:grpSp>
        <p:nvGrpSpPr>
          <p:cNvPr id="7" name="Group 6">
            <a:extLst>
              <a:ext uri="{FF2B5EF4-FFF2-40B4-BE49-F238E27FC236}">
                <a16:creationId xmlns:a16="http://schemas.microsoft.com/office/drawing/2014/main" id="{99D81DA7-C3F7-4A3D-BFFA-785DB0165177}"/>
              </a:ext>
            </a:extLst>
          </p:cNvPr>
          <p:cNvGrpSpPr/>
          <p:nvPr/>
        </p:nvGrpSpPr>
        <p:grpSpPr>
          <a:xfrm>
            <a:off x="55927" y="6313361"/>
            <a:ext cx="9144000" cy="1057539"/>
            <a:chOff x="0" y="5447948"/>
            <a:chExt cx="12192000" cy="1410052"/>
          </a:xfrm>
        </p:grpSpPr>
        <p:pic>
          <p:nvPicPr>
            <p:cNvPr id="9" name="Content Placeholder 4">
              <a:extLst>
                <a:ext uri="{FF2B5EF4-FFF2-40B4-BE49-F238E27FC236}">
                  <a16:creationId xmlns:a16="http://schemas.microsoft.com/office/drawing/2014/main" id="{A969024D-DA33-45FF-9E80-9E6DD9A748DA}"/>
                </a:ext>
              </a:extLst>
            </p:cNvPr>
            <p:cNvPicPr>
              <a:picLocks noChangeAspect="1"/>
            </p:cNvPicPr>
            <p:nvPr/>
          </p:nvPicPr>
          <p:blipFill>
            <a:blip r:embed="rId3"/>
            <a:stretch>
              <a:fillRect/>
            </a:stretch>
          </p:blipFill>
          <p:spPr>
            <a:xfrm>
              <a:off x="0" y="5447948"/>
              <a:ext cx="1812175" cy="952853"/>
            </a:xfrm>
            <a:prstGeom prst="rect">
              <a:avLst/>
            </a:prstGeom>
          </p:spPr>
        </p:pic>
        <p:sp>
          <p:nvSpPr>
            <p:cNvPr id="10" name="Rectangle 9">
              <a:extLst>
                <a:ext uri="{FF2B5EF4-FFF2-40B4-BE49-F238E27FC236}">
                  <a16:creationId xmlns:a16="http://schemas.microsoft.com/office/drawing/2014/main" id="{0681912E-CCB4-4EA4-BA4B-4F233EDE57BE}"/>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11" name="Rectangle 10">
              <a:extLst>
                <a:ext uri="{FF2B5EF4-FFF2-40B4-BE49-F238E27FC236}">
                  <a16:creationId xmlns:a16="http://schemas.microsoft.com/office/drawing/2014/main" id="{A02C08FF-F6C9-4B6D-A286-31D72DADC18F}"/>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112473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2856" y="206629"/>
            <a:ext cx="10515600" cy="1325563"/>
          </a:xfrm>
        </p:spPr>
        <p:txBody>
          <a:bodyPr>
            <a:normAutofit/>
          </a:bodyPr>
          <a:lstStyle/>
          <a:p>
            <a:pPr algn="ctr"/>
            <a:r>
              <a:rPr lang="en-US" sz="3600" dirty="0"/>
              <a:t> WHAT DOES AN ADVOCATE DO?</a:t>
            </a:r>
          </a:p>
        </p:txBody>
      </p:sp>
      <p:sp>
        <p:nvSpPr>
          <p:cNvPr id="6" name="Content Placeholder 5"/>
          <p:cNvSpPr>
            <a:spLocks noGrp="1"/>
          </p:cNvSpPr>
          <p:nvPr>
            <p:ph idx="1"/>
          </p:nvPr>
        </p:nvSpPr>
        <p:spPr>
          <a:xfrm>
            <a:off x="386862" y="1957377"/>
            <a:ext cx="11500338" cy="3216351"/>
          </a:xfrm>
        </p:spPr>
        <p:txBody>
          <a:bodyPr>
            <a:normAutofit/>
          </a:bodyPr>
          <a:lstStyle/>
          <a:p>
            <a:r>
              <a:rPr lang="en-US" sz="2800" dirty="0"/>
              <a:t>Provides survivor-driven, mobile, trauma-informed advocacy</a:t>
            </a:r>
          </a:p>
          <a:p>
            <a:r>
              <a:rPr lang="en-US" sz="2800" dirty="0"/>
              <a:t>Accompanies, transports, supports in the community and builds bridges to  community</a:t>
            </a:r>
          </a:p>
          <a:p>
            <a:r>
              <a:rPr lang="en-US" sz="2800" dirty="0"/>
              <a:t>Navigates complicated systems for and with a survivor</a:t>
            </a:r>
          </a:p>
          <a:p>
            <a:r>
              <a:rPr lang="en-US" sz="2800" dirty="0"/>
              <a:t>Walks with and speaks on behalf of survivor at their request</a:t>
            </a:r>
          </a:p>
        </p:txBody>
      </p:sp>
      <p:sp>
        <p:nvSpPr>
          <p:cNvPr id="2" name="Slide Number Placeholder 1"/>
          <p:cNvSpPr>
            <a:spLocks noGrp="1"/>
          </p:cNvSpPr>
          <p:nvPr>
            <p:ph type="sldNum" sz="quarter" idx="12"/>
          </p:nvPr>
        </p:nvSpPr>
        <p:spPr/>
        <p:txBody>
          <a:bodyPr/>
          <a:lstStyle/>
          <a:p>
            <a:fld id="{20B0B9CF-0517-4998-A3A9-C1259003569B}" type="slidenum">
              <a:rPr lang="en-US" smtClean="0"/>
              <a:t>3</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2385" y="4916920"/>
            <a:ext cx="3511173" cy="1761566"/>
          </a:xfrm>
          <a:prstGeom prst="rect">
            <a:avLst/>
          </a:prstGeom>
        </p:spPr>
      </p:pic>
      <p:grpSp>
        <p:nvGrpSpPr>
          <p:cNvPr id="7" name="Group 6">
            <a:extLst>
              <a:ext uri="{FF2B5EF4-FFF2-40B4-BE49-F238E27FC236}">
                <a16:creationId xmlns:a16="http://schemas.microsoft.com/office/drawing/2014/main" id="{A10725CA-C5B6-4EC1-A008-30D9B15F47DC}"/>
              </a:ext>
            </a:extLst>
          </p:cNvPr>
          <p:cNvGrpSpPr/>
          <p:nvPr/>
        </p:nvGrpSpPr>
        <p:grpSpPr>
          <a:xfrm>
            <a:off x="0" y="6040787"/>
            <a:ext cx="9144000" cy="1057539"/>
            <a:chOff x="0" y="5447948"/>
            <a:chExt cx="12192000" cy="1410052"/>
          </a:xfrm>
        </p:grpSpPr>
        <p:pic>
          <p:nvPicPr>
            <p:cNvPr id="9" name="Content Placeholder 4">
              <a:extLst>
                <a:ext uri="{FF2B5EF4-FFF2-40B4-BE49-F238E27FC236}">
                  <a16:creationId xmlns:a16="http://schemas.microsoft.com/office/drawing/2014/main" id="{5BE6CDBE-FB8D-4D8B-BEBE-886166FC7BC6}"/>
                </a:ext>
              </a:extLst>
            </p:cNvPr>
            <p:cNvPicPr>
              <a:picLocks noChangeAspect="1"/>
            </p:cNvPicPr>
            <p:nvPr/>
          </p:nvPicPr>
          <p:blipFill>
            <a:blip r:embed="rId3"/>
            <a:stretch>
              <a:fillRect/>
            </a:stretch>
          </p:blipFill>
          <p:spPr>
            <a:xfrm>
              <a:off x="0" y="5447948"/>
              <a:ext cx="1812175" cy="952853"/>
            </a:xfrm>
            <a:prstGeom prst="rect">
              <a:avLst/>
            </a:prstGeom>
          </p:spPr>
        </p:pic>
        <p:sp>
          <p:nvSpPr>
            <p:cNvPr id="10" name="Rectangle 9">
              <a:extLst>
                <a:ext uri="{FF2B5EF4-FFF2-40B4-BE49-F238E27FC236}">
                  <a16:creationId xmlns:a16="http://schemas.microsoft.com/office/drawing/2014/main" id="{CFC04E09-1F39-47F9-BABE-390F48A968F2}"/>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11" name="Rectangle 10">
              <a:extLst>
                <a:ext uri="{FF2B5EF4-FFF2-40B4-BE49-F238E27FC236}">
                  <a16:creationId xmlns:a16="http://schemas.microsoft.com/office/drawing/2014/main" id="{3775A590-D37B-4FD8-9A2C-DCC1EE0AC3BA}"/>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176414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What kind of advocacy?!</a:t>
            </a:r>
          </a:p>
        </p:txBody>
      </p:sp>
      <p:sp>
        <p:nvSpPr>
          <p:cNvPr id="3" name="Content Placeholder 2"/>
          <p:cNvSpPr>
            <a:spLocks noGrp="1"/>
          </p:cNvSpPr>
          <p:nvPr>
            <p:ph idx="1"/>
          </p:nvPr>
        </p:nvSpPr>
        <p:spPr>
          <a:xfrm>
            <a:off x="581192" y="2180496"/>
            <a:ext cx="11470131" cy="4536827"/>
          </a:xfrm>
        </p:spPr>
        <p:txBody>
          <a:bodyPr>
            <a:normAutofit fontScale="40000" lnSpcReduction="20000"/>
          </a:bodyPr>
          <a:lstStyle/>
          <a:p>
            <a:pPr marL="0" lvl="0" indent="0">
              <a:buNone/>
            </a:pPr>
            <a:r>
              <a:rPr lang="en-US" sz="5100" b="1" dirty="0">
                <a:solidFill>
                  <a:prstClr val="black"/>
                </a:solidFill>
                <a:latin typeface="Calibri Light"/>
              </a:rPr>
              <a:t>Survivor- driven:</a:t>
            </a:r>
          </a:p>
          <a:p>
            <a:r>
              <a:rPr lang="en-US" sz="5100" dirty="0">
                <a:solidFill>
                  <a:prstClr val="black"/>
                </a:solidFill>
                <a:latin typeface="Calibri Light"/>
              </a:rPr>
              <a:t>Offers options, not opinions or mandates</a:t>
            </a:r>
          </a:p>
          <a:p>
            <a:r>
              <a:rPr lang="en-US" sz="5100" dirty="0">
                <a:solidFill>
                  <a:prstClr val="black"/>
                </a:solidFill>
                <a:latin typeface="Calibri Light"/>
              </a:rPr>
              <a:t>Considers the unique needs and strengths of each survivor</a:t>
            </a:r>
          </a:p>
          <a:p>
            <a:r>
              <a:rPr lang="en-US" sz="5100" dirty="0">
                <a:solidFill>
                  <a:prstClr val="black"/>
                </a:solidFill>
                <a:latin typeface="Calibri Light"/>
              </a:rPr>
              <a:t>Asks “what do you need” instead of “these are our services”</a:t>
            </a:r>
          </a:p>
          <a:p>
            <a:pPr marL="0" lvl="0" indent="0">
              <a:buNone/>
            </a:pPr>
            <a:r>
              <a:rPr lang="en-US" sz="5100" b="1" dirty="0">
                <a:solidFill>
                  <a:prstClr val="black"/>
                </a:solidFill>
                <a:latin typeface="Calibri Light"/>
              </a:rPr>
              <a:t>Mobile:</a:t>
            </a:r>
          </a:p>
          <a:p>
            <a:r>
              <a:rPr lang="en-US" sz="5100" dirty="0">
                <a:solidFill>
                  <a:prstClr val="black"/>
                </a:solidFill>
                <a:latin typeface="Calibri Light"/>
              </a:rPr>
              <a:t>Meets survivors literally where they are in the community or at home —and helps them navigate other support systems</a:t>
            </a:r>
          </a:p>
          <a:p>
            <a:pPr marL="0" lvl="0" indent="0">
              <a:buNone/>
            </a:pPr>
            <a:r>
              <a:rPr lang="en-US" sz="5100" b="1" dirty="0">
                <a:solidFill>
                  <a:prstClr val="black"/>
                </a:solidFill>
                <a:latin typeface="Calibri Light"/>
              </a:rPr>
              <a:t>Trauma informed:</a:t>
            </a:r>
          </a:p>
          <a:p>
            <a:r>
              <a:rPr lang="en-US" sz="5100" dirty="0">
                <a:solidFill>
                  <a:prstClr val="black"/>
                </a:solidFill>
                <a:latin typeface="Calibri Light"/>
              </a:rPr>
              <a:t>Considers a survivor’s past and present experience of abuse and its impact </a:t>
            </a:r>
          </a:p>
          <a:p>
            <a:r>
              <a:rPr lang="en-US" sz="5100" dirty="0">
                <a:solidFill>
                  <a:prstClr val="black"/>
                </a:solidFill>
                <a:latin typeface="Calibri Light"/>
              </a:rPr>
              <a:t>Considers a survivor’s culture and community to increase support, safety and rebuild connections</a:t>
            </a:r>
          </a:p>
          <a:p>
            <a:pPr marL="0" indent="0">
              <a:buNone/>
            </a:pPr>
            <a:endParaRPr lang="en-US" sz="2800" dirty="0"/>
          </a:p>
        </p:txBody>
      </p:sp>
      <p:grpSp>
        <p:nvGrpSpPr>
          <p:cNvPr id="4" name="Group 3">
            <a:extLst>
              <a:ext uri="{FF2B5EF4-FFF2-40B4-BE49-F238E27FC236}">
                <a16:creationId xmlns:a16="http://schemas.microsoft.com/office/drawing/2014/main" id="{9296A266-9A9B-4FD0-983A-DFABE0AAB4E5}"/>
              </a:ext>
            </a:extLst>
          </p:cNvPr>
          <p:cNvGrpSpPr/>
          <p:nvPr/>
        </p:nvGrpSpPr>
        <p:grpSpPr>
          <a:xfrm>
            <a:off x="0" y="6460238"/>
            <a:ext cx="9144000" cy="1057539"/>
            <a:chOff x="0" y="5447948"/>
            <a:chExt cx="12192000" cy="1410052"/>
          </a:xfrm>
        </p:grpSpPr>
        <p:pic>
          <p:nvPicPr>
            <p:cNvPr id="5" name="Content Placeholder 4">
              <a:extLst>
                <a:ext uri="{FF2B5EF4-FFF2-40B4-BE49-F238E27FC236}">
                  <a16:creationId xmlns:a16="http://schemas.microsoft.com/office/drawing/2014/main" id="{AF42A58F-233A-4471-9D72-642D74574401}"/>
                </a:ext>
              </a:extLst>
            </p:cNvPr>
            <p:cNvPicPr>
              <a:picLocks noChangeAspect="1"/>
            </p:cNvPicPr>
            <p:nvPr/>
          </p:nvPicPr>
          <p:blipFill>
            <a:blip r:embed="rId2"/>
            <a:stretch>
              <a:fillRect/>
            </a:stretch>
          </p:blipFill>
          <p:spPr>
            <a:xfrm>
              <a:off x="0" y="5447948"/>
              <a:ext cx="1812175" cy="952853"/>
            </a:xfrm>
            <a:prstGeom prst="rect">
              <a:avLst/>
            </a:prstGeom>
          </p:spPr>
        </p:pic>
        <p:sp>
          <p:nvSpPr>
            <p:cNvPr id="6" name="Rectangle 5">
              <a:extLst>
                <a:ext uri="{FF2B5EF4-FFF2-40B4-BE49-F238E27FC236}">
                  <a16:creationId xmlns:a16="http://schemas.microsoft.com/office/drawing/2014/main" id="{E4031595-0F3D-4E61-973F-6C9CD7AE61F3}"/>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7" name="Rectangle 6">
              <a:extLst>
                <a:ext uri="{FF2B5EF4-FFF2-40B4-BE49-F238E27FC236}">
                  <a16:creationId xmlns:a16="http://schemas.microsoft.com/office/drawing/2014/main" id="{C326A6A6-7CD3-4E47-AE67-1A49B896898D}"/>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390962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717644" y="765399"/>
            <a:ext cx="8610600" cy="792163"/>
          </a:xfrm>
        </p:spPr>
        <p:txBody>
          <a:bodyPr>
            <a:normAutofit fontScale="90000"/>
          </a:bodyPr>
          <a:lstStyle/>
          <a:p>
            <a:pPr algn="ctr" eaLnBrk="1" hangingPunct="1"/>
            <a:r>
              <a:rPr lang="en-US" altLang="en-US" sz="4600" dirty="0"/>
              <a:t>Voluntary Services</a:t>
            </a:r>
          </a:p>
        </p:txBody>
      </p:sp>
      <p:sp>
        <p:nvSpPr>
          <p:cNvPr id="49155" name="Rectangle 3"/>
          <p:cNvSpPr>
            <a:spLocks noGrp="1" noChangeArrowheads="1"/>
          </p:cNvSpPr>
          <p:nvPr>
            <p:ph idx="1"/>
          </p:nvPr>
        </p:nvSpPr>
        <p:spPr>
          <a:xfrm>
            <a:off x="1218701" y="1897256"/>
            <a:ext cx="10085832" cy="3456432"/>
          </a:xfrm>
        </p:spPr>
        <p:txBody>
          <a:bodyPr/>
          <a:lstStyle/>
          <a:p>
            <a:pPr eaLnBrk="1" hangingPunct="1">
              <a:lnSpc>
                <a:spcPct val="90000"/>
              </a:lnSpc>
            </a:pPr>
            <a:r>
              <a:rPr lang="en-US" altLang="en-US" sz="2600" dirty="0">
                <a:solidFill>
                  <a:srgbClr val="615D5B"/>
                </a:solidFill>
              </a:rPr>
              <a:t>Based on a philosophy that emphasizes providing information and encouraging choice</a:t>
            </a:r>
            <a:endParaRPr lang="en-US" altLang="en-US" sz="1400" dirty="0">
              <a:solidFill>
                <a:srgbClr val="615D5B"/>
              </a:solidFill>
            </a:endParaRPr>
          </a:p>
          <a:p>
            <a:pPr eaLnBrk="1" hangingPunct="1">
              <a:lnSpc>
                <a:spcPct val="90000"/>
              </a:lnSpc>
            </a:pPr>
            <a:r>
              <a:rPr lang="en-US" altLang="en-US" sz="2600" dirty="0">
                <a:solidFill>
                  <a:srgbClr val="615D5B"/>
                </a:solidFill>
              </a:rPr>
              <a:t>Shelter/housing eligibility is NOT contingent upon accessing support services</a:t>
            </a:r>
            <a:endParaRPr lang="en-US" altLang="en-US" sz="1400" dirty="0">
              <a:solidFill>
                <a:srgbClr val="615D5B"/>
              </a:solidFill>
            </a:endParaRPr>
          </a:p>
          <a:p>
            <a:pPr eaLnBrk="1" hangingPunct="1">
              <a:lnSpc>
                <a:spcPct val="90000"/>
              </a:lnSpc>
            </a:pPr>
            <a:r>
              <a:rPr lang="en-US" altLang="en-US" sz="2600" dirty="0">
                <a:solidFill>
                  <a:srgbClr val="615D5B"/>
                </a:solidFill>
              </a:rPr>
              <a:t>Survivor-driven and relationship-based</a:t>
            </a:r>
          </a:p>
          <a:p>
            <a:pPr eaLnBrk="1" hangingPunct="1">
              <a:lnSpc>
                <a:spcPct val="90000"/>
              </a:lnSpc>
            </a:pPr>
            <a:endParaRPr lang="en-US" altLang="en-US" sz="1400" dirty="0">
              <a:solidFill>
                <a:srgbClr val="615D5B"/>
              </a:solidFill>
            </a:endParaRPr>
          </a:p>
          <a:p>
            <a:pPr eaLnBrk="1" hangingPunct="1">
              <a:lnSpc>
                <a:spcPct val="90000"/>
              </a:lnSpc>
              <a:buSzPct val="150000"/>
              <a:buFontTx/>
              <a:buNone/>
            </a:pPr>
            <a:endParaRPr lang="en-US" altLang="en-US" sz="700" dirty="0">
              <a:solidFill>
                <a:schemeClr val="tx2"/>
              </a:solidFill>
            </a:endParaRPr>
          </a:p>
          <a:p>
            <a:pPr eaLnBrk="1" hangingPunct="1">
              <a:buFont typeface="Wingdings" pitchFamily="2" charset="2"/>
              <a:buNone/>
            </a:pPr>
            <a:endParaRPr lang="en-US" altLang="en-US" sz="2000" dirty="0"/>
          </a:p>
          <a:p>
            <a:pPr lvl="1" eaLnBrk="1" hangingPunct="1">
              <a:lnSpc>
                <a:spcPct val="90000"/>
              </a:lnSpc>
              <a:buSzPct val="150000"/>
              <a:buFontTx/>
              <a:buChar char="•"/>
            </a:pPr>
            <a:endParaRPr lang="en-US" altLang="en-US" sz="1800" dirty="0"/>
          </a:p>
        </p:txBody>
      </p:sp>
      <p:sp>
        <p:nvSpPr>
          <p:cNvPr id="2" name="Slide Number Placeholder 1"/>
          <p:cNvSpPr>
            <a:spLocks noGrp="1"/>
          </p:cNvSpPr>
          <p:nvPr>
            <p:ph type="sldNum" sz="quarter" idx="12"/>
          </p:nvPr>
        </p:nvSpPr>
        <p:spPr/>
        <p:txBody>
          <a:bodyPr/>
          <a:lstStyle/>
          <a:p>
            <a:fld id="{20B0B9CF-0517-4998-A3A9-C1259003569B}" type="slidenum">
              <a:rPr lang="en-US" smtClean="0"/>
              <a:t>5</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8345" y="4298422"/>
            <a:ext cx="4141157" cy="2475047"/>
          </a:xfrm>
          <a:prstGeom prst="rect">
            <a:avLst/>
          </a:prstGeom>
        </p:spPr>
      </p:pic>
      <p:grpSp>
        <p:nvGrpSpPr>
          <p:cNvPr id="7" name="Group 6">
            <a:extLst>
              <a:ext uri="{FF2B5EF4-FFF2-40B4-BE49-F238E27FC236}">
                <a16:creationId xmlns:a16="http://schemas.microsoft.com/office/drawing/2014/main" id="{8483BECF-6605-4F60-8B90-EE8CE89BBDA0}"/>
              </a:ext>
            </a:extLst>
          </p:cNvPr>
          <p:cNvGrpSpPr/>
          <p:nvPr/>
        </p:nvGrpSpPr>
        <p:grpSpPr>
          <a:xfrm>
            <a:off x="83890" y="6226657"/>
            <a:ext cx="9144000" cy="1057539"/>
            <a:chOff x="0" y="5447948"/>
            <a:chExt cx="12192000" cy="1410052"/>
          </a:xfrm>
        </p:grpSpPr>
        <p:pic>
          <p:nvPicPr>
            <p:cNvPr id="8" name="Content Placeholder 4">
              <a:extLst>
                <a:ext uri="{FF2B5EF4-FFF2-40B4-BE49-F238E27FC236}">
                  <a16:creationId xmlns:a16="http://schemas.microsoft.com/office/drawing/2014/main" id="{A6E6BB93-6A79-4478-8D33-5600A085E1A9}"/>
                </a:ext>
              </a:extLst>
            </p:cNvPr>
            <p:cNvPicPr>
              <a:picLocks noChangeAspect="1"/>
            </p:cNvPicPr>
            <p:nvPr/>
          </p:nvPicPr>
          <p:blipFill>
            <a:blip r:embed="rId4"/>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4538E624-EF5C-43F2-AF9C-7A9F33F543FB}"/>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10" name="Rectangle 9">
              <a:extLst>
                <a:ext uri="{FF2B5EF4-FFF2-40B4-BE49-F238E27FC236}">
                  <a16:creationId xmlns:a16="http://schemas.microsoft.com/office/drawing/2014/main" id="{EC7EAF3E-6387-4165-9950-713D8D56A2A0}"/>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18783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dirty="0">
                <a:cs typeface="Calibri" panose="020F0502020204030204" pitchFamily="34" charset="0"/>
              </a:rPr>
              <a:t>A DV &amp; SA Advocate’s Professional Obligations</a:t>
            </a:r>
          </a:p>
        </p:txBody>
      </p:sp>
      <p:sp>
        <p:nvSpPr>
          <p:cNvPr id="41987" name="Rectangle 3"/>
          <p:cNvSpPr>
            <a:spLocks noGrp="1" noChangeArrowheads="1"/>
          </p:cNvSpPr>
          <p:nvPr>
            <p:ph idx="1"/>
          </p:nvPr>
        </p:nvSpPr>
        <p:spPr/>
        <p:txBody>
          <a:bodyPr>
            <a:normAutofit fontScale="92500" lnSpcReduction="20000"/>
          </a:bodyPr>
          <a:lstStyle/>
          <a:p>
            <a:pPr eaLnBrk="1" hangingPunct="1">
              <a:lnSpc>
                <a:spcPct val="90000"/>
              </a:lnSpc>
            </a:pPr>
            <a:r>
              <a:rPr lang="en-US" sz="3200" dirty="0">
                <a:latin typeface="Calibri" panose="020F0502020204030204" pitchFamily="34" charset="0"/>
                <a:cs typeface="Calibri" panose="020F0502020204030204" pitchFamily="34" charset="0"/>
              </a:rPr>
              <a:t>Use an empowerment model of advocacy </a:t>
            </a:r>
          </a:p>
          <a:p>
            <a:pPr>
              <a:lnSpc>
                <a:spcPct val="90000"/>
              </a:lnSpc>
            </a:pPr>
            <a:r>
              <a:rPr lang="en-US" sz="3200" b="1" dirty="0">
                <a:solidFill>
                  <a:srgbClr val="FF0000"/>
                </a:solidFill>
                <a:latin typeface="Calibri" panose="020F0502020204030204" pitchFamily="34" charset="0"/>
                <a:cs typeface="Calibri" panose="020F0502020204030204" pitchFamily="34" charset="0"/>
              </a:rPr>
              <a:t>Maintain confidentiality &amp; legal privilege</a:t>
            </a:r>
          </a:p>
          <a:p>
            <a:pPr eaLnBrk="1" hangingPunct="1">
              <a:lnSpc>
                <a:spcPct val="90000"/>
              </a:lnSpc>
            </a:pPr>
            <a:r>
              <a:rPr lang="en-US" sz="3200" dirty="0">
                <a:solidFill>
                  <a:schemeClr val="tx1"/>
                </a:solidFill>
                <a:latin typeface="Calibri" panose="020F0502020204030204" pitchFamily="34" charset="0"/>
                <a:cs typeface="Calibri" panose="020F0502020204030204" pitchFamily="34" charset="0"/>
              </a:rPr>
              <a:t>Help survivors with safety planning &amp; problem-solving </a:t>
            </a:r>
          </a:p>
          <a:p>
            <a:pPr eaLnBrk="1" hangingPunct="1">
              <a:lnSpc>
                <a:spcPct val="90000"/>
              </a:lnSpc>
            </a:pPr>
            <a:r>
              <a:rPr lang="en-US" sz="3200" dirty="0">
                <a:latin typeface="Calibri" panose="020F0502020204030204" pitchFamily="34" charset="0"/>
                <a:cs typeface="Calibri" panose="020F0502020204030204" pitchFamily="34" charset="0"/>
              </a:rPr>
              <a:t>Be accessible &amp; culturally relevant </a:t>
            </a:r>
          </a:p>
          <a:p>
            <a:pPr eaLnBrk="1" hangingPunct="1">
              <a:lnSpc>
                <a:spcPct val="90000"/>
              </a:lnSpc>
            </a:pPr>
            <a:r>
              <a:rPr lang="en-US" sz="3200" dirty="0">
                <a:latin typeface="Calibri" panose="020F0502020204030204" pitchFamily="34" charset="0"/>
                <a:cs typeface="Calibri" panose="020F0502020204030204" pitchFamily="34" charset="0"/>
              </a:rPr>
              <a:t>Keep accurate, minimal records</a:t>
            </a:r>
          </a:p>
          <a:p>
            <a:pPr eaLnBrk="1" hangingPunct="1">
              <a:lnSpc>
                <a:spcPct val="90000"/>
              </a:lnSpc>
            </a:pPr>
            <a:r>
              <a:rPr lang="en-US" sz="3200" dirty="0">
                <a:latin typeface="Calibri" panose="020F0502020204030204" pitchFamily="34" charset="0"/>
                <a:cs typeface="Calibri" panose="020F0502020204030204" pitchFamily="34" charset="0"/>
              </a:rPr>
              <a:t>Report child abuse as mandated</a:t>
            </a:r>
          </a:p>
          <a:p>
            <a:pPr eaLnBrk="1" hangingPunct="1">
              <a:lnSpc>
                <a:spcPct val="90000"/>
              </a:lnSpc>
            </a:pPr>
            <a:r>
              <a:rPr lang="en-US" sz="3200" dirty="0">
                <a:latin typeface="Calibri" panose="020F0502020204030204" pitchFamily="34" charset="0"/>
                <a:cs typeface="Calibri" panose="020F0502020204030204" pitchFamily="34" charset="0"/>
              </a:rPr>
              <a:t>Abide by ethics, policies, contracts</a:t>
            </a:r>
          </a:p>
          <a:p>
            <a:pPr eaLnBrk="1" hangingPunct="1">
              <a:lnSpc>
                <a:spcPct val="90000"/>
              </a:lnSpc>
            </a:pPr>
            <a:endParaRPr lang="en-US" sz="2500" dirty="0"/>
          </a:p>
        </p:txBody>
      </p:sp>
      <p:grpSp>
        <p:nvGrpSpPr>
          <p:cNvPr id="4" name="Group 3">
            <a:extLst>
              <a:ext uri="{FF2B5EF4-FFF2-40B4-BE49-F238E27FC236}">
                <a16:creationId xmlns:a16="http://schemas.microsoft.com/office/drawing/2014/main" id="{684CB6ED-68B1-4C8C-AC38-5C5E1B49F372}"/>
              </a:ext>
            </a:extLst>
          </p:cNvPr>
          <p:cNvGrpSpPr/>
          <p:nvPr/>
        </p:nvGrpSpPr>
        <p:grpSpPr>
          <a:xfrm>
            <a:off x="0" y="6155844"/>
            <a:ext cx="9144000" cy="1057539"/>
            <a:chOff x="0" y="5447948"/>
            <a:chExt cx="12192000" cy="1410052"/>
          </a:xfrm>
        </p:grpSpPr>
        <p:pic>
          <p:nvPicPr>
            <p:cNvPr id="5" name="Content Placeholder 4">
              <a:extLst>
                <a:ext uri="{FF2B5EF4-FFF2-40B4-BE49-F238E27FC236}">
                  <a16:creationId xmlns:a16="http://schemas.microsoft.com/office/drawing/2014/main" id="{B3BF08DC-D3A4-4E48-8C51-AB21BB635495}"/>
                </a:ext>
              </a:extLst>
            </p:cNvPr>
            <p:cNvPicPr>
              <a:picLocks noChangeAspect="1"/>
            </p:cNvPicPr>
            <p:nvPr/>
          </p:nvPicPr>
          <p:blipFill>
            <a:blip r:embed="rId3"/>
            <a:stretch>
              <a:fillRect/>
            </a:stretch>
          </p:blipFill>
          <p:spPr>
            <a:xfrm>
              <a:off x="0" y="5447948"/>
              <a:ext cx="1812175" cy="952853"/>
            </a:xfrm>
            <a:prstGeom prst="rect">
              <a:avLst/>
            </a:prstGeom>
          </p:spPr>
        </p:pic>
        <p:sp>
          <p:nvSpPr>
            <p:cNvPr id="6" name="Rectangle 5">
              <a:extLst>
                <a:ext uri="{FF2B5EF4-FFF2-40B4-BE49-F238E27FC236}">
                  <a16:creationId xmlns:a16="http://schemas.microsoft.com/office/drawing/2014/main" id="{294B2EB7-4DBC-43AD-A739-3FB313229D50}"/>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7" name="Rectangle 6">
              <a:extLst>
                <a:ext uri="{FF2B5EF4-FFF2-40B4-BE49-F238E27FC236}">
                  <a16:creationId xmlns:a16="http://schemas.microsoft.com/office/drawing/2014/main" id="{96AFA83E-D7D3-484C-9F83-E6089027FCEF}"/>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69368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2057400" y="457200"/>
            <a:ext cx="8229600" cy="1143000"/>
          </a:xfrm>
        </p:spPr>
        <p:txBody>
          <a:bodyPr/>
          <a:lstStyle/>
          <a:p>
            <a:r>
              <a:rPr lang="en-US" dirty="0"/>
              <a:t>More on Advocate Confidentiality</a:t>
            </a:r>
          </a:p>
        </p:txBody>
      </p:sp>
      <p:sp>
        <p:nvSpPr>
          <p:cNvPr id="5" name="Rectangle 3"/>
          <p:cNvSpPr txBox="1">
            <a:spLocks noChangeArrowheads="1"/>
          </p:cNvSpPr>
          <p:nvPr/>
        </p:nvSpPr>
        <p:spPr>
          <a:xfrm>
            <a:off x="855785" y="2028092"/>
            <a:ext cx="10199077" cy="4724400"/>
          </a:xfrm>
          <a:prstGeom prst="rect">
            <a:avLst/>
          </a:prstGeom>
        </p:spPr>
        <p:txBody>
          <a:bodyPr>
            <a:normAutofit/>
          </a:bodyPr>
          <a:lstStyle/>
          <a:p>
            <a:pPr marL="274320" indent="-274320">
              <a:spcBef>
                <a:spcPct val="20000"/>
              </a:spcBef>
              <a:buClr>
                <a:schemeClr val="accent3"/>
              </a:buClr>
              <a:buSzPct val="95000"/>
              <a:buFont typeface="Wingdings 2"/>
              <a:buChar char=""/>
              <a:defRPr/>
            </a:pPr>
            <a:r>
              <a:rPr lang="en-US" sz="2400" dirty="0">
                <a:latin typeface="+mj-lt"/>
              </a:rPr>
              <a:t>Recipients of OVW and FVPSA grantees are prohibited from disclosing “personally identifying information” in a shared data base (VAWA and HUD law)</a:t>
            </a:r>
          </a:p>
          <a:p>
            <a:pPr marL="274320" indent="-274320">
              <a:spcBef>
                <a:spcPct val="20000"/>
              </a:spcBef>
              <a:buClr>
                <a:schemeClr val="accent3"/>
              </a:buClr>
              <a:buSzPct val="95000"/>
              <a:buFont typeface="Wingdings 2"/>
              <a:buChar char=""/>
              <a:defRPr/>
            </a:pPr>
            <a:r>
              <a:rPr lang="en-US" sz="2400" dirty="0">
                <a:latin typeface="+mj-lt"/>
              </a:rPr>
              <a:t>DV programs cannot disclose info without written permission </a:t>
            </a:r>
            <a:r>
              <a:rPr lang="en-US" sz="1600" dirty="0">
                <a:latin typeface="+mj-lt"/>
              </a:rPr>
              <a:t>RCW 70.123.076</a:t>
            </a:r>
          </a:p>
          <a:p>
            <a:pPr marL="274320" indent="-274320">
              <a:spcBef>
                <a:spcPct val="20000"/>
              </a:spcBef>
              <a:buClr>
                <a:schemeClr val="accent3"/>
              </a:buClr>
              <a:buSzPct val="95000"/>
              <a:buFont typeface="Wingdings 2"/>
              <a:buChar char=""/>
              <a:defRPr/>
            </a:pPr>
            <a:r>
              <a:rPr lang="en-US" sz="2400" dirty="0">
                <a:latin typeface="+mj-lt"/>
              </a:rPr>
              <a:t>DV program records are confidential </a:t>
            </a:r>
            <a:r>
              <a:rPr lang="en-US" sz="1600" dirty="0">
                <a:latin typeface="+mj-lt"/>
              </a:rPr>
              <a:t>RCW 70.123.075</a:t>
            </a:r>
          </a:p>
          <a:p>
            <a:pPr marL="274320" indent="-274320">
              <a:spcBef>
                <a:spcPct val="20000"/>
              </a:spcBef>
              <a:buClr>
                <a:schemeClr val="accent3"/>
              </a:buClr>
              <a:buSzPct val="95000"/>
              <a:buFont typeface="Wingdings 2"/>
              <a:buChar char=""/>
              <a:defRPr/>
            </a:pPr>
            <a:r>
              <a:rPr lang="en-US" sz="2400" dirty="0">
                <a:latin typeface="+mj-lt"/>
              </a:rPr>
              <a:t>DV advocates’ communication with survivors is privileged and protected </a:t>
            </a:r>
            <a:r>
              <a:rPr lang="en-US" sz="1600" dirty="0">
                <a:latin typeface="+mj-lt"/>
              </a:rPr>
              <a:t>RCW 5.60.060</a:t>
            </a:r>
          </a:p>
          <a:p>
            <a:pPr marL="274320" indent="-274320">
              <a:spcBef>
                <a:spcPct val="20000"/>
              </a:spcBef>
              <a:buClr>
                <a:schemeClr val="accent3"/>
              </a:buClr>
              <a:buSzPct val="95000"/>
              <a:buFont typeface="Wingdings 2"/>
              <a:buChar char=""/>
              <a:defRPr/>
            </a:pPr>
            <a:r>
              <a:rPr lang="en-US" sz="2400" dirty="0">
                <a:latin typeface="+mj-lt"/>
              </a:rPr>
              <a:t>Privileged Communications (2006), this law protects advocacy info from being subpoenaed in court</a:t>
            </a:r>
          </a:p>
          <a:p>
            <a:pPr marL="274320" indent="-274320">
              <a:spcBef>
                <a:spcPct val="20000"/>
              </a:spcBef>
              <a:buClr>
                <a:schemeClr val="accent3"/>
              </a:buClr>
              <a:buSzPct val="95000"/>
              <a:buFont typeface="Wingdings 2"/>
              <a:buChar char=""/>
              <a:defRPr/>
            </a:pPr>
            <a:r>
              <a:rPr lang="en-US" sz="2400" dirty="0">
                <a:latin typeface="+mj-lt"/>
              </a:rPr>
              <a:t>Applies to staff &amp; volunteers at community based agencies</a:t>
            </a:r>
            <a:endParaRPr lang="en-US" sz="2600" dirty="0"/>
          </a:p>
        </p:txBody>
      </p:sp>
      <p:grpSp>
        <p:nvGrpSpPr>
          <p:cNvPr id="4" name="Group 3">
            <a:extLst>
              <a:ext uri="{FF2B5EF4-FFF2-40B4-BE49-F238E27FC236}">
                <a16:creationId xmlns:a16="http://schemas.microsoft.com/office/drawing/2014/main" id="{3A412734-3DBE-4710-83DC-9205919C99D5}"/>
              </a:ext>
            </a:extLst>
          </p:cNvPr>
          <p:cNvGrpSpPr/>
          <p:nvPr/>
        </p:nvGrpSpPr>
        <p:grpSpPr>
          <a:xfrm>
            <a:off x="0" y="6223722"/>
            <a:ext cx="9144000" cy="1057539"/>
            <a:chOff x="0" y="5447948"/>
            <a:chExt cx="12192000" cy="1410052"/>
          </a:xfrm>
        </p:grpSpPr>
        <p:pic>
          <p:nvPicPr>
            <p:cNvPr id="6" name="Content Placeholder 4">
              <a:extLst>
                <a:ext uri="{FF2B5EF4-FFF2-40B4-BE49-F238E27FC236}">
                  <a16:creationId xmlns:a16="http://schemas.microsoft.com/office/drawing/2014/main" id="{7608983C-904A-487E-A93C-66D1D0833F0D}"/>
                </a:ext>
              </a:extLst>
            </p:cNvPr>
            <p:cNvPicPr>
              <a:picLocks noChangeAspect="1"/>
            </p:cNvPicPr>
            <p:nvPr/>
          </p:nvPicPr>
          <p:blipFill>
            <a:blip r:embed="rId2"/>
            <a:stretch>
              <a:fillRect/>
            </a:stretch>
          </p:blipFill>
          <p:spPr>
            <a:xfrm>
              <a:off x="0" y="5447948"/>
              <a:ext cx="1812175" cy="952853"/>
            </a:xfrm>
            <a:prstGeom prst="rect">
              <a:avLst/>
            </a:prstGeom>
          </p:spPr>
        </p:pic>
        <p:sp>
          <p:nvSpPr>
            <p:cNvPr id="7" name="Rectangle 6">
              <a:extLst>
                <a:ext uri="{FF2B5EF4-FFF2-40B4-BE49-F238E27FC236}">
                  <a16:creationId xmlns:a16="http://schemas.microsoft.com/office/drawing/2014/main" id="{2715F734-E688-4E90-8638-FF2127E9192A}"/>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8" name="Rectangle 7">
              <a:extLst>
                <a:ext uri="{FF2B5EF4-FFF2-40B4-BE49-F238E27FC236}">
                  <a16:creationId xmlns:a16="http://schemas.microsoft.com/office/drawing/2014/main" id="{73A021CD-06E5-4BF6-A591-05B848968AA0}"/>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239484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414" y="2063261"/>
            <a:ext cx="3745523" cy="2712529"/>
          </a:xfrm>
        </p:spPr>
        <p:txBody>
          <a:bodyPr>
            <a:normAutofit/>
          </a:bodyPr>
          <a:lstStyle/>
          <a:p>
            <a:r>
              <a:rPr lang="en-US" sz="3200" dirty="0">
                <a:solidFill>
                  <a:srgbClr val="002060"/>
                </a:solidFill>
                <a:latin typeface="Calibri" panose="020F0502020204030204" pitchFamily="34" charset="0"/>
                <a:cs typeface="Calibri" panose="020F0502020204030204" pitchFamily="34" charset="0"/>
              </a:rPr>
              <a:t>Is exposure to Domestic Violence reportable to Child Protective Services? </a:t>
            </a:r>
          </a:p>
        </p:txBody>
      </p:sp>
      <p:sp>
        <p:nvSpPr>
          <p:cNvPr id="3" name="Content Placeholder 2"/>
          <p:cNvSpPr>
            <a:spLocks noGrp="1"/>
          </p:cNvSpPr>
          <p:nvPr>
            <p:ph idx="1"/>
          </p:nvPr>
        </p:nvSpPr>
        <p:spPr>
          <a:xfrm>
            <a:off x="4489937" y="1828800"/>
            <a:ext cx="7280032" cy="3385458"/>
          </a:xfrm>
        </p:spPr>
        <p:txBody>
          <a:bodyPr>
            <a:normAutofit lnSpcReduction="10000"/>
          </a:bodyPr>
          <a:lstStyle/>
          <a:p>
            <a:pPr marL="0" indent="0">
              <a:buNone/>
            </a:pPr>
            <a:r>
              <a:rPr lang="en-US" sz="2800" dirty="0">
                <a:latin typeface="Calibri" panose="020F0502020204030204" pitchFamily="34" charset="0"/>
                <a:cs typeface="Calibri" panose="020F0502020204030204" pitchFamily="34" charset="0"/>
              </a:rPr>
              <a:t>In Washington State, it is important to know that </a:t>
            </a:r>
            <a:r>
              <a:rPr lang="en-US" sz="2800" dirty="0">
                <a:solidFill>
                  <a:schemeClr val="accent2"/>
                </a:solidFill>
                <a:latin typeface="Calibri" panose="020F0502020204030204" pitchFamily="34" charset="0"/>
                <a:cs typeface="Calibri" panose="020F0502020204030204" pitchFamily="34" charset="0"/>
              </a:rPr>
              <a:t>exposure to domestic violence in and of itself</a:t>
            </a:r>
            <a:r>
              <a:rPr lang="en-US" sz="2800" dirty="0">
                <a:latin typeface="Calibri" panose="020F0502020204030204" pitchFamily="34" charset="0"/>
                <a:cs typeface="Calibri" panose="020F0502020204030204" pitchFamily="34" charset="0"/>
              </a:rPr>
              <a:t> does not constitute child abuse or neglect</a:t>
            </a:r>
          </a:p>
          <a:p>
            <a:pPr marL="0" indent="0">
              <a:buNone/>
            </a:pPr>
            <a:r>
              <a:rPr lang="en-US" sz="2800" dirty="0">
                <a:latin typeface="Calibri" panose="020F0502020204030204" pitchFamily="34" charset="0"/>
                <a:cs typeface="Calibri" panose="020F0502020204030204" pitchFamily="34" charset="0"/>
              </a:rPr>
              <a:t>What does this mean? A positive disclosure of DV between adults is not something to report to CPS. </a:t>
            </a:r>
          </a:p>
          <a:p>
            <a:pPr marL="0" indent="0">
              <a:buNone/>
            </a:pPr>
            <a:r>
              <a:rPr lang="en-US" sz="2800" dirty="0">
                <a:latin typeface="Calibri" panose="020F0502020204030204" pitchFamily="34" charset="0"/>
                <a:cs typeface="Calibri" panose="020F0502020204030204" pitchFamily="34" charset="0"/>
              </a:rPr>
              <a:t>RCW 26.44.020 (16)</a:t>
            </a:r>
          </a:p>
        </p:txBody>
      </p:sp>
      <p:sp>
        <p:nvSpPr>
          <p:cNvPr id="4" name="TextBox 3">
            <a:extLst>
              <a:ext uri="{FF2B5EF4-FFF2-40B4-BE49-F238E27FC236}">
                <a16:creationId xmlns:a16="http://schemas.microsoft.com/office/drawing/2014/main" id="{33776A3B-797A-4DBA-8E38-A7114484CA1C}"/>
              </a:ext>
            </a:extLst>
          </p:cNvPr>
          <p:cNvSpPr txBox="1"/>
          <p:nvPr/>
        </p:nvSpPr>
        <p:spPr>
          <a:xfrm>
            <a:off x="1878794" y="5467452"/>
            <a:ext cx="8258629" cy="1200329"/>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hlinkClick r:id="rId3"/>
              </a:rPr>
              <a:t>Resource: https://wscadv.org/wp-content/uploads/2015/06/Making-a-Mandatory-Child-Abuse-Report-Best-Practices1.pdf</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hlinkClick r:id="rId4"/>
              </a:rPr>
              <a:t>https://wscadv.org/wp-content/uploads/2015/06/Mandatory-Reporting-and-Teen-Dating-Violence.pdf</a:t>
            </a:r>
            <a:endParaRPr lang="en-US" dirty="0">
              <a:latin typeface="Calibri" panose="020F0502020204030204" pitchFamily="34" charset="0"/>
              <a:cs typeface="Calibri" panose="020F0502020204030204" pitchFamily="34" charset="0"/>
            </a:endParaRPr>
          </a:p>
        </p:txBody>
      </p:sp>
      <p:grpSp>
        <p:nvGrpSpPr>
          <p:cNvPr id="5" name="Group 4">
            <a:extLst>
              <a:ext uri="{FF2B5EF4-FFF2-40B4-BE49-F238E27FC236}">
                <a16:creationId xmlns:a16="http://schemas.microsoft.com/office/drawing/2014/main" id="{B391F157-945A-44AC-A496-CC53A3FBC4B2}"/>
              </a:ext>
            </a:extLst>
          </p:cNvPr>
          <p:cNvGrpSpPr/>
          <p:nvPr/>
        </p:nvGrpSpPr>
        <p:grpSpPr>
          <a:xfrm>
            <a:off x="67112" y="6276533"/>
            <a:ext cx="9144000" cy="1057539"/>
            <a:chOff x="0" y="5447948"/>
            <a:chExt cx="12192000" cy="1410052"/>
          </a:xfrm>
        </p:grpSpPr>
        <p:pic>
          <p:nvPicPr>
            <p:cNvPr id="6" name="Content Placeholder 4">
              <a:extLst>
                <a:ext uri="{FF2B5EF4-FFF2-40B4-BE49-F238E27FC236}">
                  <a16:creationId xmlns:a16="http://schemas.microsoft.com/office/drawing/2014/main" id="{02F985A6-5AF5-4CB0-90D9-E619FC0417F2}"/>
                </a:ext>
              </a:extLst>
            </p:cNvPr>
            <p:cNvPicPr>
              <a:picLocks noChangeAspect="1"/>
            </p:cNvPicPr>
            <p:nvPr/>
          </p:nvPicPr>
          <p:blipFill>
            <a:blip r:embed="rId5"/>
            <a:stretch>
              <a:fillRect/>
            </a:stretch>
          </p:blipFill>
          <p:spPr>
            <a:xfrm>
              <a:off x="0" y="5447948"/>
              <a:ext cx="1812175" cy="952853"/>
            </a:xfrm>
            <a:prstGeom prst="rect">
              <a:avLst/>
            </a:prstGeom>
          </p:spPr>
        </p:pic>
        <p:sp>
          <p:nvSpPr>
            <p:cNvPr id="7" name="Rectangle 6">
              <a:extLst>
                <a:ext uri="{FF2B5EF4-FFF2-40B4-BE49-F238E27FC236}">
                  <a16:creationId xmlns:a16="http://schemas.microsoft.com/office/drawing/2014/main" id="{EC4A9A59-7113-4D8A-BD3A-B7C1FE50EBBA}"/>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8" name="Rectangle 7">
              <a:extLst>
                <a:ext uri="{FF2B5EF4-FFF2-40B4-BE49-F238E27FC236}">
                  <a16:creationId xmlns:a16="http://schemas.microsoft.com/office/drawing/2014/main" id="{505508F1-8BBF-4E1A-BD4C-E1DE19E47925}"/>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97038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457200"/>
            <a:ext cx="8229600" cy="1143000"/>
          </a:xfrm>
        </p:spPr>
        <p:txBody>
          <a:bodyPr/>
          <a:lstStyle/>
          <a:p>
            <a:pPr eaLnBrk="1" hangingPunct="1"/>
            <a:r>
              <a:rPr lang="en-US" dirty="0"/>
              <a:t>How to make a Supported referral?</a:t>
            </a:r>
          </a:p>
        </p:txBody>
      </p:sp>
      <p:sp>
        <p:nvSpPr>
          <p:cNvPr id="5" name="Rectangle 3"/>
          <p:cNvSpPr>
            <a:spLocks noGrp="1" noChangeArrowheads="1"/>
          </p:cNvSpPr>
          <p:nvPr>
            <p:ph idx="1"/>
          </p:nvPr>
        </p:nvSpPr>
        <p:spPr>
          <a:xfrm>
            <a:off x="2057400" y="2043953"/>
            <a:ext cx="8229600" cy="4389120"/>
          </a:xfrm>
        </p:spPr>
        <p:txBody>
          <a:bodyPr>
            <a:normAutofit/>
          </a:bodyPr>
          <a:lstStyle/>
          <a:p>
            <a:r>
              <a:rPr lang="en-US" sz="2400" dirty="0">
                <a:latin typeface="Calibri" pitchFamily="34" charset="0"/>
              </a:rPr>
              <a:t>Support the survivor in making informed decisions by exploring all of the options available</a:t>
            </a:r>
          </a:p>
          <a:p>
            <a:pPr eaLnBrk="1" hangingPunct="1"/>
            <a:r>
              <a:rPr lang="en-US" sz="2400" dirty="0">
                <a:latin typeface="+mj-lt"/>
              </a:rPr>
              <a:t>Encourage rather than require participation with a DV/SA agency</a:t>
            </a:r>
          </a:p>
          <a:p>
            <a:pPr eaLnBrk="1" hangingPunct="1"/>
            <a:r>
              <a:rPr lang="en-US" sz="2400" dirty="0">
                <a:latin typeface="+mj-lt"/>
              </a:rPr>
              <a:t>Offer to facilitate making a connection</a:t>
            </a:r>
          </a:p>
          <a:p>
            <a:pPr eaLnBrk="1" hangingPunct="1"/>
            <a:r>
              <a:rPr lang="en-US" sz="2400" dirty="0">
                <a:latin typeface="+mj-lt"/>
              </a:rPr>
              <a:t>Check in with survivor consistently about their experience</a:t>
            </a:r>
          </a:p>
          <a:p>
            <a:pPr eaLnBrk="1" hangingPunct="1"/>
            <a:r>
              <a:rPr lang="en-US" sz="2400" dirty="0">
                <a:latin typeface="+mj-lt"/>
              </a:rPr>
              <a:t>Advocate for the survivor when needed</a:t>
            </a:r>
          </a:p>
          <a:p>
            <a:r>
              <a:rPr lang="en-US" sz="2400" dirty="0">
                <a:latin typeface="Calibri" pitchFamily="34" charset="0"/>
              </a:rPr>
              <a:t>Be proactive and reach out to our agencies.  A</a:t>
            </a:r>
            <a:r>
              <a:rPr lang="en-US" sz="2400" dirty="0">
                <a:latin typeface="Calibri" pitchFamily="34" charset="0"/>
                <a:sym typeface="Wingdings" pitchFamily="2" charset="2"/>
              </a:rPr>
              <a:t>ctively seek information and ask questions.  </a:t>
            </a:r>
          </a:p>
          <a:p>
            <a:pPr marL="0" indent="0" eaLnBrk="1" hangingPunct="1">
              <a:buNone/>
            </a:pPr>
            <a:endParaRPr lang="en-US" sz="2400" dirty="0">
              <a:latin typeface="+mj-lt"/>
            </a:endParaRPr>
          </a:p>
          <a:p>
            <a:pPr eaLnBrk="1" hangingPunct="1"/>
            <a:endParaRPr lang="en-US" dirty="0"/>
          </a:p>
        </p:txBody>
      </p:sp>
      <p:grpSp>
        <p:nvGrpSpPr>
          <p:cNvPr id="6" name="Group 5">
            <a:extLst>
              <a:ext uri="{FF2B5EF4-FFF2-40B4-BE49-F238E27FC236}">
                <a16:creationId xmlns:a16="http://schemas.microsoft.com/office/drawing/2014/main" id="{983D21B0-51B6-4D84-802B-EAE790A14DE9}"/>
              </a:ext>
            </a:extLst>
          </p:cNvPr>
          <p:cNvGrpSpPr/>
          <p:nvPr/>
        </p:nvGrpSpPr>
        <p:grpSpPr>
          <a:xfrm>
            <a:off x="-69908" y="6043656"/>
            <a:ext cx="9144000" cy="1057539"/>
            <a:chOff x="0" y="5447948"/>
            <a:chExt cx="12192000" cy="1410052"/>
          </a:xfrm>
        </p:grpSpPr>
        <p:pic>
          <p:nvPicPr>
            <p:cNvPr id="7" name="Content Placeholder 4">
              <a:extLst>
                <a:ext uri="{FF2B5EF4-FFF2-40B4-BE49-F238E27FC236}">
                  <a16:creationId xmlns:a16="http://schemas.microsoft.com/office/drawing/2014/main" id="{4BDCDD41-BE6F-4D5E-90F2-40A33499641E}"/>
                </a:ext>
              </a:extLst>
            </p:cNvPr>
            <p:cNvPicPr>
              <a:picLocks noChangeAspect="1"/>
            </p:cNvPicPr>
            <p:nvPr/>
          </p:nvPicPr>
          <p:blipFill>
            <a:blip r:embed="rId2"/>
            <a:stretch>
              <a:fillRect/>
            </a:stretch>
          </p:blipFill>
          <p:spPr>
            <a:xfrm>
              <a:off x="0" y="5447948"/>
              <a:ext cx="1812175" cy="952853"/>
            </a:xfrm>
            <a:prstGeom prst="rect">
              <a:avLst/>
            </a:prstGeom>
          </p:spPr>
        </p:pic>
        <p:sp>
          <p:nvSpPr>
            <p:cNvPr id="8" name="Rectangle 7">
              <a:extLst>
                <a:ext uri="{FF2B5EF4-FFF2-40B4-BE49-F238E27FC236}">
                  <a16:creationId xmlns:a16="http://schemas.microsoft.com/office/drawing/2014/main" id="{3BD14161-2550-40A9-B7BD-3F7D6952F5D7}"/>
                </a:ext>
              </a:extLst>
            </p:cNvPr>
            <p:cNvSpPr/>
            <p:nvPr/>
          </p:nvSpPr>
          <p:spPr>
            <a:xfrm>
              <a:off x="0" y="6467302"/>
              <a:ext cx="12192000" cy="390698"/>
            </a:xfrm>
            <a:prstGeom prst="rect">
              <a:avLst/>
            </a:prstGeom>
            <a:solidFill>
              <a:srgbClr val="A5A5A5">
                <a:lumMod val="60000"/>
                <a:lumOff val="40000"/>
              </a:srgbClr>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sp>
          <p:nvSpPr>
            <p:cNvPr id="9" name="Rectangle 8">
              <a:extLst>
                <a:ext uri="{FF2B5EF4-FFF2-40B4-BE49-F238E27FC236}">
                  <a16:creationId xmlns:a16="http://schemas.microsoft.com/office/drawing/2014/main" id="{006CAEE7-9ED3-4500-8AC6-BBEDC6A29977}"/>
                </a:ext>
              </a:extLst>
            </p:cNvPr>
            <p:cNvSpPr/>
            <p:nvPr/>
          </p:nvSpPr>
          <p:spPr>
            <a:xfrm>
              <a:off x="0" y="6334299"/>
              <a:ext cx="12192000" cy="133004"/>
            </a:xfrm>
            <a:prstGeom prst="rect">
              <a:avLst/>
            </a:prstGeom>
            <a:solidFill>
              <a:srgbClr val="FFC000"/>
            </a:solidFill>
            <a:ln w="12700" cap="flat" cmpd="sng" algn="ctr">
              <a:noFill/>
              <a:prstDash val="solid"/>
              <a:miter lim="800000"/>
            </a:ln>
            <a:effectLst/>
          </p:spPr>
          <p:txBody>
            <a:bodyPr rtlCol="0" anchor="ctr"/>
            <a:lstStyle/>
            <a:p>
              <a:pPr algn="ctr" eaLnBrk="0" fontAlgn="base" hangingPunct="0">
                <a:spcBef>
                  <a:spcPct val="0"/>
                </a:spcBef>
                <a:spcAft>
                  <a:spcPct val="0"/>
                </a:spcAft>
                <a:defRPr/>
              </a:pPr>
              <a:endParaRPr lang="en-US" kern="0">
                <a:solidFill>
                  <a:srgbClr val="FFFFFF"/>
                </a:solidFill>
                <a:latin typeface="Calibri"/>
              </a:endParaRPr>
            </a:p>
          </p:txBody>
        </p:sp>
      </p:grpSp>
    </p:spTree>
    <p:extLst>
      <p:ext uri="{BB962C8B-B14F-4D97-AF65-F5344CB8AC3E}">
        <p14:creationId xmlns:p14="http://schemas.microsoft.com/office/powerpoint/2010/main" val="105114945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{DB362FF5-D653-4F45-A2E8-C04A35B6C40C}tf10001123</Template>
  <TotalTime>172</TotalTime>
  <Words>790</Words>
  <Application>Microsoft Office PowerPoint</Application>
  <PresentationFormat>Widescreen</PresentationFormat>
  <Paragraphs>100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Calibri Light</vt:lpstr>
      <vt:lpstr>Gill Sans MT</vt:lpstr>
      <vt:lpstr>Times New Roman</vt:lpstr>
      <vt:lpstr>Wingdings</vt:lpstr>
      <vt:lpstr>Wingdings 2</vt:lpstr>
      <vt:lpstr>Dividend</vt:lpstr>
      <vt:lpstr>Working with dv advocates and agencies</vt:lpstr>
      <vt:lpstr> What is the Role of an ADVOCATE?</vt:lpstr>
      <vt:lpstr> WHAT DOES AN ADVOCATE DO?</vt:lpstr>
      <vt:lpstr>What kind of advocacy?!</vt:lpstr>
      <vt:lpstr>Voluntary Services</vt:lpstr>
      <vt:lpstr>A DV &amp; SA Advocate’s Professional Obligations</vt:lpstr>
      <vt:lpstr>More on Advocate Confidentiality</vt:lpstr>
      <vt:lpstr>Is exposure to Domestic Violence reportable to Child Protective Services? </vt:lpstr>
      <vt:lpstr>How to make a Supported referral?</vt:lpstr>
      <vt:lpstr>How to work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advocacy</dc:title>
  <dc:creator>Rachael Moulton</dc:creator>
  <cp:lastModifiedBy>Linda Olsen</cp:lastModifiedBy>
  <cp:revision>21</cp:revision>
  <dcterms:created xsi:type="dcterms:W3CDTF">2018-05-29T19:10:43Z</dcterms:created>
  <dcterms:modified xsi:type="dcterms:W3CDTF">2018-11-14T00:04:09Z</dcterms:modified>
</cp:coreProperties>
</file>