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470" r:id="rId4"/>
    <p:sldId id="258" r:id="rId5"/>
    <p:sldId id="471" r:id="rId6"/>
    <p:sldId id="261" r:id="rId7"/>
    <p:sldId id="472" r:id="rId8"/>
    <p:sldId id="473" r:id="rId9"/>
    <p:sldId id="259" r:id="rId10"/>
    <p:sldId id="267" r:id="rId11"/>
    <p:sldId id="28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dra Gritsch" initials="KG" lastIdx="3" clrIdx="0"/>
  <p:cmAuthor id="2" name="Rachael Moulton" initials="RM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9696"/>
    <p:restoredTop sz="82998" autoAdjust="0"/>
  </p:normalViewPr>
  <p:slideViewPr>
    <p:cSldViewPr snapToGrid="0" snapToObjects="1">
      <p:cViewPr varScale="1">
        <p:scale>
          <a:sx n="95" d="100"/>
          <a:sy n="95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8036A0-E750-40E6-83E2-E208D45EE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C7F82-D84B-4B46-AFA4-4A96EE795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C40BA2-AFA6-4CE4-A1BD-35EA2C52A49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BEB77-B62C-4B0A-BE92-A38ABDF39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B73A-AD42-4764-8C44-8DCFF59F3D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32D475-72EF-406E-B9D1-5212F9DC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FC9696-F0BE-354E-B03D-5DD6BEC5218A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9FABED-39D0-924E-B5D3-608DD222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4A6D8-E2CB-43AD-94B9-8DCA598D3B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8861F-7C68-42B4-AD39-0898544AA0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ABED-39D0-924E-B5D3-608DD2220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068" indent="-275412" defTabSz="9318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1645" indent="-220328" defTabSz="9318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2302" indent="-220328" defTabSz="9318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2961" indent="-220328" defTabSz="93180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3619" indent="-220328" defTabSz="931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4276" indent="-220328" defTabSz="931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4934" indent="-220328" defTabSz="931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5593" indent="-220328" defTabSz="9318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AA23E2-5D16-4191-840D-3A0AA6222192}" type="slidenum">
              <a:rPr lang="en-US" altLang="en-US" smtClean="0">
                <a:latin typeface="Times New Roman" pitchFamily="18" charset="0"/>
              </a:rPr>
              <a:pPr eaLnBrk="1" hangingPunct="1"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1186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6549D-3B1E-463D-8A1C-F452CDD1D30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4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7CB0E-2CE3-4DD2-9CF0-2F1F7E20085E}" type="slidenum">
              <a:rPr lang="en-US"/>
              <a:pPr/>
              <a:t>10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Remembering that many of the DV survivors you encounter will have children, it’s clear that being prepared to attend to children’s needs is also imperative.</a:t>
            </a:r>
          </a:p>
        </p:txBody>
      </p:sp>
    </p:spTree>
    <p:extLst>
      <p:ext uri="{BB962C8B-B14F-4D97-AF65-F5344CB8AC3E}">
        <p14:creationId xmlns:p14="http://schemas.microsoft.com/office/powerpoint/2010/main" val="413123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HUD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FABED-39D0-924E-B5D3-608DD2220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7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3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9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9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5" y="5951813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9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9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0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9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0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6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1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0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9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3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9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54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sciences.people.hawaii.edu/publications_lib/domestic%20violence%20and%20housing.pdf" TargetMode="External"/><Relationship Id="rId2" Type="http://schemas.openxmlformats.org/officeDocument/2006/relationships/hyperlink" Target="https://www.ncbi.nlm.nih.gov/pubmed/172344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nccp.org/publications/pdf/text_888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38177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2C090-3EC4-974E-808B-F054A6815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/>
          <a:stretch/>
        </p:blipFill>
        <p:spPr>
          <a:xfrm>
            <a:off x="446534" y="723899"/>
            <a:ext cx="6202841" cy="56666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5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A00F33-61E3-9145-A424-DC63386C9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5" y="1419227"/>
            <a:ext cx="4115917" cy="20858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DV and Homelessness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95E0C-E2C6-44E8-B6EC-E0EBA69BAB80}"/>
              </a:ext>
            </a:extLst>
          </p:cNvPr>
          <p:cNvGrpSpPr/>
          <p:nvPr/>
        </p:nvGrpSpPr>
        <p:grpSpPr>
          <a:xfrm>
            <a:off x="96773" y="5990911"/>
            <a:ext cx="9144000" cy="1057539"/>
            <a:chOff x="0" y="5447948"/>
            <a:chExt cx="12192000" cy="1410052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82751CED-3AD5-4873-B4EA-7F73F8379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C65AA3-E2B4-4346-A0D8-8FA98D6F40BD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7A1A15-422B-4855-B599-C82CB0DAC9FE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63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317" y="676053"/>
            <a:ext cx="7624483" cy="88147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DON’T FORGET THE CHILDREN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1213911" y="1342990"/>
            <a:ext cx="9607296" cy="41529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half of DV survivors live in households with children under 12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47% of homeless school-aged children and 29% of homeless children under 5 have witnessed domestic violence in their families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Exposure to violence significantly impacts development, behavior, education, health, mental health, and increased risk- taking behaviors as adolescents and adults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E1ED-5940-41E9-AB2B-91CFE906B95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6" y="4773352"/>
            <a:ext cx="8558784" cy="19257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C1F0957-6CDC-4782-91C2-75B426224EE2}"/>
              </a:ext>
            </a:extLst>
          </p:cNvPr>
          <p:cNvGrpSpPr/>
          <p:nvPr/>
        </p:nvGrpSpPr>
        <p:grpSpPr>
          <a:xfrm>
            <a:off x="-256032" y="5805016"/>
            <a:ext cx="12192000" cy="1057539"/>
            <a:chOff x="0" y="5447948"/>
            <a:chExt cx="12192000" cy="1410052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C1DDADB1-C67A-49B2-903F-5475FF3D5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8764FC-2179-4C7D-9D53-BD4FC0A351CA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C468E1-5386-4A45-A515-D0128BB9D37B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38671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716D-D473-42A0-926F-6BC00CAD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LGBT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CD77-960E-4489-80C4-981769B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Discrimination not only threatens access to housing but the stability of communities</a:t>
            </a:r>
          </a:p>
          <a:p>
            <a:r>
              <a:rPr lang="en-US" sz="2000" dirty="0"/>
              <a:t>Members of the LGBT community are more likely to become homeless</a:t>
            </a:r>
          </a:p>
          <a:p>
            <a:r>
              <a:rPr lang="en-US" sz="2000" dirty="0"/>
              <a:t>Once homeless, they are more likely to endure discrimination and harassment that extends their homelessness</a:t>
            </a:r>
          </a:p>
          <a:p>
            <a:r>
              <a:rPr lang="en-US" sz="2000" dirty="0"/>
              <a:t>Between 20 and 40 percent of all homeless youth identify as LGBT</a:t>
            </a:r>
          </a:p>
          <a:p>
            <a:r>
              <a:rPr lang="en-US" sz="2000" dirty="0"/>
              <a:t>Housing instability may force them into survival behaviors that jeopardize their wellbeing and safety.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03E8C3-377B-4ED4-8D71-A6E05E574EA4}"/>
              </a:ext>
            </a:extLst>
          </p:cNvPr>
          <p:cNvGrpSpPr/>
          <p:nvPr/>
        </p:nvGrpSpPr>
        <p:grpSpPr>
          <a:xfrm>
            <a:off x="-256032" y="5805016"/>
            <a:ext cx="12192000" cy="1057539"/>
            <a:chOff x="0" y="5447948"/>
            <a:chExt cx="12192000" cy="141005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492EAE74-4520-450D-9A80-0EA12296A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113404-A72B-408B-AB9A-9733A2D02EF5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18FADD-61BD-448B-88BD-5D9DFC57D8EE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48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Domestic Violence for Housing/Homeless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The Relationship IS the Intervention!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8D07D-813A-4BF6-B68B-B83D07A7CE3E}"/>
              </a:ext>
            </a:extLst>
          </p:cNvPr>
          <p:cNvGrpSpPr/>
          <p:nvPr/>
        </p:nvGrpSpPr>
        <p:grpSpPr>
          <a:xfrm>
            <a:off x="458875" y="5800461"/>
            <a:ext cx="9144000" cy="1057539"/>
            <a:chOff x="0" y="5447948"/>
            <a:chExt cx="12192000" cy="141005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DEEBA8BB-B09F-428B-984C-4CECDB53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72F9E8-79DB-4F9E-A760-C39F38FD31D5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08048F-32D8-4537-8040-1C46DDB87904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37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BAAB-5B22-4B8B-9243-D275FF4E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2C808-F5B9-4843-B00D-3C76F503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57" y="1811023"/>
            <a:ext cx="10515600" cy="4351338"/>
          </a:xfrm>
        </p:spPr>
        <p:txBody>
          <a:bodyPr/>
          <a:lstStyle/>
          <a:p>
            <a:r>
              <a:rPr lang="en-US" dirty="0"/>
              <a:t>DV and Homelessness</a:t>
            </a:r>
          </a:p>
          <a:p>
            <a:r>
              <a:rPr lang="en-US" dirty="0"/>
              <a:t>Recognizing and Responding to Domestic Violence</a:t>
            </a:r>
          </a:p>
          <a:p>
            <a:r>
              <a:rPr lang="en-US" dirty="0"/>
              <a:t>Safety Planning:  Safety versus </a:t>
            </a:r>
            <a:r>
              <a:rPr lang="en-US" dirty="0" err="1"/>
              <a:t>SafeR</a:t>
            </a:r>
            <a:endParaRPr lang="en-US" dirty="0"/>
          </a:p>
          <a:p>
            <a:r>
              <a:rPr lang="en-US" dirty="0"/>
              <a:t>Legal Protections for DV Survivors</a:t>
            </a:r>
          </a:p>
          <a:p>
            <a:r>
              <a:rPr lang="en-US" dirty="0"/>
              <a:t>What About Immigrants</a:t>
            </a:r>
          </a:p>
          <a:p>
            <a:r>
              <a:rPr lang="en-US" dirty="0"/>
              <a:t>Working with DV Advocates and Agencies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32A5B-B0F8-448E-84AF-8718A7281FFD}"/>
              </a:ext>
            </a:extLst>
          </p:cNvPr>
          <p:cNvGrpSpPr/>
          <p:nvPr/>
        </p:nvGrpSpPr>
        <p:grpSpPr>
          <a:xfrm>
            <a:off x="838200" y="5633591"/>
            <a:ext cx="9144000" cy="1057539"/>
            <a:chOff x="0" y="5447948"/>
            <a:chExt cx="12192000" cy="141005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9690257-E492-408A-9556-D194455BE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49703A-8BB1-4C10-881A-F9B19AA10D2E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CCA282-26D7-4101-B104-8E80EFE1E090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89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C26A93F-B596-3B45-84D2-75381D09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73" y="3424065"/>
            <a:ext cx="7521947" cy="2559415"/>
          </a:xfrm>
          <a:prstGeom prst="rect">
            <a:avLst/>
          </a:prstGeom>
          <a:ln w="38100" cap="sq">
            <a:solidFill>
              <a:schemeClr val="accent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AB75A1-5299-ED4B-BAE3-D0C4ACBFFE48}"/>
              </a:ext>
            </a:extLst>
          </p:cNvPr>
          <p:cNvSpPr/>
          <p:nvPr/>
        </p:nvSpPr>
        <p:spPr>
          <a:xfrm>
            <a:off x="2038664" y="1217075"/>
            <a:ext cx="8694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WHY IS THIS IMPORTANT?!</a:t>
            </a:r>
            <a:br>
              <a:rPr lang="en-US" sz="4000" dirty="0"/>
            </a:br>
            <a:r>
              <a:rPr lang="en-US" sz="4000" dirty="0"/>
              <a:t>(Y)OUR PEOPLE ARE (Y)OUR PEOPLE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17801-2594-44C4-B3C2-BECFEE75E185}"/>
              </a:ext>
            </a:extLst>
          </p:cNvPr>
          <p:cNvGrpSpPr/>
          <p:nvPr/>
        </p:nvGrpSpPr>
        <p:grpSpPr>
          <a:xfrm>
            <a:off x="516653" y="5869337"/>
            <a:ext cx="9144000" cy="1057539"/>
            <a:chOff x="0" y="5447948"/>
            <a:chExt cx="12192000" cy="1410052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7086D206-36AA-4A19-B4EF-2477E114C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62BC0-17A7-4405-AD7D-A188FC355DEC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ED469C-2521-4A7A-A289-2C62DCC253FB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20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2CDC35-591C-41CF-A819-D33393846181}"/>
              </a:ext>
            </a:extLst>
          </p:cNvPr>
          <p:cNvSpPr/>
          <p:nvPr/>
        </p:nvSpPr>
        <p:spPr>
          <a:xfrm>
            <a:off x="6069552" y="2080632"/>
            <a:ext cx="3459521" cy="4013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D0D6-239A-4B07-BA1D-DB7869D8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1" y="6300300"/>
            <a:ext cx="577851" cy="365125"/>
          </a:xfrm>
        </p:spPr>
        <p:txBody>
          <a:bodyPr/>
          <a:lstStyle/>
          <a:p>
            <a:fld id="{532A38AD-F704-4DBA-93CB-0BB6793BA5E2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1936" y="2708290"/>
            <a:ext cx="352753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100" dirty="0"/>
              <a:t>In a California study, women who experienced interpersonal violence in the last year had almost </a:t>
            </a:r>
          </a:p>
          <a:p>
            <a:pPr fontAlgn="base"/>
            <a:r>
              <a:rPr lang="en-US" sz="2100" b="1" dirty="0">
                <a:solidFill>
                  <a:schemeClr val="accent2"/>
                </a:solidFill>
              </a:rPr>
              <a:t>4 times the odds</a:t>
            </a:r>
            <a:r>
              <a:rPr lang="en-US" sz="2100" dirty="0">
                <a:solidFill>
                  <a:schemeClr val="accent2"/>
                </a:solidFill>
              </a:rPr>
              <a:t> </a:t>
            </a:r>
            <a:r>
              <a:rPr lang="en-US" sz="2100" dirty="0"/>
              <a:t>of reporting housing instability than women who did not experience interpersonal </a:t>
            </a:r>
            <a:r>
              <a:rPr lang="en-US" sz="2200" dirty="0"/>
              <a:t>violence.</a:t>
            </a:r>
          </a:p>
          <a:p>
            <a:pPr fontAlgn="base"/>
            <a:r>
              <a:rPr lang="en-US" sz="1200" dirty="0"/>
              <a:t>Source: </a:t>
            </a:r>
            <a:r>
              <a:rPr lang="en-US" sz="1200" b="1" u="sng" dirty="0" err="1">
                <a:hlinkClick r:id="rId2"/>
              </a:rPr>
              <a:t>Pavao</a:t>
            </a:r>
            <a:r>
              <a:rPr lang="en-US" sz="1200" b="1" u="sng" dirty="0">
                <a:hlinkClick r:id="rId2"/>
              </a:rPr>
              <a:t>, J., Alvarez, J., </a:t>
            </a:r>
            <a:r>
              <a:rPr lang="en-US" sz="1200" b="1" u="sng" dirty="0" err="1">
                <a:hlinkClick r:id="rId2"/>
              </a:rPr>
              <a:t>Baumrind</a:t>
            </a:r>
            <a:r>
              <a:rPr lang="en-US" sz="1200" b="1" u="sng" dirty="0">
                <a:hlinkClick r:id="rId2"/>
              </a:rPr>
              <a:t>, N., </a:t>
            </a:r>
            <a:r>
              <a:rPr lang="en-US" sz="1200" b="1" u="sng" dirty="0" err="1">
                <a:hlinkClick r:id="rId2"/>
              </a:rPr>
              <a:t>Induni</a:t>
            </a:r>
            <a:r>
              <a:rPr lang="en-US" sz="1200" b="1" u="sng" dirty="0">
                <a:hlinkClick r:id="rId2"/>
              </a:rPr>
              <a:t>, M., &amp; </a:t>
            </a:r>
            <a:r>
              <a:rPr lang="en-US" sz="1200" b="1" u="sng" dirty="0" err="1">
                <a:hlinkClick r:id="rId2"/>
              </a:rPr>
              <a:t>Kimerling</a:t>
            </a:r>
            <a:r>
              <a:rPr lang="en-US" sz="1200" b="1" u="sng" dirty="0">
                <a:hlinkClick r:id="rId2"/>
              </a:rPr>
              <a:t>, R. (2007)</a:t>
            </a:r>
            <a:endParaRPr lang="en-US" sz="1200" b="1" u="sng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8C8DDD-433D-44F6-ACE8-3792F1D83580}"/>
              </a:ext>
            </a:extLst>
          </p:cNvPr>
          <p:cNvSpPr/>
          <p:nvPr/>
        </p:nvSpPr>
        <p:spPr>
          <a:xfrm>
            <a:off x="3225800" y="609600"/>
            <a:ext cx="1828800" cy="1447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38%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F6A6C-9AA4-43FC-AAEF-87B0383F1DE1}"/>
              </a:ext>
            </a:extLst>
          </p:cNvPr>
          <p:cNvSpPr txBox="1"/>
          <p:nvPr/>
        </p:nvSpPr>
        <p:spPr>
          <a:xfrm>
            <a:off x="5424435" y="567531"/>
            <a:ext cx="3810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of all domestic violence victims become homeless at some point in their lives.</a:t>
            </a:r>
          </a:p>
          <a:p>
            <a:r>
              <a:rPr lang="en-US" sz="1400" dirty="0"/>
              <a:t>Source: </a:t>
            </a:r>
            <a:r>
              <a:rPr lang="en-US" sz="1400" b="1" u="sng" dirty="0">
                <a:hlinkClick r:id="rId3"/>
              </a:rPr>
              <a:t>Baker, C., Cook, S., &amp; Norris, F. (2003)</a:t>
            </a:r>
            <a:endParaRPr lang="en-US" sz="1400" dirty="0"/>
          </a:p>
          <a:p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BF75B3-EA23-4EEE-8DD8-F6B547D65B90}"/>
              </a:ext>
            </a:extLst>
          </p:cNvPr>
          <p:cNvSpPr/>
          <p:nvPr/>
        </p:nvSpPr>
        <p:spPr>
          <a:xfrm>
            <a:off x="2662926" y="2155207"/>
            <a:ext cx="3178062" cy="4013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66488F-0335-4346-9C29-6C93A62204D8}"/>
              </a:ext>
            </a:extLst>
          </p:cNvPr>
          <p:cNvSpPr txBox="1"/>
          <p:nvPr/>
        </p:nvSpPr>
        <p:spPr>
          <a:xfrm>
            <a:off x="2891491" y="2743201"/>
            <a:ext cx="3033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Among mothers with children experiencing homelessness, more than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80% </a:t>
            </a:r>
            <a:r>
              <a:rPr lang="en-US" sz="2400" dirty="0"/>
              <a:t>had previously experienced domestic violence</a:t>
            </a:r>
          </a:p>
          <a:p>
            <a:r>
              <a:rPr lang="en-US" sz="1200" dirty="0"/>
              <a:t>Source: </a:t>
            </a:r>
            <a:r>
              <a:rPr lang="en-US" sz="1200" b="1" u="sng" dirty="0" err="1">
                <a:hlinkClick r:id="rId4"/>
              </a:rPr>
              <a:t>Aratani</a:t>
            </a:r>
            <a:r>
              <a:rPr lang="en-US" sz="1200" b="1" u="sng" dirty="0">
                <a:hlinkClick r:id="rId4"/>
              </a:rPr>
              <a:t>, Y. (2009)</a:t>
            </a:r>
            <a:endParaRPr lang="en-US" sz="1200" dirty="0"/>
          </a:p>
          <a:p>
            <a:endParaRPr lang="en-US" sz="30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7CCCF7-B4E2-479A-9376-8FF36A209E5B}"/>
              </a:ext>
            </a:extLst>
          </p:cNvPr>
          <p:cNvGrpSpPr/>
          <p:nvPr/>
        </p:nvGrpSpPr>
        <p:grpSpPr>
          <a:xfrm>
            <a:off x="838200" y="5633591"/>
            <a:ext cx="9144000" cy="1057539"/>
            <a:chOff x="0" y="5447948"/>
            <a:chExt cx="12192000" cy="1410052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7FC504F9-A358-4888-B12E-58DDD47A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A825B9-5DC4-48BC-9804-D28DB87E54B0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2CD820-C132-46CC-828D-8EF03DD1AF58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84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31036"/>
            <a:ext cx="58293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/>
              <a:t>How does DV lead to homelessness?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78204" y="1913374"/>
            <a:ext cx="7696200" cy="5029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615D5B"/>
              </a:buClr>
            </a:pPr>
            <a:r>
              <a:rPr lang="en-US" altLang="en-US" sz="2800" dirty="0"/>
              <a:t>DV is a leading cause of homelessness for women and children (families) in the U.S.</a:t>
            </a:r>
          </a:p>
          <a:p>
            <a:pPr lvl="1">
              <a:spcBef>
                <a:spcPct val="0"/>
              </a:spcBef>
              <a:buClr>
                <a:srgbClr val="615D5B"/>
              </a:buClr>
            </a:pPr>
            <a:r>
              <a:rPr lang="en-US" altLang="en-US" sz="2300" dirty="0"/>
              <a:t>Survivors often must leave housing to escape DV</a:t>
            </a:r>
          </a:p>
          <a:p>
            <a:pPr lvl="1">
              <a:spcBef>
                <a:spcPct val="0"/>
              </a:spcBef>
              <a:buClr>
                <a:srgbClr val="615D5B"/>
              </a:buClr>
            </a:pPr>
            <a:r>
              <a:rPr lang="en-US" altLang="en-US" sz="2300" dirty="0"/>
              <a:t>Survivors may be unable to afford to stay if abuser leaves</a:t>
            </a:r>
          </a:p>
          <a:p>
            <a:pPr lvl="1">
              <a:spcBef>
                <a:spcPct val="0"/>
              </a:spcBef>
              <a:buClr>
                <a:srgbClr val="615D5B"/>
              </a:buClr>
            </a:pPr>
            <a:r>
              <a:rPr lang="en-US" altLang="en-US" sz="2300" dirty="0"/>
              <a:t>May be evicted due to abuser’s behavior</a:t>
            </a:r>
          </a:p>
          <a:p>
            <a:pPr lvl="1">
              <a:spcBef>
                <a:spcPct val="0"/>
              </a:spcBef>
              <a:buClr>
                <a:srgbClr val="615D5B"/>
              </a:buClr>
            </a:pPr>
            <a:r>
              <a:rPr lang="en-US" altLang="en-US" sz="2300" dirty="0"/>
              <a:t>DV interferes with ability to access housing - bad credit, poor rental histories, safety needs </a:t>
            </a:r>
          </a:p>
          <a:p>
            <a:pPr lvl="1">
              <a:spcBef>
                <a:spcPct val="0"/>
              </a:spcBef>
              <a:buClr>
                <a:srgbClr val="615D5B"/>
              </a:buClr>
            </a:pPr>
            <a:r>
              <a:rPr lang="en-US" altLang="en-US" sz="2300" dirty="0"/>
              <a:t>Abusers may sabotage survivor’s economic stability - trouble paying deposit, rent and utilities</a:t>
            </a:r>
          </a:p>
          <a:p>
            <a:pPr marL="274320" lvl="1" indent="0">
              <a:spcBef>
                <a:spcPct val="0"/>
              </a:spcBef>
              <a:buClr>
                <a:srgbClr val="615D5B"/>
              </a:buClr>
              <a:buNone/>
            </a:pPr>
            <a:endParaRPr lang="en-US" altLang="en-US" sz="2300" dirty="0"/>
          </a:p>
          <a:p>
            <a:pPr>
              <a:lnSpc>
                <a:spcPct val="90000"/>
              </a:lnSpc>
              <a:buClr>
                <a:schemeClr val="accent1"/>
              </a:buClr>
              <a:buFontTx/>
              <a:buNone/>
            </a:pPr>
            <a:endParaRPr lang="en-US" sz="2300" b="1" dirty="0"/>
          </a:p>
          <a:p>
            <a:pPr lvl="1" eaLnBrk="1" hangingPunct="1">
              <a:spcBef>
                <a:spcPct val="0"/>
              </a:spcBef>
              <a:buSzPct val="80000"/>
              <a:buFont typeface="Courier New" pitchFamily="49" charset="0"/>
              <a:buChar char="o"/>
            </a:pPr>
            <a:endParaRPr lang="en-US" altLang="en-US" sz="2900" dirty="0">
              <a:solidFill>
                <a:srgbClr val="615D5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B9CF-0517-4998-A3A9-C1259003569B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E7A70C-A0FA-4EB1-BD39-B668EED1E0E2}"/>
              </a:ext>
            </a:extLst>
          </p:cNvPr>
          <p:cNvGrpSpPr/>
          <p:nvPr/>
        </p:nvGrpSpPr>
        <p:grpSpPr>
          <a:xfrm>
            <a:off x="0" y="5819461"/>
            <a:ext cx="9144000" cy="1057539"/>
            <a:chOff x="0" y="5447948"/>
            <a:chExt cx="12192000" cy="1410052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30923422-744E-45B3-9EDC-0AAD9237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1E4F40-978E-4BD0-A414-D68EAAD89C00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F1C672-D1A2-46E5-8F4F-C34AA54A2588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13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0CBC-A56F-4DEF-875B-2D94420D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IMPACTS OF TRAUMA ON HOUSING STABILITY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B763-24A5-4903-804B-61203431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33611"/>
            <a:ext cx="11029615" cy="36676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DV/SA can severely disrupt survivors’ lives &amp; are significant contributing factors to chronic homelessness in women</a:t>
            </a:r>
          </a:p>
          <a:p>
            <a:r>
              <a:rPr lang="en-US" sz="2400" dirty="0"/>
              <a:t> Survivors who can’t retain their housing are highly vulnerable to re-abuse</a:t>
            </a:r>
          </a:p>
          <a:p>
            <a:r>
              <a:rPr lang="en-US" sz="2400" dirty="0"/>
              <a:t>Homeless survivors may seek the perceived safety of a new partner and become the victim of survival sex and other coercive control</a:t>
            </a:r>
          </a:p>
          <a:p>
            <a:r>
              <a:rPr lang="en-US" sz="2400" dirty="0"/>
              <a:t>Survivors may engage in illegal activity in order to survive, leading to criminal history records</a:t>
            </a:r>
          </a:p>
          <a:p>
            <a:r>
              <a:rPr lang="en-US" sz="2400" dirty="0"/>
              <a:t>Survivors frequently become disconnected from their social support network</a:t>
            </a:r>
          </a:p>
          <a:p>
            <a:endParaRPr lang="en-US" sz="24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CDB01-4701-46EC-B259-CF1FC9DDEFA0}"/>
              </a:ext>
            </a:extLst>
          </p:cNvPr>
          <p:cNvGrpSpPr/>
          <p:nvPr/>
        </p:nvGrpSpPr>
        <p:grpSpPr>
          <a:xfrm>
            <a:off x="0" y="5819461"/>
            <a:ext cx="9144000" cy="1057539"/>
            <a:chOff x="0" y="5447948"/>
            <a:chExt cx="12192000" cy="1410052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01BDEB73-AF39-4D3F-B2E4-85AA8400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337379-49A2-4003-9AFC-35BD7B80492F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70A15-F149-42DF-A5EC-1311CF2052F7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7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C354-896D-493C-BAC1-68FE3C5D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People of color more likely to experience homelessness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A5AF-9192-4657-B3EC-C37C11C4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Center for Social Innovation’s SPARC (Supporting Partnerships for Anti-</a:t>
            </a:r>
            <a:r>
              <a:rPr lang="en-US" sz="2000" dirty="0" err="1">
                <a:solidFill>
                  <a:srgbClr val="000000"/>
                </a:solidFill>
              </a:rPr>
              <a:t>Rascist</a:t>
            </a:r>
            <a:r>
              <a:rPr lang="en-US" sz="2000" dirty="0">
                <a:solidFill>
                  <a:srgbClr val="000000"/>
                </a:solidFill>
              </a:rPr>
              <a:t> Communities) project examined over 111,000 HMIS records, collected 148 oral histories of people of color experiencing homelessness, conducted 18 focus groups in six U.S. communities, and found:</a:t>
            </a:r>
          </a:p>
          <a:p>
            <a:pPr defTabSz="914400"/>
            <a:r>
              <a:rPr lang="en-US" sz="2000" dirty="0">
                <a:solidFill>
                  <a:srgbClr val="000000"/>
                </a:solidFill>
              </a:rPr>
              <a:t>More than 78% of people experiencing homelessness were people of color. </a:t>
            </a:r>
            <a:r>
              <a:rPr lang="en-US" sz="2000" b="1" dirty="0">
                <a:solidFill>
                  <a:srgbClr val="000000"/>
                </a:solidFill>
              </a:rPr>
              <a:t>The general population in the U.S. is 74% White, 12.4% Black, and 17.2% Hispanic/Latinx.</a:t>
            </a:r>
          </a:p>
          <a:p>
            <a:pPr defTabSz="914400"/>
            <a:r>
              <a:rPr lang="en-US" sz="2000" dirty="0">
                <a:solidFill>
                  <a:srgbClr val="000000"/>
                </a:solidFill>
              </a:rPr>
              <a:t>Black people comprise 13% of the general population in the U.S. and 26% of those living in poverty, yet account for more than 40% of the homeless population. </a:t>
            </a:r>
            <a:r>
              <a:rPr lang="en-US" sz="2000" b="1" dirty="0">
                <a:solidFill>
                  <a:srgbClr val="000000"/>
                </a:solidFill>
              </a:rPr>
              <a:t>Poverty rates alone don’t explain the over-representation.</a:t>
            </a:r>
          </a:p>
          <a:p>
            <a:pPr defTabSz="914400"/>
            <a:r>
              <a:rPr lang="en-US" sz="2000" dirty="0">
                <a:solidFill>
                  <a:srgbClr val="000000"/>
                </a:solidFill>
              </a:rPr>
              <a:t>Homelessness among American Indian/Alaska Native people was three to eight times higher than their representation in the general population.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0D576F-98FE-4094-BCA0-09BB68BDE70E}"/>
              </a:ext>
            </a:extLst>
          </p:cNvPr>
          <p:cNvGrpSpPr/>
          <p:nvPr/>
        </p:nvGrpSpPr>
        <p:grpSpPr>
          <a:xfrm>
            <a:off x="0" y="5819461"/>
            <a:ext cx="9144000" cy="1057539"/>
            <a:chOff x="0" y="5447948"/>
            <a:chExt cx="12192000" cy="141005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6575315D-F322-4A8C-84EA-652ECD7AD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6B6D9C-0179-4F41-94DB-9681914C4EA6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B95F6C-BCD2-4DF8-9BA2-79AE3C7C57E8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0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967" y="634482"/>
            <a:ext cx="8453647" cy="1007705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ROOT CAUSES OF HOMELESSNESS ARE STRUCTURAL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480" y="2306950"/>
            <a:ext cx="8453647" cy="2804647"/>
          </a:xfrm>
        </p:spPr>
        <p:txBody>
          <a:bodyPr>
            <a:noAutofit/>
          </a:bodyPr>
          <a:lstStyle/>
          <a:p>
            <a:r>
              <a:rPr lang="en-US" sz="2000" dirty="0"/>
              <a:t>Lack of affordable housing, economic immobility, and systemic racism</a:t>
            </a:r>
          </a:p>
          <a:p>
            <a:r>
              <a:rPr lang="en-US" sz="2000" dirty="0"/>
              <a:t>People did not become homeless because of lack of financial resources, but rather as a result of fragile social networks marked by two weak points</a:t>
            </a:r>
            <a:r>
              <a:rPr lang="en-US" sz="2000" b="1" dirty="0"/>
              <a:t>: </a:t>
            </a:r>
            <a:r>
              <a:rPr lang="en-US" sz="2000" b="1" u="sng" dirty="0"/>
              <a:t>lack of financial capital and lack of emotional support.</a:t>
            </a:r>
          </a:p>
          <a:p>
            <a:r>
              <a:rPr lang="en-US" sz="2000" dirty="0"/>
              <a:t>SPARC calls this phenomenon “network impoverishment” —a phenomenon in which it is not just the individual or family who is experiencing poverty; the network itself functions in an impoverished state </a:t>
            </a:r>
            <a:endParaRPr lang="en-US" sz="2000" b="1" u="sng" dirty="0"/>
          </a:p>
          <a:p>
            <a:r>
              <a:rPr lang="en-US" sz="2000" dirty="0"/>
              <a:t>DV/IPV was also identified as a common thread in the lives of many respondents across gender and age ranges.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30AF8D-2047-44CE-BF3C-193F5C60C122}"/>
              </a:ext>
            </a:extLst>
          </p:cNvPr>
          <p:cNvGrpSpPr/>
          <p:nvPr/>
        </p:nvGrpSpPr>
        <p:grpSpPr>
          <a:xfrm>
            <a:off x="-256032" y="5805016"/>
            <a:ext cx="12192000" cy="1057539"/>
            <a:chOff x="0" y="5447948"/>
            <a:chExt cx="12192000" cy="1410052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BF78E4B3-8D76-4497-B5CF-CBAAF30A1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447948"/>
              <a:ext cx="1812175" cy="9528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B7C0E7-DA99-4AF0-A80B-98F39F00E03F}"/>
                </a:ext>
              </a:extLst>
            </p:cNvPr>
            <p:cNvSpPr/>
            <p:nvPr/>
          </p:nvSpPr>
          <p:spPr>
            <a:xfrm>
              <a:off x="0" y="6467302"/>
              <a:ext cx="12192000" cy="3906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8AF6BF-B525-4E1C-B5ED-7987D6B15AFA}"/>
                </a:ext>
              </a:extLst>
            </p:cNvPr>
            <p:cNvSpPr/>
            <p:nvPr/>
          </p:nvSpPr>
          <p:spPr>
            <a:xfrm>
              <a:off x="0" y="6334299"/>
              <a:ext cx="12192000" cy="1330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7037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{DB362FF5-D653-4F45-A2E8-C04A35B6C40C}tf10001123</Template>
  <TotalTime>405</TotalTime>
  <Words>721</Words>
  <Application>Microsoft Office PowerPoint</Application>
  <PresentationFormat>Widescreen</PresentationFormat>
  <Paragraphs>66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Gill Sans MT</vt:lpstr>
      <vt:lpstr>Times New Roman</vt:lpstr>
      <vt:lpstr>Wingdings 2</vt:lpstr>
      <vt:lpstr>Dividend</vt:lpstr>
      <vt:lpstr>DV and Homelessness </vt:lpstr>
      <vt:lpstr>Domestic Violence for Housing/Homeless Providers</vt:lpstr>
      <vt:lpstr>OUTLINE</vt:lpstr>
      <vt:lpstr>PowerPoint Presentation</vt:lpstr>
      <vt:lpstr>PowerPoint Presentation</vt:lpstr>
      <vt:lpstr>How does DV lead to homelessness?</vt:lpstr>
      <vt:lpstr>IMPACTS OF TRAUMA ON HOUSING STABILITY </vt:lpstr>
      <vt:lpstr>People of color more likely to experience homelessness </vt:lpstr>
      <vt:lpstr>   ROOT CAUSES OF HOMELESSNESS ARE STRUCTURAL</vt:lpstr>
      <vt:lpstr>DON’T FORGET THE CHILDREN</vt:lpstr>
      <vt:lpstr>LGBT Homelessness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and Homelessness</dc:title>
  <dc:creator>Rachael Moulton</dc:creator>
  <cp:lastModifiedBy>Linda Olsen</cp:lastModifiedBy>
  <cp:revision>29</cp:revision>
  <cp:lastPrinted>2018-05-30T23:03:05Z</cp:lastPrinted>
  <dcterms:created xsi:type="dcterms:W3CDTF">2018-05-29T17:27:27Z</dcterms:created>
  <dcterms:modified xsi:type="dcterms:W3CDTF">2018-11-13T21:52:40Z</dcterms:modified>
</cp:coreProperties>
</file>